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53.svg" ContentType="image/sv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56.svg" ContentType="image/svg+xml"/>
  <Override PartName="/ppt/notesSlides/notesSlide19.xml" ContentType="application/vnd.openxmlformats-officedocument.presentationml.notesSlide+xml"/>
  <Override PartName="/ppt/comments/modernComment_7FFFEE76_A87B6FD1.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309" r:id="rId4"/>
    <p:sldMasterId id="2147485316" r:id="rId5"/>
    <p:sldMasterId id="2147485357" r:id="rId6"/>
    <p:sldMasterId id="2147485412" r:id="rId7"/>
  </p:sldMasterIdLst>
  <p:notesMasterIdLst>
    <p:notesMasterId r:id="rId44"/>
  </p:notesMasterIdLst>
  <p:sldIdLst>
    <p:sldId id="393" r:id="rId8"/>
    <p:sldId id="268" r:id="rId9"/>
    <p:sldId id="276" r:id="rId10"/>
    <p:sldId id="278" r:id="rId11"/>
    <p:sldId id="2147479156" r:id="rId12"/>
    <p:sldId id="2147307580" r:id="rId13"/>
    <p:sldId id="2147479157" r:id="rId14"/>
    <p:sldId id="290" r:id="rId15"/>
    <p:sldId id="2304" r:id="rId16"/>
    <p:sldId id="298" r:id="rId17"/>
    <p:sldId id="2113" r:id="rId18"/>
    <p:sldId id="2114" r:id="rId19"/>
    <p:sldId id="1676" r:id="rId20"/>
    <p:sldId id="2147307582" r:id="rId21"/>
    <p:sldId id="2147307583" r:id="rId22"/>
    <p:sldId id="2147307584" r:id="rId23"/>
    <p:sldId id="2147307585" r:id="rId24"/>
    <p:sldId id="2147307587" r:id="rId25"/>
    <p:sldId id="2147307586" r:id="rId26"/>
    <p:sldId id="306" r:id="rId27"/>
    <p:sldId id="2076138202" r:id="rId28"/>
    <p:sldId id="2305" r:id="rId29"/>
    <p:sldId id="2103812887" r:id="rId30"/>
    <p:sldId id="318" r:id="rId31"/>
    <p:sldId id="2147307606" r:id="rId32"/>
    <p:sldId id="2147307605" r:id="rId33"/>
    <p:sldId id="2306" r:id="rId34"/>
    <p:sldId id="2147307607" r:id="rId35"/>
    <p:sldId id="2147479158" r:id="rId36"/>
    <p:sldId id="2103812883" r:id="rId37"/>
    <p:sldId id="322" r:id="rId38"/>
    <p:sldId id="328" r:id="rId39"/>
    <p:sldId id="332" r:id="rId40"/>
    <p:sldId id="336" r:id="rId41"/>
    <p:sldId id="2249" r:id="rId42"/>
    <p:sldId id="2248"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13EB7A-41D1-87FA-8656-1EF3D5FF507A}" name="Yuemin Lu" initials="YL" userId="S::yuemlu@microsoft.com::fdcafa0c-ac01-4528-8655-6b6a36b26cdc" providerId="AD"/>
  <p188:author id="{785A59C6-F26C-A0F5-831C-47148A9F9F02}" name="Alec Becker" initials="AB" userId="S::albecker@microsoft.com::06afb87c-f9d3-410e-8169-d263e731a4b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arbara Spear" initials="BS" lastIdx="1" clrIdx="0">
    <p:extLst>
      <p:ext uri="{19B8F6BF-5375-455C-9EA6-DF929625EA0E}">
        <p15:presenceInfo xmlns:p15="http://schemas.microsoft.com/office/powerpoint/2012/main" userId="S::bspear@bridge.partners::0f81128b-aaac-47d1-a4a2-d7aab0932b22" providerId="AD"/>
      </p:ext>
    </p:extLst>
  </p:cmAuthor>
  <p:cmAuthor id="2" name="Alec Becker" initials="AB" lastIdx="1" clrIdx="1">
    <p:extLst>
      <p:ext uri="{19B8F6BF-5375-455C-9EA6-DF929625EA0E}">
        <p15:presenceInfo xmlns:p15="http://schemas.microsoft.com/office/powerpoint/2012/main" userId="S::albecker@microsoft.com::06afb87c-f9d3-410e-8169-d263e731a4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F6"/>
    <a:srgbClr val="EAEBEC"/>
    <a:srgbClr val="FFFF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59" autoAdjust="0"/>
  </p:normalViewPr>
  <p:slideViewPr>
    <p:cSldViewPr snapToGrid="0">
      <p:cViewPr varScale="1">
        <p:scale>
          <a:sx n="101" d="100"/>
          <a:sy n="101" d="100"/>
        </p:scale>
        <p:origin x="48" y="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modernComment_7FFFEE76_A87B6FD1.xml><?xml version="1.0" encoding="utf-8"?>
<p188:cmLst xmlns:a="http://schemas.openxmlformats.org/drawingml/2006/main" xmlns:r="http://schemas.openxmlformats.org/officeDocument/2006/relationships" xmlns:p188="http://schemas.microsoft.com/office/powerpoint/2018/8/main">
  <p188:cm id="{D49D20E3-73DB-4297-B42C-6D33EA3E0BCF}" authorId="{AC13EB7A-41D1-87FA-8656-1EF3D5FF507A}" created="2023-04-11T00:02:07.530">
    <ac:deMkLst xmlns:ac="http://schemas.microsoft.com/office/drawing/2013/main/command">
      <pc:docMk xmlns:pc="http://schemas.microsoft.com/office/powerpoint/2013/main/command"/>
      <pc:sldMk xmlns:pc="http://schemas.microsoft.com/office/powerpoint/2013/main/command" cId="2826661841" sldId="2147479158"/>
      <ac:spMk id="11" creationId="{BC8BE53B-494A-A34A-E591-97DDBCE029E7}"/>
    </ac:deMkLst>
    <p188:replyLst>
      <p188:reply id="{D4119919-E799-4A24-9F4D-510B0125E328}" authorId="{AC13EB7A-41D1-87FA-8656-1EF3D5FF507A}" created="2023-04-11T03:11:25.121">
        <p188:txBody>
          <a:bodyPr/>
          <a:lstStyle/>
          <a:p>
            <a:r>
              <a:rPr lang="en-US"/>
              <a:t>I think we should go with #1.</a:t>
            </a:r>
          </a:p>
        </p188:txBody>
      </p188:reply>
      <p188:reply id="{6ED3F4D9-7AA5-4B6A-B82F-8D67C033540F}" authorId="{AC13EB7A-41D1-87FA-8656-1EF3D5FF507A}" created="2023-04-11T03:11:44.812">
        <p188:txBody>
          <a:bodyPr/>
          <a:lstStyle/>
          <a:p>
            <a:r>
              <a:rPr lang="en-US"/>
              <a:t>I think we should go with #1.</a:t>
            </a:r>
          </a:p>
        </p188:txBody>
      </p188:reply>
      <p188:reply id="{B403968B-8C1F-48CF-BF43-B13F56880BF6}" authorId="{AC13EB7A-41D1-87FA-8656-1EF3D5FF507A}" created="2023-04-11T03:12:10.007">
        <p188:txBody>
          <a:bodyPr/>
          <a:lstStyle/>
          <a:p>
            <a:r>
              <a:rPr lang="en-US"/>
              <a:t>I think we should go with #1.</a:t>
            </a:r>
          </a:p>
        </p188:txBody>
      </p188:reply>
      <p188:reply id="{E2FD9E7D-3EBF-46CE-9ED7-46A5197BB5AF}" authorId="{AC13EB7A-41D1-87FA-8656-1EF3D5FF507A}" created="2023-04-11T03:12:45.658">
        <p188:txBody>
          <a:bodyPr/>
          <a:lstStyle/>
          <a:p>
            <a:r>
              <a:rPr lang="en-US"/>
              <a:t>I think we should go with #1.</a:t>
            </a:r>
          </a:p>
        </p188:txBody>
      </p188:reply>
    </p188:replyLst>
    <p188:txBody>
      <a:bodyPr/>
      <a:lstStyle/>
      <a:p>
        <a:r>
          <a:rPr lang="en-US"/>
          <a:t>[@Alec Becker] , this slide is too busy. I think you can simply compare uncapped with Standard HDD and cut the standard SSD.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B154F-2CD4-4D69-8D9C-DC85C2189EC5}" type="datetimeFigureOut">
              <a:t>3/27/2024</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C639A-69E2-44BE-A210-BF05AB635780}"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pricing/details/managed-disk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azure/virtual-machines/disks-types#premium-ssd-v2-limita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32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3/27/2024 12:45 PM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83817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a:p>
            <a:r>
              <a:rPr lang="en-US"/>
              <a:t>Once you have figured out the right type of disk to choose for your workload, you will also need to choose the right virtual machine to match. </a:t>
            </a:r>
          </a:p>
          <a:p>
            <a:r>
              <a:rPr lang="en-US"/>
              <a:t>This is because virtual machines have their storage IO limits and therefore are the other half of the equation when it comes to storage performance. </a:t>
            </a:r>
          </a:p>
          <a:p>
            <a:r>
              <a:rPr lang="en-US"/>
              <a:t>Sometimes the VM is not sized correctly for the storage performance needed by an application, which we call VM IO capped. </a:t>
            </a:r>
          </a:p>
          <a:p>
            <a:endParaRPr lang="en-US"/>
          </a:p>
          <a:p>
            <a:r>
              <a:rPr lang="en-US"/>
              <a:t>Lets run through an example of this to see how this would work:</a:t>
            </a:r>
          </a:p>
          <a:p>
            <a:endParaRPr lang="en-US"/>
          </a:p>
          <a:p>
            <a:r>
              <a:rPr lang="en-US"/>
              <a:t>In this example:</a:t>
            </a:r>
          </a:p>
          <a:p>
            <a:r>
              <a:rPr lang="en-US"/>
              <a:t>	VM</a:t>
            </a:r>
          </a:p>
          <a:p>
            <a:r>
              <a:rPr lang="en-US"/>
              <a:t>		-Standard_D48s_V3 </a:t>
            </a:r>
          </a:p>
          <a:p>
            <a:r>
              <a:rPr lang="en-US"/>
              <a:t>			-Throughput: 1,152 MB/s</a:t>
            </a:r>
          </a:p>
          <a:p>
            <a:r>
              <a:rPr lang="en-US"/>
              <a:t>	Disk</a:t>
            </a:r>
          </a:p>
          <a:p>
            <a:r>
              <a:rPr lang="en-US"/>
              <a:t>		- 1 P4 OS Disk</a:t>
            </a:r>
          </a:p>
          <a:p>
            <a:r>
              <a:rPr lang="en-US"/>
              <a:t>			-Throughput: 25 MB/s</a:t>
            </a:r>
          </a:p>
          <a:p>
            <a:r>
              <a:rPr lang="en-US"/>
              <a:t>		- 2X P80 Data Disk</a:t>
            </a:r>
          </a:p>
          <a:p>
            <a:r>
              <a:rPr lang="en-US"/>
              <a:t>			-Throughput: 900 MB/s each</a:t>
            </a:r>
          </a:p>
          <a:p>
            <a:endParaRPr lang="en-US"/>
          </a:p>
          <a:p>
            <a:r>
              <a:rPr lang="en-US"/>
              <a:t>The application then running </a:t>
            </a:r>
            <a:r>
              <a:rPr lang="en-US" err="1"/>
              <a:t>ontop</a:t>
            </a:r>
            <a:r>
              <a:rPr lang="en-US"/>
              <a:t> of this system makes a request for 1,825 MB/s</a:t>
            </a:r>
          </a:p>
          <a:p>
            <a:r>
              <a:rPr lang="en-US"/>
              <a:t>	-which is the sum total of what the disks attached can do</a:t>
            </a:r>
          </a:p>
          <a:p>
            <a:r>
              <a:rPr lang="en-US"/>
              <a:t>VM receives this request and can’t handle this amount of throughput, so it caps the throughput to what I can do at 1,152 MB/s</a:t>
            </a:r>
          </a:p>
          <a:p>
            <a:r>
              <a:rPr lang="en-US"/>
              <a:t>	- This limits the requests to the data disks down to 563.5 MB/s each or about 1127 MB/s in total to data disks</a:t>
            </a:r>
          </a:p>
          <a:p>
            <a:r>
              <a:rPr lang="en-US"/>
              <a:t>	- All the disks respond back with their requests because it is within their performance limits</a:t>
            </a:r>
          </a:p>
          <a:p>
            <a:r>
              <a:rPr lang="en-US"/>
              <a:t>The requests then sum up the throughput at the VM level to give that amount of performance to the application.</a:t>
            </a:r>
          </a:p>
          <a:p>
            <a:r>
              <a:rPr lang="en-US"/>
              <a:t>This isn’t ideal because the Application only got roughly 2/3s of the performance it requested</a:t>
            </a:r>
          </a:p>
          <a:p>
            <a:r>
              <a:rPr lang="en-US"/>
              <a:t>The way to remediate this would be to upgrade to a VM that can handle that amount of throughput like a m128 or an L64_v2</a:t>
            </a:r>
          </a:p>
          <a:p>
            <a:endParaRPr lang="en-US"/>
          </a:p>
        </p:txBody>
      </p:sp>
      <p:sp>
        <p:nvSpPr>
          <p:cNvPr id="4" name="Slide Number Placeholder 3"/>
          <p:cNvSpPr>
            <a:spLocks noGrp="1"/>
          </p:cNvSpPr>
          <p:nvPr>
            <p:ph type="sldNum" sz="quarter" idx="5"/>
          </p:nvPr>
        </p:nvSpPr>
        <p:spPr/>
        <p:txBody>
          <a:bodyPr/>
          <a:lstStyle/>
          <a:p>
            <a:fld id="{6066A859-BA7B-40AE-8695-BFD0C7C6D782}" type="slidenum">
              <a:rPr lang="en-US" smtClean="0"/>
              <a:t>11</a:t>
            </a:fld>
            <a:endParaRPr lang="en-US"/>
          </a:p>
        </p:txBody>
      </p:sp>
    </p:spTree>
    <p:extLst>
      <p:ext uri="{BB962C8B-B14F-4D97-AF65-F5344CB8AC3E}">
        <p14:creationId xmlns:p14="http://schemas.microsoft.com/office/powerpoint/2010/main" val="1997868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a:p>
            <a:r>
              <a:rPr lang="en-US"/>
              <a:t>Let’s take a look at another example, but where the Disk is creating the IO cap.</a:t>
            </a:r>
          </a:p>
          <a:p>
            <a:r>
              <a:rPr lang="en-US"/>
              <a:t> </a:t>
            </a:r>
          </a:p>
          <a:p>
            <a:r>
              <a:rPr lang="en-US"/>
              <a:t>In this example:</a:t>
            </a:r>
          </a:p>
          <a:p>
            <a:r>
              <a:rPr lang="en-US"/>
              <a:t>	VM</a:t>
            </a:r>
          </a:p>
          <a:p>
            <a:r>
              <a:rPr lang="en-US"/>
              <a:t>		-Standard_D48s_V3 </a:t>
            </a:r>
          </a:p>
          <a:p>
            <a:r>
              <a:rPr lang="en-US"/>
              <a:t>			-Throughput: 1,152 MB/s</a:t>
            </a:r>
          </a:p>
          <a:p>
            <a:r>
              <a:rPr lang="en-US"/>
              <a:t>	Disk</a:t>
            </a:r>
          </a:p>
          <a:p>
            <a:r>
              <a:rPr lang="en-US"/>
              <a:t>		- 3X P30 Data Disk</a:t>
            </a:r>
          </a:p>
          <a:p>
            <a:r>
              <a:rPr lang="en-US"/>
              <a:t>			-Throughput: 200 MB/s each</a:t>
            </a:r>
          </a:p>
          <a:p>
            <a:endParaRPr lang="en-US"/>
          </a:p>
          <a:p>
            <a:r>
              <a:rPr lang="en-US"/>
              <a:t>Now here the Application makes a request for 1152 MB/s, which the Standard_D48s_v3 is capable of handling. </a:t>
            </a:r>
          </a:p>
          <a:p>
            <a:r>
              <a:rPr lang="en-US"/>
              <a:t>The VM then splits that request up and make a request for 384 MB/s for each of the data disks and the OS disk.</a:t>
            </a:r>
          </a:p>
          <a:p>
            <a:r>
              <a:rPr lang="en-US"/>
              <a:t>All the disks receive these requests of 384 MB/s, however, they can only do 200 MB/s of throughput. So they respond with 200 MB/s of throughput.</a:t>
            </a:r>
          </a:p>
          <a:p>
            <a:r>
              <a:rPr lang="en-US"/>
              <a:t>These responses make it back to the VM and get summed up to 600 MB/s of throughput which the VM then surfaces to the Application.</a:t>
            </a:r>
          </a:p>
          <a:p>
            <a:r>
              <a:rPr lang="en-US"/>
              <a:t>This throughput is about than half of what the Application had originally asked for, and the reason it got capped was because the disks attached to the VM could not handle the performance that was requested.</a:t>
            </a:r>
          </a:p>
          <a:p>
            <a:r>
              <a:rPr lang="en-US"/>
              <a:t>This could be remediated by either adding 3 more p30 disks or by upgrading the disks to a larger size or by using Ultra Disk.</a:t>
            </a:r>
          </a:p>
        </p:txBody>
      </p:sp>
      <p:sp>
        <p:nvSpPr>
          <p:cNvPr id="4" name="Slide Number Placeholder 3"/>
          <p:cNvSpPr>
            <a:spLocks noGrp="1"/>
          </p:cNvSpPr>
          <p:nvPr>
            <p:ph type="sldNum" sz="quarter" idx="5"/>
          </p:nvPr>
        </p:nvSpPr>
        <p:spPr/>
        <p:txBody>
          <a:bodyPr/>
          <a:lstStyle/>
          <a:p>
            <a:fld id="{6066A859-BA7B-40AE-8695-BFD0C7C6D782}" type="slidenum">
              <a:rPr lang="en-US" smtClean="0"/>
              <a:t>12</a:t>
            </a:fld>
            <a:endParaRPr lang="en-US"/>
          </a:p>
        </p:txBody>
      </p:sp>
    </p:spTree>
    <p:extLst>
      <p:ext uri="{BB962C8B-B14F-4D97-AF65-F5344CB8AC3E}">
        <p14:creationId xmlns:p14="http://schemas.microsoft.com/office/powerpoint/2010/main" val="3958570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So you might be asking yourself now: how can I tell if I am being Disk IO Capped or VM IO capped on my VM and Disk combination?</a:t>
            </a:r>
          </a:p>
          <a:p>
            <a:r>
              <a:rPr lang="en-US"/>
              <a:t>Well now we have new IO utilization metrics that will help you do this exact thing!</a:t>
            </a:r>
          </a:p>
          <a:p>
            <a:endParaRPr lang="en-US"/>
          </a:p>
          <a:p>
            <a:r>
              <a:rPr lang="en-US"/>
              <a:t>How these metrics work is they read the amount of IO happening to your disk and then divide that by the amount that is allocated for that disk. </a:t>
            </a:r>
          </a:p>
          <a:p>
            <a:endParaRPr lang="en-US"/>
          </a:p>
          <a:p>
            <a:r>
              <a:rPr lang="en-US"/>
              <a:t>This gives you a percentage for this disk’s IO utilization.</a:t>
            </a:r>
          </a:p>
          <a:p>
            <a:endParaRPr lang="en-US"/>
          </a:p>
          <a:p>
            <a:r>
              <a:rPr lang="en-US"/>
              <a:t>This is done for both IOPS and Bandwidth on both OS disks and Data Disks and these metrics are available now</a:t>
            </a:r>
          </a:p>
          <a:p>
            <a:endParaRPr lang="en-US"/>
          </a:p>
          <a:p>
            <a:r>
              <a:rPr lang="en-US"/>
              <a:t>Further, by Q3 of Calendar year 2020, we will have IO Utilization metrics available for VMs as well.</a:t>
            </a:r>
          </a:p>
          <a:p>
            <a:r>
              <a:rPr lang="en-US"/>
              <a:t>Where we will be offering Utilization for both IOPS and Bandwidth on both cached and </a:t>
            </a:r>
            <a:r>
              <a:rPr lang="en-US" err="1"/>
              <a:t>uncached</a:t>
            </a:r>
            <a:r>
              <a:rPr lang="en-US"/>
              <a:t> Storage IO</a:t>
            </a:r>
          </a:p>
          <a:p>
            <a:endParaRPr lang="en-US"/>
          </a:p>
          <a:p>
            <a:r>
              <a:rPr lang="en-US"/>
              <a:t>Now lets take a look at these IO Utilization metrics in action!</a:t>
            </a:r>
          </a:p>
        </p:txBody>
      </p:sp>
      <p:sp>
        <p:nvSpPr>
          <p:cNvPr id="4" name="Slide Number Placeholder 3"/>
          <p:cNvSpPr>
            <a:spLocks noGrp="1"/>
          </p:cNvSpPr>
          <p:nvPr>
            <p:ph type="sldNum" sz="quarter" idx="5"/>
          </p:nvPr>
        </p:nvSpPr>
        <p:spPr/>
        <p:txBody>
          <a:bodyPr/>
          <a:lstStyle/>
          <a:p>
            <a:fld id="{6066A859-BA7B-40AE-8695-BFD0C7C6D782}" type="slidenum">
              <a:rPr lang="en-US" smtClean="0"/>
              <a:t>13</a:t>
            </a:fld>
            <a:endParaRPr lang="en-US"/>
          </a:p>
        </p:txBody>
      </p:sp>
    </p:spTree>
    <p:extLst>
      <p:ext uri="{BB962C8B-B14F-4D97-AF65-F5344CB8AC3E}">
        <p14:creationId xmlns:p14="http://schemas.microsoft.com/office/powerpoint/2010/main" val="180846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66A859-BA7B-40AE-8695-BFD0C7C6D782}" type="slidenum">
              <a:rPr lang="en-US" smtClean="0"/>
              <a:t>15</a:t>
            </a:fld>
            <a:endParaRPr lang="en-US"/>
          </a:p>
        </p:txBody>
      </p:sp>
    </p:spTree>
    <p:extLst>
      <p:ext uri="{BB962C8B-B14F-4D97-AF65-F5344CB8AC3E}">
        <p14:creationId xmlns:p14="http://schemas.microsoft.com/office/powerpoint/2010/main" val="1107933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66A859-BA7B-40AE-8695-BFD0C7C6D782}" type="slidenum">
              <a:rPr lang="en-US" smtClean="0"/>
              <a:t>19</a:t>
            </a:fld>
            <a:endParaRPr lang="en-US"/>
          </a:p>
        </p:txBody>
      </p:sp>
    </p:spTree>
    <p:extLst>
      <p:ext uri="{BB962C8B-B14F-4D97-AF65-F5344CB8AC3E}">
        <p14:creationId xmlns:p14="http://schemas.microsoft.com/office/powerpoint/2010/main" val="226672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1 min</a:t>
            </a:r>
          </a:p>
          <a:p>
            <a:endParaRPr lang="en-US"/>
          </a:p>
          <a:p>
            <a:r>
              <a:rPr lang="en-US"/>
              <a:t>So while bursting gives you the ability to achieve higher performance for a short period time to handle unexpected traffic. For an event like Black Friday or for performance testing/training environment where you need consistently higher performance for a period of time, you can now increase disk performance by going to a higher performance tier without increasing the actual disk size. This allows you to still provision for your average/baseline performance needs but get higher performance when you need it and helps you reduce costs. Rather than provisioning for a higher performance tier to meet your peak demand needs and overpaying, you only pay for the time that you upgrade to a higher performance tier.</a:t>
            </a:r>
          </a:p>
          <a:p>
            <a:endParaRPr lang="en-US"/>
          </a:p>
          <a:p>
            <a:r>
              <a:rPr lang="en-US"/>
              <a:t>Let’s take a look at a demo to see how performance tiers work.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763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You can change the performance tier of a Premium SSD disk without downtime and without dismounting the disk from the VM.</a:t>
            </a:r>
          </a:p>
          <a:p>
            <a:endParaRPr/>
          </a:p>
          <a:p>
            <a:pPr>
              <a:spcBef>
                <a:spcPct val="43750"/>
              </a:spcBef>
              <a:spcAft>
                <a:spcPct val="43750"/>
              </a:spcAft>
            </a:pPr>
            <a:r>
              <a:t>You can change the performance tier of the disk by using the Azure CLI or the Azure portal.</a:t>
            </a:r>
          </a:p>
          <a:p>
            <a:endParaRPr/>
          </a:p>
          <a:p>
            <a:pPr>
              <a:spcBef>
                <a:spcPct val="43750"/>
              </a:spcBef>
              <a:spcAft>
                <a:spcPct val="43750"/>
              </a:spcAft>
            </a:pPr>
            <a:r>
              <a:t>In the Azure CLI, use the following commands to change the disk performance tier:</a:t>
            </a:r>
          </a:p>
          <a:p>
            <a:endParaRPr/>
          </a:p>
          <a:p>
            <a:r>
              <a:rPr err="1"/>
              <a:t>subscriptionId</a:t>
            </a:r>
            <a:r>
              <a:t>="</a:t>
            </a:r>
            <a:r>
              <a:rPr err="1"/>
              <a:t>yourSubscriptionID</a:t>
            </a:r>
            <a:r>
              <a:t>" </a:t>
            </a:r>
            <a:r>
              <a:rPr err="1"/>
              <a:t>resourceGroupName</a:t>
            </a:r>
            <a:r>
              <a:t>="</a:t>
            </a:r>
            <a:r>
              <a:rPr err="1"/>
              <a:t>yourResourceGroupName</a:t>
            </a:r>
            <a:r>
              <a:t>" </a:t>
            </a:r>
            <a:r>
              <a:rPr err="1"/>
              <a:t>diskName</a:t>
            </a:r>
            <a:r>
              <a:t>="</a:t>
            </a:r>
            <a:r>
              <a:rPr err="1"/>
              <a:t>yourDiskName</a:t>
            </a:r>
            <a:r>
              <a:t>" </a:t>
            </a:r>
            <a:r>
              <a:rPr err="1"/>
              <a:t>performanceTier</a:t>
            </a:r>
            <a:r>
              <a:t>="</a:t>
            </a:r>
            <a:r>
              <a:rPr err="1"/>
              <a:t>yourDesiredPerformanceTier</a:t>
            </a:r>
            <a:r>
              <a:t>" </a:t>
            </a:r>
            <a:r>
              <a:rPr err="1"/>
              <a:t>az</a:t>
            </a:r>
            <a:r>
              <a:t> login </a:t>
            </a:r>
            <a:r>
              <a:rPr err="1"/>
              <a:t>az</a:t>
            </a:r>
            <a:r>
              <a:t> account set --subscription $</a:t>
            </a:r>
            <a:r>
              <a:rPr err="1"/>
              <a:t>subscriptionId</a:t>
            </a:r>
            <a:r>
              <a:t> </a:t>
            </a:r>
            <a:r>
              <a:rPr err="1"/>
              <a:t>az</a:t>
            </a:r>
            <a:r>
              <a:t> disk update -n $</a:t>
            </a:r>
            <a:r>
              <a:rPr err="1"/>
              <a:t>diskName</a:t>
            </a:r>
            <a:r>
              <a:t> -g $</a:t>
            </a:r>
            <a:r>
              <a:rPr err="1"/>
              <a:t>resourceGroupName</a:t>
            </a:r>
            <a:r>
              <a:t> --set tier=$</a:t>
            </a:r>
            <a:r>
              <a:rPr err="1"/>
              <a:t>performanceTier</a:t>
            </a:r>
            <a:r>
              <a:t> </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2500" lnSpcReduction="20000"/>
          </a:bodyPr>
          <a:lstStyle/>
          <a:p>
            <a:pPr>
              <a:spcBef>
                <a:spcPct val="43750"/>
              </a:spcBef>
              <a:spcAft>
                <a:spcPct val="43750"/>
              </a:spcAft>
            </a:pPr>
            <a:r>
              <a:t>Azure Premium SSD disks offer two models of bursting:</a:t>
            </a:r>
          </a:p>
          <a:p>
            <a:endParaRPr/>
          </a:p>
          <a:p>
            <a:r>
              <a:rPr b="1"/>
              <a:t>Credit-based bursting model</a:t>
            </a:r>
            <a:r>
              <a:t>. You can use this model for short-term performance scaling. This model is free and enabled by default on Premium SSD 512-GiB disks and smaller disks, and on Standard SSD 1-TiB disks and smaller disks. It uses accumulated credit to burst up to 30 minutes at the maximum burst rate.</a:t>
            </a:r>
          </a:p>
          <a:p>
            <a:endParaRPr/>
          </a:p>
          <a:p>
            <a:r>
              <a:rPr b="1"/>
              <a:t>On-demand bursting model (preview)</a:t>
            </a:r>
            <a:r>
              <a:t>. This option is configurable bursting for Premium SSD disks that are larger than 512 </a:t>
            </a:r>
            <a:r>
              <a:rPr lang="en-US" err="1"/>
              <a:t>GiB.</a:t>
            </a:r>
            <a:r>
              <a:t> It comes with an additional cost. To configure on-demand bursting, you must detach the disk from the VM.</a:t>
            </a:r>
          </a:p>
          <a:p>
            <a:endParaRPr/>
          </a:p>
          <a:p>
            <a:pPr>
              <a:spcBef>
                <a:spcPct val="43750"/>
              </a:spcBef>
              <a:spcAft>
                <a:spcPct val="43750"/>
              </a:spcAft>
            </a:pPr>
            <a:r>
              <a:t>You can enable on-demand bursting by using Azure PowerShell, the Azure CLI, or an ARM template. You can enable this functionality on new and existing disks.</a:t>
            </a:r>
          </a:p>
          <a:p>
            <a:endParaRPr/>
          </a:p>
          <a:p>
            <a:pPr>
              <a:spcBef>
                <a:spcPct val="43750"/>
              </a:spcBef>
              <a:spcAft>
                <a:spcPct val="43750"/>
              </a:spcAft>
            </a:pPr>
            <a:r>
              <a:t>In Azure PowerShell, use the following command to create an empty data disk with on-demand bursting:</a:t>
            </a:r>
          </a:p>
          <a:p>
            <a:endParaRPr/>
          </a:p>
          <a:p>
            <a:r>
              <a:t>Set-</a:t>
            </a:r>
            <a:r>
              <a:rPr lang="en-US" err="1"/>
              <a:t>AzContext</a:t>
            </a:r>
            <a:r>
              <a:t> -</a:t>
            </a:r>
            <a:r>
              <a:rPr lang="en-US" err="1"/>
              <a:t>SubscriptionName</a:t>
            </a:r>
            <a:r>
              <a:t> "</a:t>
            </a:r>
            <a:r>
              <a:rPr lang="en-US" err="1"/>
              <a:t>yourSubscriptionName</a:t>
            </a:r>
            <a:r>
              <a:t>" $</a:t>
            </a:r>
            <a:r>
              <a:rPr lang="en-US" err="1"/>
              <a:t>diskConfig</a:t>
            </a:r>
            <a:r>
              <a:t> = New-</a:t>
            </a:r>
            <a:r>
              <a:rPr lang="en-US" err="1"/>
              <a:t>AzDiskConfig</a:t>
            </a:r>
            <a:r>
              <a:t> -Location "</a:t>
            </a:r>
            <a:r>
              <a:rPr lang="en-US" err="1"/>
              <a:t>WestCentralUS</a:t>
            </a:r>
            <a:r>
              <a:t>" -</a:t>
            </a:r>
            <a:r>
              <a:rPr lang="en-US" err="1"/>
              <a:t>CreateOption</a:t>
            </a:r>
            <a:r>
              <a:t> Empty -</a:t>
            </a:r>
            <a:r>
              <a:rPr lang="en-US" err="1"/>
              <a:t>DiskSizeGB</a:t>
            </a:r>
            <a:r>
              <a:t> 1024 -</a:t>
            </a:r>
            <a:r>
              <a:rPr lang="en-US" err="1"/>
              <a:t>SkuName</a:t>
            </a:r>
            <a:r>
              <a:t> </a:t>
            </a:r>
            <a:r>
              <a:rPr lang="en-US" err="1"/>
              <a:t>Premium_LRS</a:t>
            </a:r>
            <a:r>
              <a:t> -</a:t>
            </a:r>
            <a:r>
              <a:rPr lang="en-US" err="1"/>
              <a:t>BurstingEnabled</a:t>
            </a:r>
            <a:r>
              <a:t> $true $</a:t>
            </a:r>
            <a:r>
              <a:rPr lang="en-US" err="1"/>
              <a:t>dataDisk</a:t>
            </a:r>
            <a:r>
              <a:t> = New-</a:t>
            </a:r>
            <a:r>
              <a:rPr lang="en-US" err="1"/>
              <a:t>AzDisk</a:t>
            </a:r>
            <a:r>
              <a:t> -</a:t>
            </a:r>
            <a:r>
              <a:rPr lang="en-US" err="1"/>
              <a:t>ResourceGroupName</a:t>
            </a:r>
            <a:r>
              <a:t> "</a:t>
            </a:r>
            <a:r>
              <a:rPr lang="en-US" err="1"/>
              <a:t>myResourceGroupDisk</a:t>
            </a:r>
            <a:r>
              <a:t>" -</a:t>
            </a:r>
            <a:r>
              <a:rPr lang="en-US" err="1"/>
              <a:t>DiskName</a:t>
            </a:r>
            <a:r>
              <a:t> "</a:t>
            </a:r>
            <a:r>
              <a:rPr lang="en-US" err="1"/>
              <a:t>myDataDisk</a:t>
            </a:r>
            <a:r>
              <a:t>" -Disk $</a:t>
            </a:r>
            <a:r>
              <a:rPr lang="en-US" err="1"/>
              <a:t>diskConfig</a:t>
            </a:r>
            <a:r>
              <a:t> </a:t>
            </a:r>
          </a:p>
          <a:p>
            <a:endParaRPr/>
          </a:p>
          <a:p>
            <a:pPr>
              <a:spcBef>
                <a:spcPct val="43750"/>
              </a:spcBef>
              <a:spcAft>
                <a:spcPct val="43750"/>
              </a:spcAft>
            </a:pPr>
            <a:r>
              <a:t>[!NOTE] When you need higher sustained performance in your application, use the functionality to change the performance tier instead of disk bursting. This option is more cost-effective than disk bursting.</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lnSpcReduction="10000"/>
          </a:bodyPr>
          <a:lstStyle/>
          <a:p>
            <a:pPr>
              <a:spcBef>
                <a:spcPct val="43750"/>
              </a:spcBef>
              <a:spcAft>
                <a:spcPct val="43750"/>
              </a:spcAft>
            </a:pPr>
            <a:r>
              <a:t>Before deciding on which disk type suits your needs the most, consider how the billing for that disk is done. The total cost of your disk is calculated differently for each disk type.</a:t>
            </a:r>
          </a:p>
          <a:p>
            <a:endParaRPr/>
          </a:p>
          <a:p>
            <a:pPr>
              <a:spcBef>
                <a:spcPct val="43750"/>
              </a:spcBef>
              <a:spcAft>
                <a:spcPct val="43750"/>
              </a:spcAft>
            </a:pPr>
            <a:r>
              <a:t>The cost of a disk is determined by the following factors:</a:t>
            </a:r>
          </a:p>
          <a:p>
            <a:endParaRPr/>
          </a:p>
          <a:p>
            <a:r>
              <a:t>The region the disk is deployed in (all disks)</a:t>
            </a:r>
          </a:p>
          <a:p>
            <a:endParaRPr/>
          </a:p>
          <a:p>
            <a:r>
              <a:t>The size of the disk (all disks)</a:t>
            </a:r>
          </a:p>
          <a:p>
            <a:endParaRPr/>
          </a:p>
          <a:p>
            <a:r>
              <a:t>The number of transactions made involving the disk (all transactions for Standard HDD and Standard SSD. For Premium SSD, burst transactions only)</a:t>
            </a:r>
          </a:p>
          <a:p>
            <a:endParaRPr/>
          </a:p>
          <a:p>
            <a:r>
              <a:t>The redundancy option selected (Standard SSD and Premium SSD only)</a:t>
            </a:r>
          </a:p>
          <a:p>
            <a:endParaRPr/>
          </a:p>
          <a:p>
            <a:r>
              <a:t>Whether on-demand bursting is enabled (Premium SSD only)</a:t>
            </a:r>
          </a:p>
          <a:p>
            <a:endParaRPr/>
          </a:p>
          <a:p>
            <a:r>
              <a:t>The disk's IOPS (Ultra Disks and Premium SSD v2 only)</a:t>
            </a:r>
          </a:p>
          <a:p>
            <a:endParaRPr/>
          </a:p>
          <a:p>
            <a:r>
              <a:t>The disk's throughput (Ultra Disks and Premium SSD v2 only)</a:t>
            </a:r>
          </a:p>
          <a:p>
            <a:endParaRPr/>
          </a:p>
          <a:p>
            <a:pPr>
              <a:spcBef>
                <a:spcPct val="43750"/>
              </a:spcBef>
              <a:spcAft>
                <a:spcPct val="43750"/>
              </a:spcAft>
            </a:pPr>
            <a:r>
              <a:t>For more detail on the costs involved with managed disks, see the </a:t>
            </a:r>
            <a:r>
              <a:rPr>
                <a:hlinkClick r:id="rId3"/>
              </a:rPr>
              <a:t>pricing page</a:t>
            </a:r>
            <a:r>
              <a:t>.</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b="1" i="0">
                <a:solidFill>
                  <a:srgbClr val="000000"/>
                </a:solidFill>
                <a:effectLst/>
                <a:latin typeface="Segoe UI" panose="020B0502040204020203" pitchFamily="34" charset="0"/>
              </a:rPr>
              <a:t>How do we tell this story?</a:t>
            </a:r>
          </a:p>
          <a:p>
            <a:pPr algn="l" rtl="0" fontAlgn="base">
              <a:buFont typeface="Arial" panose="020B0604020202020204" pitchFamily="34" charset="0"/>
              <a:buNone/>
            </a:pPr>
            <a:r>
              <a:rPr lang="en-US" sz="1800" b="0" i="0">
                <a:solidFill>
                  <a:srgbClr val="000000"/>
                </a:solidFill>
                <a:effectLst/>
                <a:latin typeface="Segoe UI" panose="020B0502040204020203" pitchFamily="34" charset="0"/>
              </a:rPr>
              <a:t>Ultra decision is probably made before this…</a:t>
            </a:r>
          </a:p>
          <a:p>
            <a:pPr algn="l" rtl="0" fontAlgn="base">
              <a:buFont typeface="Arial" panose="020B0604020202020204" pitchFamily="34" charset="0"/>
              <a:buNone/>
            </a:pPr>
            <a:endParaRPr lang="en-US" sz="1800" b="0" i="0">
              <a:solidFill>
                <a:srgbClr val="000000"/>
              </a:solidFill>
              <a:effectLst/>
              <a:latin typeface="Segoe UI" panose="020B0502040204020203" pitchFamily="34" charset="0"/>
            </a:endParaRPr>
          </a:p>
          <a:p>
            <a:pPr algn="l" rtl="0" fontAlgn="base">
              <a:buFont typeface="Arial" panose="020B0604020202020204" pitchFamily="34" charset="0"/>
              <a:buNone/>
            </a:pPr>
            <a:endParaRPr lang="en-US" sz="1800" b="1" i="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1" i="0">
                <a:solidFill>
                  <a:srgbClr val="000000"/>
                </a:solidFill>
                <a:effectLst/>
                <a:latin typeface="Segoe UI" panose="020B0502040204020203" pitchFamily="34" charset="0"/>
              </a:rPr>
              <a:t>Planned vs. unplanned performance scaling</a:t>
            </a:r>
            <a:r>
              <a:rPr lang="en-US" sz="1800" b="0" i="0">
                <a:solidFill>
                  <a:srgbClr val="000000"/>
                </a:solidFill>
                <a:effectLst/>
                <a:latin typeface="Segoe UI" panose="020B0502040204020203" pitchFamily="34" charset="0"/>
              </a:rPr>
              <a:t> </a:t>
            </a:r>
          </a:p>
          <a:p>
            <a:pPr algn="l" rtl="0" fontAlgn="base"/>
            <a:r>
              <a:rPr lang="en-US" sz="1800" b="0" i="0">
                <a:solidFill>
                  <a:srgbClr val="000000"/>
                </a:solidFill>
                <a:effectLst/>
                <a:latin typeface="Segoe UI" panose="020B0502040204020203" pitchFamily="34" charset="0"/>
              </a:rPr>
              <a:t>If you have a planned event needing a sustained increase in disk performance (i.e. holiday season), performance tiers would be the more suitable option. You can set the disk tier to a higher performance tier to better accommodate the increased load and bring it back to the original tier at any time. However, if you are unable to plan ahead or accurately predict the performance pattern of your workloads, disk bursting would be a better choice as it provides you with a higher allowance beyond your provisioned target.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b="0" i="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1" i="0">
                <a:solidFill>
                  <a:srgbClr val="000000"/>
                </a:solidFill>
                <a:effectLst/>
                <a:latin typeface="Segoe UI" panose="020B0502040204020203" pitchFamily="34" charset="0"/>
              </a:rPr>
              <a:t>Duration </a:t>
            </a:r>
            <a:r>
              <a:rPr lang="en-US" sz="1800" b="0" i="0">
                <a:solidFill>
                  <a:srgbClr val="000000"/>
                </a:solidFill>
                <a:effectLst/>
                <a:latin typeface="Segoe UI" panose="020B0502040204020203" pitchFamily="34" charset="0"/>
              </a:rPr>
              <a:t> </a:t>
            </a:r>
          </a:p>
          <a:p>
            <a:pPr algn="l" rtl="0" fontAlgn="base"/>
            <a:r>
              <a:rPr lang="en-US" sz="1800" b="0" i="0">
                <a:solidFill>
                  <a:srgbClr val="000000"/>
                </a:solidFill>
                <a:effectLst/>
                <a:latin typeface="Segoe UI" panose="020B0502040204020203" pitchFamily="34" charset="0"/>
              </a:rPr>
              <a:t>Depending on the duration of the performance demand, the cost efficiency of the two options could vary. For scenarios where high demand results from short running jobs or jitters in IO scheduling, </a:t>
            </a:r>
            <a:r>
              <a:rPr lang="en-US" sz="1800" b="0" i="0" u="sng">
                <a:solidFill>
                  <a:srgbClr val="D13438"/>
                </a:solidFill>
                <a:effectLst/>
                <a:latin typeface="Segoe UI" panose="020B0502040204020203" pitchFamily="34" charset="0"/>
              </a:rPr>
              <a:t>on-demand </a:t>
            </a:r>
            <a:r>
              <a:rPr lang="en-US" sz="1800" b="0" i="0">
                <a:solidFill>
                  <a:srgbClr val="000000"/>
                </a:solidFill>
                <a:effectLst/>
                <a:latin typeface="Segoe UI" panose="020B0502040204020203" pitchFamily="34" charset="0"/>
              </a:rPr>
              <a:t>disk bursting will be more cost efficient as you will only pay for the burst transactions. If your workload does not exceed the provisioned target, you only pay for the burst enablement fee, a small fraction of the disk cost. In contrast, if you expect your workload to burst for days or even longer, performance tiers will be the better option. For example, if you host a tax reporting solution, you can expect performance demand to increase significantly during the last month of the reporting season. Scaling your performance by selecting a higher performance tier would be more cost-effective for this situation.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873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a:t>
            </a:r>
            <a:r>
              <a:t>Explanation: Ultra Disk Storage disks offer the best performance of disk types on Azure.</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B-</a:t>
            </a:r>
            <a:r>
              <a:t>Explanation: The application is capped by the VM limits and must allocate the allotted 12,800 IOPS.</a:t>
            </a: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B-</a:t>
            </a:r>
            <a:r>
              <a:rPr dirty="0"/>
              <a:t>Explanation: An administrator can change the performance tier on Ultra Disk Storage and Premium SSD disks when they need to meet a higher performance demand.</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extLst>
      <p:ext uri="{BB962C8B-B14F-4D97-AF65-F5344CB8AC3E}">
        <p14:creationId xmlns:p14="http://schemas.microsoft.com/office/powerpoint/2010/main" val="1488006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014389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Most organizations have diverse requirements for their cloud-hosted data. Data often is different types and sizes, and no single storage solution meets all requirements. </a:t>
            </a:r>
            <a:endParaRPr lang="en-US" dirty="0"/>
          </a:p>
          <a:p>
            <a:pPr>
              <a:spcBef>
                <a:spcPct val="43750"/>
              </a:spcBef>
              <a:spcAft>
                <a:spcPct val="43750"/>
              </a:spcAft>
            </a:pPr>
            <a:endParaRPr lang="en-US" dirty="0"/>
          </a:p>
          <a:p>
            <a:pPr>
              <a:spcBef>
                <a:spcPct val="43750"/>
              </a:spcBef>
              <a:spcAft>
                <a:spcPct val="43750"/>
              </a:spcAft>
            </a:pPr>
            <a:r>
              <a:rPr dirty="0"/>
              <a:t>A primary concern in a migration strategy is how to move enterprise applications like SAP HANA and many SQL databases, which require high-performance storage. Some application workloads run periodic batch jobs. Batch jobs demand high performance for short periods, but most of the time, they have baseline performance.</a:t>
            </a:r>
          </a:p>
          <a:p>
            <a:endParaRPr dirty="0"/>
          </a:p>
          <a:p>
            <a:pPr>
              <a:spcBef>
                <a:spcPct val="43750"/>
              </a:spcBef>
              <a:spcAft>
                <a:spcPct val="43750"/>
              </a:spcAft>
            </a:pPr>
            <a:r>
              <a:rPr dirty="0"/>
              <a:t>You must evaluate Azure Disk Storage types and capabilities and propose a storage solution that optimizes performance and costs for applications that require high-performance storage.</a:t>
            </a:r>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Bef>
                <a:spcPct val="43750"/>
              </a:spcBef>
              <a:spcAft>
                <a:spcPct val="43750"/>
              </a:spcAft>
            </a:pPr>
            <a:r>
              <a:rPr lang="en-US" dirty="0"/>
              <a:t>In Azure Standard HDD managed disks, data is stored on conventional magnetic disk drives that have moving spindles. Disks are slower and the variation in speeds is higher compared to solid-state drives (SSDs). you can use Standard HDD disks for any VM.</a:t>
            </a:r>
            <a:endParaRPr lang="en-US" i="1" dirty="0"/>
          </a:p>
          <a:p>
            <a:pPr>
              <a:spcBef>
                <a:spcPct val="43750"/>
              </a:spcBef>
              <a:spcAft>
                <a:spcPct val="43750"/>
              </a:spcAft>
            </a:pPr>
            <a:r>
              <a:rPr lang="en-US" dirty="0"/>
              <a:t>Use Standard HDD disks when you want to minimize costs for less critical workloads and development or test environments.</a:t>
            </a:r>
          </a:p>
          <a:p>
            <a:pPr>
              <a:spcBef>
                <a:spcPct val="43750"/>
              </a:spcBef>
              <a:spcAft>
                <a:spcPct val="43750"/>
              </a:spcAft>
            </a:pPr>
            <a:endParaRPr lang="en-US" dirty="0"/>
          </a:p>
          <a:p>
            <a:pPr>
              <a:spcBef>
                <a:spcPct val="43750"/>
              </a:spcBef>
              <a:spcAft>
                <a:spcPct val="43750"/>
              </a:spcAft>
            </a:pPr>
            <a:r>
              <a:rPr lang="en-US" dirty="0"/>
              <a:t>Azure Standard SSD managed disks are a cost-effective storage option for VMs that need consistent performance at lower speeds. Standard SSD disks aren't as fast as Premium SSD disks or Ultra Disk Storage, but they still provide single-digit millisecond (</a:t>
            </a:r>
            <a:r>
              <a:rPr lang="en-US" dirty="0" err="1"/>
              <a:t>ms</a:t>
            </a:r>
            <a:r>
              <a:rPr lang="en-US" dirty="0"/>
              <a:t>) latencies and up to 6,000 IOPS and 750 </a:t>
            </a:r>
            <a:r>
              <a:rPr lang="en-US" dirty="0" err="1"/>
              <a:t>MBps</a:t>
            </a:r>
            <a:r>
              <a:rPr lang="en-US" dirty="0"/>
              <a:t> of throughput. You can attach Standard SSD disks to any VM, regardless of its size.</a:t>
            </a:r>
            <a:endParaRPr lang="en-US" i="1" dirty="0"/>
          </a:p>
          <a:p>
            <a:pPr>
              <a:spcBef>
                <a:spcPct val="43750"/>
              </a:spcBef>
              <a:spcAft>
                <a:spcPct val="43750"/>
              </a:spcAft>
            </a:pPr>
            <a:r>
              <a:rPr lang="en-US" dirty="0"/>
              <a:t>Use Standard SSD disks when you have budgetary constraints and a workload that isn't performance-intensive. For example, web servers, lightly used enterprise applications, and test servers all can run on Standard SSD disks. Standard SSD disks support disk bursting on P30 disks and smaller disks.</a:t>
            </a:r>
          </a:p>
          <a:p>
            <a:pPr marL="0" marR="0" lvl="0" indent="0" algn="l" defTabSz="914400" rtl="0" eaLnBrk="1" fontAlgn="auto" latinLnBrk="0" hangingPunct="1">
              <a:lnSpc>
                <a:spcPct val="100000"/>
              </a:lnSpc>
              <a:spcBef>
                <a:spcPct val="43750"/>
              </a:spcBef>
              <a:spcAft>
                <a:spcPct val="43750"/>
              </a:spcAft>
              <a:buClrTx/>
              <a:buSzTx/>
              <a:buFontTx/>
              <a:buNone/>
              <a:tabLst/>
              <a:defRPr/>
            </a:pPr>
            <a:endParaRPr lang="en-US" dirty="0"/>
          </a:p>
          <a:p>
            <a:pPr marL="0" marR="0" lvl="0" indent="0" algn="l" defTabSz="914400" rtl="0" eaLnBrk="1" fontAlgn="auto" latinLnBrk="0" hangingPunct="1">
              <a:lnSpc>
                <a:spcPct val="100000"/>
              </a:lnSpc>
              <a:spcBef>
                <a:spcPct val="43750"/>
              </a:spcBef>
              <a:spcAft>
                <a:spcPct val="43750"/>
              </a:spcAft>
              <a:buClrTx/>
              <a:buSzTx/>
              <a:buFontTx/>
              <a:buNone/>
              <a:tabLst/>
              <a:defRPr/>
            </a:pPr>
            <a:r>
              <a:rPr lang="en-US" dirty="0"/>
              <a:t>If you need higher performance than what Standard SSD disks provide, or if you can't sustain the occasional effect on performance, use Premium SSD disks. Also use Premium SSD disks when you want the highest possible performance, but you're not able to use Ultra Disk Storage because of its current limitations. Premium SSD disks are a good solution for mission-critical workloads in medium and large organizations.</a:t>
            </a:r>
          </a:p>
          <a:p>
            <a:pPr marL="0" marR="0" lvl="0" indent="0" algn="l" defTabSz="914400" rtl="0" eaLnBrk="1" fontAlgn="auto" latinLnBrk="0" hangingPunct="1">
              <a:lnSpc>
                <a:spcPct val="100000"/>
              </a:lnSpc>
              <a:spcBef>
                <a:spcPct val="43750"/>
              </a:spcBef>
              <a:spcAft>
                <a:spcPct val="43750"/>
              </a:spcAft>
              <a:buClrTx/>
              <a:buSzTx/>
              <a:buFontTx/>
              <a:buNone/>
              <a:tabLst/>
              <a:defRPr/>
            </a:pPr>
            <a:r>
              <a:rPr lang="en-US" dirty="0"/>
              <a:t>Azure Premium SSD managed disks provide high throughput and IOPS with low latency, although they offer a slightly lower performance compared to Ultra Disk Storage. Premium SSD disks don't have the current limitations of Ultra Disk Storage. For example, they're available in all regions and you can use them with VMs that are located outside Azure availability zones.</a:t>
            </a:r>
          </a:p>
          <a:p>
            <a:pPr>
              <a:spcBef>
                <a:spcPct val="43750"/>
              </a:spcBef>
              <a:spcAft>
                <a:spcPct val="43750"/>
              </a:spcAft>
            </a:pPr>
            <a:endParaRPr lang="en-US" dirty="0"/>
          </a:p>
          <a:p>
            <a:pPr>
              <a:spcBef>
                <a:spcPct val="43750"/>
              </a:spcBef>
              <a:spcAft>
                <a:spcPct val="43750"/>
              </a:spcAft>
            </a:pPr>
            <a:r>
              <a:rPr lang="en-US" dirty="0"/>
              <a:t>Unlike Premium SSD managed disks, Premium SSD v2 managed disks don't have dedicated sizes. You can set a Premium SSD v2 disk to any supported size you prefer, and make granular adjustments to the performance without downtime. Premium SSD v2 managed disks don't support host caching but, benefits significantly from lower latency which addresses some of the same core problems host caching addresses. The ability to adjust IOPS, throughput, and size at any time also means you can avoid the maintenance overhead of having to stripe disks to meet your needs.</a:t>
            </a:r>
          </a:p>
          <a:p>
            <a:pPr>
              <a:spcBef>
                <a:spcPct val="43750"/>
              </a:spcBef>
              <a:spcAft>
                <a:spcPct val="43750"/>
              </a:spcAft>
            </a:pPr>
            <a:r>
              <a:rPr lang="en-US" dirty="0"/>
              <a:t>Premium SSD v2 managed disks have some limitations. For a complete list, see </a:t>
            </a:r>
            <a:r>
              <a:rPr lang="en-US" dirty="0">
                <a:hlinkClick r:id="rId3"/>
              </a:rPr>
              <a:t>Premium SSD v2 Limitations</a:t>
            </a:r>
            <a:r>
              <a:rPr lang="en-US" dirty="0"/>
              <a:t>.</a:t>
            </a:r>
          </a:p>
          <a:p>
            <a:pPr>
              <a:spcBef>
                <a:spcPct val="43750"/>
              </a:spcBef>
              <a:spcAft>
                <a:spcPct val="43750"/>
              </a:spcAft>
            </a:pPr>
            <a:r>
              <a:rPr lang="en-US" dirty="0"/>
              <a:t>Premium SSD v2 managed disks are suited for a broad range of workloads such as SQL server, Oracle, MariaDB, SAP, Cassandra, Mongo DB, big data/analytics, and gaming, on virtual machines or stateful containers.</a:t>
            </a:r>
          </a:p>
          <a:p>
            <a:endParaRPr lang="en-US" dirty="0"/>
          </a:p>
          <a:p>
            <a:pPr>
              <a:spcBef>
                <a:spcPct val="43750"/>
              </a:spcBef>
              <a:spcAft>
                <a:spcPct val="43750"/>
              </a:spcAft>
            </a:pPr>
            <a:r>
              <a:rPr lang="en-US" dirty="0"/>
              <a:t>Ultra Disk Storage can have a capacity ranging from 4 GB up to 64 terabytes (TB). A unique feature of Ultra Disk Storage is that you can adjust the IOPS and throughput values while they're running and without detaching the disk from the host VM. For example, depending on the sizes of the disks you choose in Ultra Disk Storage, a single instance of Ultra Disk Storage can support a maximum of 160,000 IOPS. Performance adjustments might take up to an hour to take effect.</a:t>
            </a:r>
          </a:p>
          <a:p>
            <a:pPr>
              <a:spcBef>
                <a:spcPct val="43750"/>
              </a:spcBef>
              <a:spcAft>
                <a:spcPct val="43750"/>
              </a:spcAft>
            </a:pPr>
            <a:r>
              <a:rPr lang="en-US" dirty="0"/>
              <a:t>[!NOTE] You can resize an instance of Ultra Disk Storage only four times in a 24-hour window. Also, it's possible that the performance resize operation might fail because of a lack of performance bandwidth capacity.</a:t>
            </a:r>
          </a:p>
          <a:p>
            <a:pPr>
              <a:spcBef>
                <a:spcPct val="43750"/>
              </a:spcBef>
              <a:spcAft>
                <a:spcPct val="43750"/>
              </a:spcAft>
            </a:pPr>
            <a:r>
              <a:rPr lang="en-US" dirty="0"/>
              <a:t>By default, Azure creates instances of Ultra Disk Storage with a 4-KB physical sector, which is compatible with most applications. For earlier versions of applications that aren't compatible with a 4-KB physical sector, you can create a 512-byte emulation (512e) sector size.</a:t>
            </a:r>
          </a:p>
          <a:p>
            <a:pPr>
              <a:spcBef>
                <a:spcPct val="43750"/>
              </a:spcBef>
              <a:spcAft>
                <a:spcPct val="43750"/>
              </a:spcAft>
            </a:pPr>
            <a:r>
              <a:rPr lang="en-US" dirty="0"/>
              <a:t>Ultra Disk Storage is a new disk type in Azure and has some limitations:</a:t>
            </a:r>
          </a:p>
          <a:p>
            <a:r>
              <a:rPr lang="en-US" dirty="0"/>
              <a:t>It's available only in a subset of Azure regions.</a:t>
            </a:r>
          </a:p>
          <a:p>
            <a:endParaRPr lang="en-US" dirty="0"/>
          </a:p>
          <a:p>
            <a:r>
              <a:rPr lang="en-US" dirty="0"/>
              <a:t>Premium SSD v2 and Elastic SAN are our newer offerings that will help in significantly lowering the TCO. </a:t>
            </a:r>
          </a:p>
          <a:p>
            <a:r>
              <a:rPr lang="en-US" dirty="0"/>
              <a:t>Azure Elastic SAN on the other hand pushes the scalability target of Cloud block storage. It is suitable for a variety of compute options as it is accessed over iSCSI protocol. Currently a single Elastic SAN can support up to 2 million IOPS, and 32 </a:t>
            </a:r>
            <a:r>
              <a:rPr lang="en-US" dirty="0" err="1"/>
              <a:t>GigaBytes</a:t>
            </a:r>
            <a:r>
              <a:rPr lang="en-US" dirty="0"/>
              <a:t> per second throughput on the SAN level. The provisioned targets on SAN can be dynamically shared across volumes. Individual volumes can achieve 64K IOPS and 1 </a:t>
            </a:r>
            <a:r>
              <a:rPr lang="en-US" dirty="0" err="1"/>
              <a:t>GigaByte</a:t>
            </a:r>
            <a:r>
              <a:rPr lang="en-US" dirty="0"/>
              <a:t> per second with a minimal volume size of 86 </a:t>
            </a:r>
            <a:r>
              <a:rPr lang="en-US" dirty="0" err="1"/>
              <a:t>GigaBytes</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1065766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66A859-BA7B-40AE-8695-BFD0C7C6D7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itchFamily="34" charset="0"/>
            </a:endParaRPr>
          </a:p>
        </p:txBody>
      </p:sp>
    </p:spTree>
    <p:extLst>
      <p:ext uri="{BB962C8B-B14F-4D97-AF65-F5344CB8AC3E}">
        <p14:creationId xmlns:p14="http://schemas.microsoft.com/office/powerpoint/2010/main" val="180846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lang="en-US" dirty="0"/>
          </a:p>
          <a:p>
            <a:pPr marL="0" marR="0" lvl="0" indent="0" algn="l" defTabSz="914400" rtl="0" eaLnBrk="1" fontAlgn="auto" latinLnBrk="0" hangingPunct="1">
              <a:lnSpc>
                <a:spcPct val="100000"/>
              </a:lnSpc>
              <a:spcBef>
                <a:spcPct val="43750"/>
              </a:spcBef>
              <a:spcAft>
                <a:spcPct val="43750"/>
              </a:spcAft>
              <a:buClrTx/>
              <a:buSzTx/>
              <a:buFontTx/>
              <a:buNone/>
              <a:tabLst/>
              <a:defRPr/>
            </a:pPr>
            <a:r>
              <a:rPr lang="en-US" dirty="0"/>
              <a:t>Application performance often depends on how quickly the application can read and write data. To understand how to improve application performance, you must first understand how performance is measured and the settings and choices that affect it.</a:t>
            </a:r>
          </a:p>
          <a:p>
            <a:pPr>
              <a:spcBef>
                <a:spcPct val="43750"/>
              </a:spcBef>
              <a:spcAft>
                <a:spcPct val="43750"/>
              </a:spcAft>
            </a:pPr>
            <a:endParaRPr lang="en-US" dirty="0"/>
          </a:p>
          <a:p>
            <a:pPr>
              <a:spcBef>
                <a:spcPct val="43750"/>
              </a:spcBef>
              <a:spcAft>
                <a:spcPct val="43750"/>
              </a:spcAft>
            </a:pPr>
            <a:r>
              <a:rPr lang="en-US" dirty="0"/>
              <a:t>Throughput and IOPS have a direct relationship. Changing one directly affects the other. To get a theoretical limit of throughput, you can use the following formula: IOPS × I/O size = throughput. It's important to consider both these values when you plan your application.</a:t>
            </a:r>
          </a:p>
          <a:p>
            <a:endParaRPr lang="en-US" dirty="0"/>
          </a:p>
          <a:p>
            <a:pPr>
              <a:spcBef>
                <a:spcPct val="43750"/>
              </a:spcBef>
              <a:spcAft>
                <a:spcPct val="43750"/>
              </a:spcAft>
            </a:pPr>
            <a:r>
              <a:rPr lang="en-US" dirty="0"/>
              <a:t>Now that you know which disks are available in Azure, you need to match each of your VMs with the correct disk type. VMs have their own storage IOPS limits, which can affect the overall application performance when combined with the disk IOPS.</a:t>
            </a:r>
          </a:p>
          <a:p>
            <a:pPr>
              <a:spcBef>
                <a:spcPct val="43750"/>
              </a:spcBef>
              <a:spcAft>
                <a:spcPct val="43750"/>
              </a:spcAft>
            </a:pPr>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If you don't size the VM correctly for the storage performance an application requires, the VM itself becomes a bottleneck.</a:t>
            </a:r>
            <a:endParaRPr dirty="0"/>
          </a:p>
          <a:p>
            <a:pPr>
              <a:spcBef>
                <a:spcPct val="43750"/>
              </a:spcBef>
              <a:spcAft>
                <a:spcPct val="43750"/>
              </a:spcAft>
            </a:pPr>
            <a:r>
              <a:rPr dirty="0"/>
              <a:t>For example, suppose your application makes a request that requires 15,000 IOPS. You've provisioned a Standard_D8s_v3 VM, with one P30 OS disk and two Premium SSD data disks with P40 SKU. Each data disk can handle 7,500 IOPS and eventually can meet the demand of the applications, but the VM itself has a maximum limit of 12,800 IOPS, which is the actual IOPS that the application will get. The following figure illustrates this example.</a:t>
            </a:r>
          </a:p>
          <a:p>
            <a:pPr>
              <a:spcBef>
                <a:spcPct val="43750"/>
              </a:spcBef>
              <a:spcAft>
                <a:spcPct val="43750"/>
              </a:spcAft>
            </a:pPr>
            <a:r>
              <a:rPr dirty="0"/>
              <a:t>The scenario illustrated in the preceding example is known as </a:t>
            </a:r>
            <a:r>
              <a:rPr i="1" dirty="0"/>
              <a:t>VM I/O capping</a:t>
            </a:r>
            <a:r>
              <a:rPr dirty="0"/>
              <a:t>. In this scenario, the application is requesting an amount of throughput and IOPS that the disk can manage, but the VM can't accommodate these requirements.</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E885215-DF1E-0AA5-0C07-3FF2D0174BB4}"/>
              </a:ext>
            </a:extLst>
          </p:cNvPr>
          <p:cNvSpPr/>
          <p:nvPr/>
        </p:nvSpPr>
        <p:spPr>
          <a:xfrm>
            <a:off x="0" y="6754960"/>
            <a:ext cx="12192000" cy="103053"/>
          </a:xfrm>
          <a:custGeom>
            <a:avLst/>
            <a:gdLst>
              <a:gd name="connsiteX0" fmla="*/ 0 w 12192000"/>
              <a:gd name="connsiteY0" fmla="*/ 0 h 103053"/>
              <a:gd name="connsiteX1" fmla="*/ 12192000 w 12192000"/>
              <a:gd name="connsiteY1" fmla="*/ 0 h 103053"/>
              <a:gd name="connsiteX2" fmla="*/ 12192000 w 12192000"/>
              <a:gd name="connsiteY2" fmla="*/ 103054 h 103053"/>
              <a:gd name="connsiteX3" fmla="*/ 0 w 12192000"/>
              <a:gd name="connsiteY3" fmla="*/ 103054 h 103053"/>
            </a:gdLst>
            <a:ahLst/>
            <a:cxnLst>
              <a:cxn ang="0">
                <a:pos x="connsiteX0" y="connsiteY0"/>
              </a:cxn>
              <a:cxn ang="0">
                <a:pos x="connsiteX1" y="connsiteY1"/>
              </a:cxn>
              <a:cxn ang="0">
                <a:pos x="connsiteX2" y="connsiteY2"/>
              </a:cxn>
              <a:cxn ang="0">
                <a:pos x="connsiteX3" y="connsiteY3"/>
              </a:cxn>
            </a:cxnLst>
            <a:rect l="l" t="t" r="r" b="b"/>
            <a:pathLst>
              <a:path w="12192000" h="103051">
                <a:moveTo>
                  <a:pt x="0" y="0"/>
                </a:moveTo>
                <a:lnTo>
                  <a:pt x="12192000" y="0"/>
                </a:lnTo>
                <a:lnTo>
                  <a:pt x="12192000" y="103054"/>
                </a:lnTo>
                <a:lnTo>
                  <a:pt x="0" y="103054"/>
                </a:lnTo>
                <a:close/>
              </a:path>
            </a:pathLst>
          </a:custGeom>
          <a:gradFill>
            <a:gsLst>
              <a:gs pos="0">
                <a:srgbClr val="8661C5"/>
              </a:gs>
              <a:gs pos="49305">
                <a:srgbClr val="C73ECC"/>
              </a:gs>
              <a:gs pos="100000">
                <a:srgbClr val="0078D4"/>
              </a:gs>
            </a:gsLst>
            <a:lin ang="10800000" scaled="1"/>
          </a:gradFill>
          <a:ln w="5237" cap="flat">
            <a:noFill/>
            <a:prstDash val="solid"/>
            <a:miter/>
          </a:ln>
        </p:spPr>
        <p:txBody>
          <a:bodyPr rtlCol="0" anchor="ctr"/>
          <a:lstStyle>
            <a:defPPr>
              <a:defRPr lang="en-US"/>
            </a:defPPr>
          </a:lstStyle>
          <a:p>
            <a:endParaRPr lang="en-US"/>
          </a:p>
        </p:txBody>
      </p:sp>
      <p:sp>
        <p:nvSpPr>
          <p:cNvPr id="6" name="TextBox 5">
            <a:extLst>
              <a:ext uri="{FF2B5EF4-FFF2-40B4-BE49-F238E27FC236}">
                <a16:creationId xmlns:a16="http://schemas.microsoft.com/office/drawing/2014/main" id="{65455DBE-3C9C-78D3-1CB5-B23DB38553EB}"/>
              </a:ext>
            </a:extLst>
          </p:cNvPr>
          <p:cNvSpPr txBox="1"/>
          <p:nvPr userDrawn="1"/>
        </p:nvSpPr>
        <p:spPr>
          <a:xfrm>
            <a:off x="1327150" y="2171700"/>
            <a:ext cx="6738383" cy="1015663"/>
          </a:xfrm>
          <a:prstGeom prst="rect">
            <a:avLst/>
          </a:prstGeom>
          <a:noFill/>
        </p:spPr>
        <p:txBody>
          <a:bodyPr wrap="none" lIns="0" tIns="0" rIns="0" bIns="0" rtlCol="0">
            <a:spAutoFit/>
          </a:bodyPr>
          <a:lstStyle>
            <a:defPPr>
              <a:defRPr lang="en-US"/>
            </a:defPPr>
          </a:lstStyle>
          <a:p>
            <a:pPr algn="l"/>
            <a:r>
              <a:rPr lang="en-US" sz="6600">
                <a:gradFill flip="none" rotWithShape="1">
                  <a:gsLst>
                    <a:gs pos="54000">
                      <a:srgbClr val="C73ECC"/>
                    </a:gs>
                    <a:gs pos="0">
                      <a:srgbClr val="8661C5"/>
                    </a:gs>
                    <a:gs pos="100000">
                      <a:srgbClr val="0078D4"/>
                    </a:gs>
                  </a:gsLst>
                  <a:lin ang="10800000" scaled="1"/>
                </a:gradFill>
                <a:latin typeface="Segoe UI Bold" panose="020B0802040204020203" pitchFamily="34" charset="0"/>
                <a:cs typeface="Segoe UI Bold" panose="020B0802040204020203" pitchFamily="34" charset="0"/>
              </a:rPr>
              <a:t>Livestream Event</a:t>
            </a:r>
          </a:p>
        </p:txBody>
      </p:sp>
      <p:sp>
        <p:nvSpPr>
          <p:cNvPr id="8" name="TextBox 7">
            <a:extLst>
              <a:ext uri="{FF2B5EF4-FFF2-40B4-BE49-F238E27FC236}">
                <a16:creationId xmlns:a16="http://schemas.microsoft.com/office/drawing/2014/main" id="{E54036EF-74E2-9E37-5240-1895EB0134F5}"/>
              </a:ext>
            </a:extLst>
          </p:cNvPr>
          <p:cNvSpPr txBox="1"/>
          <p:nvPr userDrawn="1"/>
        </p:nvSpPr>
        <p:spPr>
          <a:xfrm>
            <a:off x="1327150" y="3187363"/>
            <a:ext cx="4012958" cy="1015663"/>
          </a:xfrm>
          <a:prstGeom prst="rect">
            <a:avLst/>
          </a:prstGeom>
          <a:noFill/>
        </p:spPr>
        <p:txBody>
          <a:bodyPr wrap="none" lIns="0" tIns="0" rIns="0" bIns="0" rtlCol="0">
            <a:spAutoFit/>
          </a:bodyPr>
          <a:lstStyle>
            <a:defPPr>
              <a:defRPr lang="en-US"/>
            </a:defPPr>
          </a:lstStyle>
          <a:p>
            <a:pPr algn="l"/>
            <a:r>
              <a:rPr lang="en-US" sz="6600" b="1">
                <a:solidFill>
                  <a:srgbClr val="2A446F"/>
                </a:solidFill>
              </a:rPr>
              <a:t>Learn Live</a:t>
            </a:r>
          </a:p>
        </p:txBody>
      </p:sp>
      <p:pic>
        <p:nvPicPr>
          <p:cNvPr id="4" name="Graphic 3">
            <a:extLst>
              <a:ext uri="{FF2B5EF4-FFF2-40B4-BE49-F238E27FC236}">
                <a16:creationId xmlns:a16="http://schemas.microsoft.com/office/drawing/2014/main" id="{9E538649-E0D6-D00B-A0EB-6FB7E17DD4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3074345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5" name="CodeBlockBackground">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ct val="0"/>
              </a:spcAft>
              <a:buNone/>
              <a:defRPr sz="20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Title">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rgbClr val="2A446F"/>
                </a:solidFill>
              </a:defRPr>
            </a:lvl1pPr>
          </a:lstStyle>
          <a:p>
            <a:r>
              <a:rPr lang="en-US"/>
              <a:t>Click to edit title style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1878163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39171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687683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titl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3692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5014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97276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783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295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3710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2371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3" name="CodeBlockBackground">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rgbClr val="2A446F"/>
                </a:solidFill>
              </a:defRPr>
            </a:lvl1pPr>
          </a:lstStyle>
          <a:p>
            <a:r>
              <a:rPr lang="en-US"/>
              <a:t>Click to edit title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9579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A0279-8C3A-9E00-FB73-BE9EB06D51AC}"/>
              </a:ext>
            </a:extLst>
          </p:cNvPr>
          <p:cNvSpPr>
            <a:spLocks noGrp="1"/>
          </p:cNvSpPr>
          <p:nvPr>
            <p:ph type="title"/>
          </p:nvPr>
        </p:nvSpPr>
        <p:spPr/>
        <p:txBody>
          <a:bodyPr>
            <a:normAutofit/>
          </a:bodyPr>
          <a:lstStyle>
            <a:lvl1pPr>
              <a:defRPr lang="en-US" sz="4000" b="1" i="0" kern="1200" spc="0">
                <a:solidFill>
                  <a:schemeClr val="tx1"/>
                </a:solidFill>
                <a:latin typeface="Segoe UI Semibold" panose="020B0502040204020203" pitchFamily="34" charset="0"/>
                <a:ea typeface="+mn-ea"/>
                <a:cs typeface="Segoe UI Semibold" panose="020B0502040204020203"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title style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08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1036913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441957-6A56-4CC7-9774-1C76D17D46E2}"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3ADB-1831-4798-BD9E-F100921A6140}" type="slidenum">
              <a:rPr lang="en-US" smtClean="0"/>
              <a:t>‹#›</a:t>
            </a:fld>
            <a:endParaRPr lang="en-US"/>
          </a:p>
        </p:txBody>
      </p:sp>
    </p:spTree>
    <p:extLst>
      <p:ext uri="{BB962C8B-B14F-4D97-AF65-F5344CB8AC3E}">
        <p14:creationId xmlns:p14="http://schemas.microsoft.com/office/powerpoint/2010/main" val="544292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Content Slide - Blank">
    <p:bg>
      <p:bgPr>
        <a:solidFill>
          <a:schemeClr val="bg1"/>
        </a:solidFill>
        <a:effectLst/>
      </p:bgPr>
    </p:bg>
    <p:spTree>
      <p:nvGrpSpPr>
        <p:cNvPr id="1" name=""/>
        <p:cNvGrpSpPr/>
        <p:nvPr/>
      </p:nvGrpSpPr>
      <p:grpSpPr>
        <a:xfrm>
          <a:off x="0" y="0"/>
          <a:ext cx="0" cy="0"/>
          <a:chOff x="0" y="0"/>
          <a:chExt cx="0" cy="0"/>
        </a:xfrm>
      </p:grpSpPr>
      <p:pic>
        <p:nvPicPr>
          <p:cNvPr id="10" name="Picture 9" descr="Shape&#10;&#10;Description automatically generated with medium confidence">
            <a:extLst>
              <a:ext uri="{FF2B5EF4-FFF2-40B4-BE49-F238E27FC236}">
                <a16:creationId xmlns:a16="http://schemas.microsoft.com/office/drawing/2014/main" id="{8695BFA3-9210-7E40-9E12-6752B3D0088A}"/>
              </a:ext>
            </a:extLst>
          </p:cNvPr>
          <p:cNvPicPr>
            <a:picLocks noChangeAspect="1"/>
          </p:cNvPicPr>
          <p:nvPr/>
        </p:nvPicPr>
        <p:blipFill rotWithShape="1">
          <a:blip r:embed="rId2"/>
          <a:srcRect l="20861" t="22261" r="20861" b="20731"/>
          <a:stretch/>
        </p:blipFill>
        <p:spPr>
          <a:xfrm>
            <a:off x="11324430" y="6427812"/>
            <a:ext cx="349692" cy="296838"/>
          </a:xfrm>
          <a:prstGeom prst="rect">
            <a:avLst/>
          </a:prstGeom>
        </p:spPr>
      </p:pic>
      <p:sp>
        <p:nvSpPr>
          <p:cNvPr id="15" name="Text Box 3">
            <a:extLst>
              <a:ext uri="{FF2B5EF4-FFF2-40B4-BE49-F238E27FC236}">
                <a16:creationId xmlns:a16="http://schemas.microsoft.com/office/drawing/2014/main" id="{39D41944-FBC8-5E48-8A02-B62F0C665E85}"/>
              </a:ext>
            </a:extLst>
          </p:cNvPr>
          <p:cNvSpPr txBox="1">
            <a:spLocks noChangeArrowheads="1"/>
          </p:cNvSpPr>
          <p:nvPr/>
        </p:nvSpPr>
        <p:spPr bwMode="blackWhite">
          <a:xfrm>
            <a:off x="1943099" y="6451306"/>
            <a:ext cx="2743201"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l" defTabSz="932290" eaLnBrk="0" hangingPunct="0"/>
            <a:r>
              <a:rPr lang="en-US" sz="700" b="0" i="0">
                <a:solidFill>
                  <a:schemeClr val="tx1">
                    <a:lumMod val="50000"/>
                    <a:lumOff val="50000"/>
                  </a:schemeClr>
                </a:solidFill>
                <a:latin typeface="Segoe UI" panose="020B0502040204020203" pitchFamily="34" charset="0"/>
                <a:cs typeface="Segoe UI" panose="020B0502040204020203" pitchFamily="34" charset="0"/>
              </a:rPr>
              <a:t>Microsoft Confidential and Proprietary </a:t>
            </a:r>
            <a:br>
              <a:rPr lang="en-US" sz="700" b="0" i="0">
                <a:solidFill>
                  <a:schemeClr val="tx1">
                    <a:lumMod val="50000"/>
                    <a:lumOff val="50000"/>
                  </a:schemeClr>
                </a:solidFill>
                <a:latin typeface="Segoe UI" panose="020B0502040204020203" pitchFamily="34" charset="0"/>
                <a:cs typeface="Segoe UI" panose="020B0502040204020203" pitchFamily="34" charset="0"/>
              </a:rPr>
            </a:br>
            <a:r>
              <a:rPr lang="en-US" sz="700" b="0" i="0">
                <a:solidFill>
                  <a:schemeClr val="tx1">
                    <a:lumMod val="50000"/>
                    <a:lumOff val="50000"/>
                  </a:schemeClr>
                </a:solidFill>
                <a:latin typeface="Segoe UI" panose="020B0502040204020203" pitchFamily="34" charset="0"/>
                <a:cs typeface="Segoe UI" panose="020B0502040204020203" pitchFamily="34" charset="0"/>
              </a:rPr>
              <a:t>© Copyright Microsoft Corporation. All rights reserved.</a:t>
            </a:r>
          </a:p>
        </p:txBody>
      </p:sp>
      <p:sp>
        <p:nvSpPr>
          <p:cNvPr id="18" name="Text Placeholder 3">
            <a:extLst>
              <a:ext uri="{FF2B5EF4-FFF2-40B4-BE49-F238E27FC236}">
                <a16:creationId xmlns:a16="http://schemas.microsoft.com/office/drawing/2014/main" id="{ADDF65F7-159F-1943-A268-B956454ACE16}"/>
              </a:ext>
            </a:extLst>
          </p:cNvPr>
          <p:cNvSpPr>
            <a:spLocks noGrp="1"/>
          </p:cNvSpPr>
          <p:nvPr>
            <p:ph type="body" sz="quarter" idx="10" hasCustomPrompt="1"/>
          </p:nvPr>
        </p:nvSpPr>
        <p:spPr>
          <a:xfrm>
            <a:off x="480507" y="447549"/>
            <a:ext cx="4617720" cy="613347"/>
          </a:xfrm>
          <a:prstGeom prst="rect">
            <a:avLst/>
          </a:prstGeom>
        </p:spPr>
        <p:txBody>
          <a:bodyPr/>
          <a:lstStyle>
            <a:lvl1pPr marL="0" indent="0">
              <a:lnSpc>
                <a:spcPct val="100000"/>
              </a:lnSpc>
              <a:spcBef>
                <a:spcPts val="0"/>
              </a:spcBef>
              <a:spcAft>
                <a:spcPts val="1800"/>
              </a:spcAft>
              <a:buClr>
                <a:srgbClr val="4FE5FF"/>
              </a:buClr>
              <a:buFont typeface="+mj-lt"/>
              <a:buNone/>
              <a:defRPr sz="2800" b="1" i="0">
                <a:solidFill>
                  <a:schemeClr val="tx1"/>
                </a:solidFill>
                <a:latin typeface="Segoe UI Semibold" panose="020B0502040204020203" pitchFamily="34" charset="0"/>
                <a:cs typeface="Segoe UI Semibold" panose="020B0502040204020203" pitchFamily="34" charset="0"/>
              </a:defRPr>
            </a:lvl1pPr>
            <a:lvl2pPr marL="457200" indent="0">
              <a:buNone/>
              <a:defRPr sz="1400">
                <a:solidFill>
                  <a:schemeClr val="bg1"/>
                </a:solidFill>
                <a:latin typeface="Segoe UI" panose="020B0502040204020203" pitchFamily="34" charset="0"/>
                <a:cs typeface="Segoe UI" panose="020B0502040204020203" pitchFamily="34" charset="0"/>
              </a:defRPr>
            </a:lvl2pPr>
          </a:lstStyle>
          <a:p>
            <a:pPr lvl="0"/>
            <a:r>
              <a:rPr lang="en-US"/>
              <a:t>Blank slide</a:t>
            </a:r>
          </a:p>
          <a:p>
            <a:pPr lvl="0"/>
            <a:endParaRPr lang="en-US"/>
          </a:p>
          <a:p>
            <a:pPr marL="342900" marR="0" lvl="0" indent="-342900" algn="l" defTabSz="914400" rtl="0" eaLnBrk="1" fontAlgn="auto" latinLnBrk="0" hangingPunct="1">
              <a:lnSpc>
                <a:spcPct val="90000"/>
              </a:lnSpc>
              <a:spcBef>
                <a:spcPts val="1000"/>
              </a:spcBef>
              <a:spcAft>
                <a:spcPts val="0"/>
              </a:spcAft>
              <a:buClr>
                <a:srgbClr val="4FE5FF"/>
              </a:buClr>
              <a:buSzTx/>
              <a:tabLst/>
              <a:defRPr/>
            </a:pPr>
            <a:endParaRPr lang="en-US"/>
          </a:p>
          <a:p>
            <a:pPr lvl="0"/>
            <a:endParaRPr lang="en-US"/>
          </a:p>
          <a:p>
            <a:pPr lvl="0"/>
            <a:endParaRPr lang="en-US"/>
          </a:p>
        </p:txBody>
      </p:sp>
      <p:pic>
        <p:nvPicPr>
          <p:cNvPr id="2" name="Picture 1" descr="Graphical user interface&#10;&#10;Description automatically generated">
            <a:extLst>
              <a:ext uri="{FF2B5EF4-FFF2-40B4-BE49-F238E27FC236}">
                <a16:creationId xmlns:a16="http://schemas.microsoft.com/office/drawing/2014/main" id="{946E7337-57E7-844D-9CDA-7333B53E843F}"/>
              </a:ext>
            </a:extLst>
          </p:cNvPr>
          <p:cNvPicPr>
            <a:picLocks noChangeAspect="1"/>
          </p:cNvPicPr>
          <p:nvPr/>
        </p:nvPicPr>
        <p:blipFill rotWithShape="1">
          <a:blip r:embed="rId3"/>
          <a:srcRect l="9933" t="28605" r="9493" b="30837"/>
          <a:stretch/>
        </p:blipFill>
        <p:spPr>
          <a:xfrm>
            <a:off x="549696" y="6460297"/>
            <a:ext cx="1099043" cy="182424"/>
          </a:xfrm>
          <a:prstGeom prst="rect">
            <a:avLst/>
          </a:prstGeom>
        </p:spPr>
      </p:pic>
      <p:sp>
        <p:nvSpPr>
          <p:cNvPr id="4" name="TextBox 3">
            <a:extLst>
              <a:ext uri="{FF2B5EF4-FFF2-40B4-BE49-F238E27FC236}">
                <a16:creationId xmlns:a16="http://schemas.microsoft.com/office/drawing/2014/main" id="{1AE20657-B805-8840-9A60-7B802F73167B}"/>
              </a:ext>
            </a:extLst>
          </p:cNvPr>
          <p:cNvSpPr txBox="1"/>
          <p:nvPr/>
        </p:nvSpPr>
        <p:spPr>
          <a:xfrm>
            <a:off x="3787140" y="6427812"/>
            <a:ext cx="4617720" cy="276999"/>
          </a:xfrm>
          <a:prstGeom prst="rect">
            <a:avLst/>
          </a:prstGeom>
          <a:noFill/>
        </p:spPr>
        <p:txBody>
          <a:bodyPr wrap="square" rtlCol="0">
            <a:spAutoFit/>
          </a:bodyPr>
          <a:lstStyle/>
          <a:p>
            <a:pPr algn="ctr"/>
            <a:r>
              <a:rPr lang="en-US" sz="1200" b="1" i="0">
                <a:solidFill>
                  <a:schemeClr val="tx1"/>
                </a:solidFill>
                <a:latin typeface="Segoe UI Semibold" panose="020B0502040204020203" pitchFamily="34" charset="0"/>
                <a:cs typeface="Segoe UI Semibold" panose="020B0502040204020203" pitchFamily="34" charset="0"/>
              </a:rPr>
              <a:t>CSCP</a:t>
            </a:r>
          </a:p>
        </p:txBody>
      </p:sp>
      <p:sp>
        <p:nvSpPr>
          <p:cNvPr id="3" name="TextBox 2">
            <a:extLst>
              <a:ext uri="{FF2B5EF4-FFF2-40B4-BE49-F238E27FC236}">
                <a16:creationId xmlns:a16="http://schemas.microsoft.com/office/drawing/2014/main" id="{C47A5F4C-09AA-442C-A15C-3B174EC05C5F}"/>
              </a:ext>
            </a:extLst>
          </p:cNvPr>
          <p:cNvSpPr txBox="1"/>
          <p:nvPr/>
        </p:nvSpPr>
        <p:spPr>
          <a:xfrm>
            <a:off x="5640309" y="2974063"/>
            <a:ext cx="914400" cy="914400"/>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8199CB91-D26C-441B-8EEE-F5C816B7465C}"/>
              </a:ext>
            </a:extLst>
          </p:cNvPr>
          <p:cNvSpPr txBox="1"/>
          <p:nvPr/>
        </p:nvSpPr>
        <p:spPr>
          <a:xfrm>
            <a:off x="5640309" y="2974063"/>
            <a:ext cx="914400" cy="914400"/>
          </a:xfrm>
          <a:prstGeom prst="rect">
            <a:avLst/>
          </a:prstGeom>
          <a:noFill/>
        </p:spPr>
        <p:txBody>
          <a:bodyPr wrap="square" rtlCol="0">
            <a:spAutoFit/>
          </a:bodyPr>
          <a:lstStyle/>
          <a:p>
            <a:endParaRPr lang="en-US"/>
          </a:p>
        </p:txBody>
      </p:sp>
      <p:sp>
        <p:nvSpPr>
          <p:cNvPr id="6" name="TextBox 5">
            <a:extLst>
              <a:ext uri="{FF2B5EF4-FFF2-40B4-BE49-F238E27FC236}">
                <a16:creationId xmlns:a16="http://schemas.microsoft.com/office/drawing/2014/main" id="{95154E5D-0A1F-4EE8-B41A-E1B4CC21E8EB}"/>
              </a:ext>
            </a:extLst>
          </p:cNvPr>
          <p:cNvSpPr txBox="1"/>
          <p:nvPr/>
        </p:nvSpPr>
        <p:spPr>
          <a:xfrm>
            <a:off x="5640309" y="2974063"/>
            <a:ext cx="914400" cy="307777"/>
          </a:xfrm>
          <a:prstGeom prst="rect">
            <a:avLst/>
          </a:prstGeom>
          <a:noFill/>
        </p:spPr>
        <p:txBody>
          <a:bodyPr wrap="square" rtlCol="0">
            <a:spAutoFit/>
          </a:bodyPr>
          <a:lstStyle/>
          <a:p>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0883462"/>
      </p:ext>
    </p:extLst>
  </p:cSld>
  <p:clrMapOvr>
    <a:masterClrMapping/>
  </p:clrMapOvr>
  <p:extLst>
    <p:ext uri="{DCECCB84-F9BA-43D5-87BE-67443E8EF086}">
      <p15:sldGuideLst xmlns:p15="http://schemas.microsoft.com/office/powerpoint/2012/main">
        <p15:guide id="1" orient="horz" pos="360">
          <p15:clr>
            <a:srgbClr val="FBAE40"/>
          </p15:clr>
        </p15:guide>
        <p15:guide id="2" pos="360">
          <p15:clr>
            <a:srgbClr val="FBAE40"/>
          </p15:clr>
        </p15:guide>
        <p15:guide id="3" pos="7320">
          <p15:clr>
            <a:srgbClr val="FBAE40"/>
          </p15:clr>
        </p15:guide>
        <p15:guide id="4" orient="horz" pos="3960">
          <p15:clr>
            <a:srgbClr val="FBAE40"/>
          </p15:clr>
        </p15:guide>
        <p15:guide id="5" orient="horz" pos="1008">
          <p15:clr>
            <a:srgbClr val="5ACBF0"/>
          </p15:clr>
        </p15:guide>
        <p15:guide id="6" pos="3840">
          <p15:clr>
            <a:srgbClr val="C35EA4"/>
          </p15:clr>
        </p15:guide>
        <p15:guide id="7" pos="2976">
          <p15:clr>
            <a:srgbClr val="FBAE40"/>
          </p15:clr>
        </p15:guide>
        <p15:guide id="8" pos="2088">
          <p15:clr>
            <a:srgbClr val="C35EA4"/>
          </p15:clr>
        </p15:guide>
        <p15:guide id="9" pos="5568">
          <p15:clr>
            <a:srgbClr val="C35EA4"/>
          </p15:clr>
        </p15:guide>
        <p15:guide id="10" orient="horz" pos="376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4046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39648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7633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1109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8589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A38C42C5-9D1B-8547-8199-B0D8C17707CB}"/>
              </a:ext>
            </a:extLst>
          </p:cNvPr>
          <p:cNvPicPr>
            <a:picLocks noChangeAspect="1"/>
          </p:cNvPicPr>
          <p:nvPr userDrawn="1"/>
        </p:nvPicPr>
        <p:blipFill>
          <a:blip r:embed="rId2">
            <a:alphaModFix/>
          </a:blip>
          <a:srcRect r="19824"/>
          <a:stretch>
            <a:fillRect/>
          </a:stretch>
        </p:blipFill>
        <p:spPr>
          <a:xfrm>
            <a:off x="2417010" y="0"/>
            <a:ext cx="977499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555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2256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752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899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2318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114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834111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3710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5191771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71371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2A6AA0B9-027D-8539-FF20-AFB01D1F7528}"/>
              </a:ext>
            </a:extLst>
          </p:cNvPr>
          <p:cNvPicPr>
            <a:picLocks noChangeAspect="1"/>
          </p:cNvPicPr>
          <p:nvPr userDrawn="1"/>
        </p:nvPicPr>
        <p:blipFill>
          <a:blip r:embed="rId2">
            <a:alphaModFix/>
          </a:blip>
          <a:srcRect r="19824"/>
          <a:stretch>
            <a:fillRect/>
          </a:stretch>
        </p:blipFill>
        <p:spPr>
          <a:xfrm>
            <a:off x="2417010" y="0"/>
            <a:ext cx="9774990" cy="6858000"/>
          </a:xfrm>
          <a:prstGeom prst="rect">
            <a:avLst/>
          </a:prstGeom>
        </p:spPr>
      </p:pic>
      <p:sp>
        <p:nvSpPr>
          <p:cNvPr id="5" name="Subtitle"/>
          <p:cNvSpPr>
            <a:spLocks noGrp="1"/>
          </p:cNvSpPr>
          <p:nvPr>
            <p:ph type="body" sz="quarter" idx="12" hasCustomPrompt="1"/>
          </p:nvPr>
        </p:nvSpPr>
        <p:spPr>
          <a:xfrm>
            <a:off x="585216" y="3977319"/>
            <a:ext cx="7422134" cy="307777"/>
          </a:xfrm>
          <a:noFill/>
        </p:spPr>
        <p:txBody>
          <a:bodyPr wrap="square" lIns="0" tIns="0" rIns="0" bIns="0">
            <a:spAutoFit/>
          </a:bodyPr>
          <a:lstStyle>
            <a:lvl1pPr marL="0" indent="0">
              <a:spcBef>
                <a:spcPct val="0"/>
              </a:spcBef>
              <a:spcAft>
                <a:spcPct val="0"/>
              </a:spcAft>
              <a:buFont typeface="Arial" pitchFamily="34" charset="0"/>
              <a:buNone/>
              <a:defRPr sz="2000" spc="0" baseline="0">
                <a:solidFill>
                  <a:schemeClr val="tx1"/>
                </a:solidFill>
                <a:latin typeface="+mn-lt"/>
              </a:defRPr>
            </a:lvl1pPr>
          </a:lstStyle>
          <a:p>
            <a:pPr lvl="0"/>
            <a:r>
              <a:rPr lang="en-US"/>
              <a:t>Speaker name</a:t>
            </a:r>
          </a:p>
        </p:txBody>
      </p:sp>
      <p:sp>
        <p:nvSpPr>
          <p:cNvPr id="2" name="Title"/>
          <p:cNvSpPr>
            <a:spLocks noGrp="1"/>
          </p:cNvSpPr>
          <p:nvPr>
            <p:ph type="title" hasCustomPrompt="1"/>
          </p:nvPr>
        </p:nvSpPr>
        <p:spPr>
          <a:xfrm>
            <a:off x="585216" y="3088623"/>
            <a:ext cx="7422134"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0754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53148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68057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62104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927195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2517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75526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501448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083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102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_check_section_layout">
    <p:bg>
      <p:bgPr>
        <a:solidFill>
          <a:schemeClr val="bg2"/>
        </a:soli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13A648C-F20E-F1AE-689F-4D1B30C197C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430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865437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12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2833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960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1315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4607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Half-and-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26985A-D499-470C-8F07-82771CDA7AC7}"/>
              </a:ext>
            </a:extLst>
          </p:cNvPr>
          <p:cNvSpPr/>
          <p:nvPr userDrawn="1"/>
        </p:nvSpPr>
        <p:spPr bwMode="auto">
          <a:xfrm>
            <a:off x="0" y="0"/>
            <a:ext cx="40790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3224065" cy="402359"/>
          </a:xfr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Microsoft Internal</a:t>
            </a:r>
          </a:p>
        </p:txBody>
      </p:sp>
    </p:spTree>
    <p:extLst>
      <p:ext uri="{BB962C8B-B14F-4D97-AF65-F5344CB8AC3E}">
        <p14:creationId xmlns:p14="http://schemas.microsoft.com/office/powerpoint/2010/main" val="3665364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75307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8819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84846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Slide_1">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275904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0"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173162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4">
            <a:extLst>
              <a:ext uri="{FF2B5EF4-FFF2-40B4-BE49-F238E27FC236}">
                <a16:creationId xmlns:a16="http://schemas.microsoft.com/office/drawing/2014/main" id="{2CD92B7B-670B-40F8-BC78-7259F8D93368}"/>
              </a:ext>
            </a:extLst>
          </p:cNvPr>
          <p:cNvSpPr>
            <a:spLocks noGrp="1"/>
          </p:cNvSpPr>
          <p:nvPr>
            <p:ph type="ftr" sz="quarter" idx="3"/>
          </p:nvPr>
        </p:nvSpPr>
        <p:spPr>
          <a:xfrm>
            <a:off x="4038600" y="6415802"/>
            <a:ext cx="4114800" cy="246221"/>
          </a:xfrm>
          <a:prstGeom prst="rect">
            <a:avLst/>
          </a:prstGeom>
        </p:spPr>
        <p:txBody>
          <a:bodyPr vert="horz" lIns="91440" tIns="45720" rIns="91440" bIns="45720" rtlCol="0" anchor="ctr">
            <a:spAutoFit/>
          </a:bodyPr>
          <a:lstStyle>
            <a:lvl1pPr algn="ctr">
              <a:defRPr sz="1000">
                <a:solidFill>
                  <a:schemeClr val="bg1"/>
                </a:solidFill>
              </a:defRPr>
            </a:lvl1pPr>
          </a:lstStyle>
          <a:p>
            <a:r>
              <a:rPr lang="en-US"/>
              <a:t>Microsoft Internal</a:t>
            </a:r>
          </a:p>
        </p:txBody>
      </p:sp>
    </p:spTree>
    <p:extLst>
      <p:ext uri="{BB962C8B-B14F-4D97-AF65-F5344CB8AC3E}">
        <p14:creationId xmlns:p14="http://schemas.microsoft.com/office/powerpoint/2010/main" val="102034473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4" y="1817559"/>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Microsoft Internal</a:t>
            </a:r>
          </a:p>
        </p:txBody>
      </p:sp>
      <p:sp>
        <p:nvSpPr>
          <p:cNvPr id="6" name="Slide Number Placeholder 5"/>
          <p:cNvSpPr>
            <a:spLocks noGrp="1"/>
          </p:cNvSpPr>
          <p:nvPr>
            <p:ph type="sldNum" sz="quarter" idx="12"/>
          </p:nvPr>
        </p:nvSpPr>
        <p:spPr/>
        <p:txBody>
          <a:bodyPr/>
          <a:lstStyle/>
          <a:p>
            <a:fld id="{3A89F7A5-0340-4C6D-964F-5A059B33BD4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240712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217666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chemeClr val="tx2"/>
        </a:solidFill>
        <a:effectLst/>
      </p:bgPr>
    </p:bg>
    <p:spTree>
      <p:nvGrpSpPr>
        <p:cNvPr id="1" name=""/>
        <p:cNvGrpSpPr/>
        <p:nvPr/>
      </p:nvGrpSpPr>
      <p:grpSpPr>
        <a:xfrm>
          <a:off x="0" y="0"/>
          <a:ext cx="0" cy="0"/>
          <a:chOff x="0" y="0"/>
          <a:chExt cx="0" cy="0"/>
        </a:xfrm>
      </p:grpSpPr>
      <p:sp>
        <p:nvSpPr>
          <p:cNvPr id="10" name="ThankYou">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ct val="0"/>
              </a:spcAft>
              <a:buFont typeface="Arial" pitchFamily="34" charset="0"/>
              <a:buNone/>
              <a:defRPr lang="en-US" sz="3600" b="0" kern="1200" cap="none" spc="-50" baseline="0">
                <a:ln w="3175">
                  <a:noFill/>
                </a:ln>
                <a:solidFill>
                  <a:schemeClr val="accent1"/>
                </a:solidFill>
                <a:effectLst/>
                <a:latin typeface="+mj-lt"/>
                <a:ea typeface="+mn-ea"/>
                <a:cs typeface="Segoe UI" pitchFamily="34" charset="0"/>
              </a:defRPr>
            </a:lvl1pPr>
          </a:lstStyle>
          <a:p>
            <a:pPr lvl="0"/>
            <a:r>
              <a:rPr lang="en-US"/>
              <a:t>Thank you.</a:t>
            </a:r>
          </a:p>
        </p:txBody>
      </p:sp>
      <p:sp>
        <p:nvSpPr>
          <p:cNvPr id="2" name="Copyright"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bg1"/>
                </a:solidFill>
                <a:cs typeface="Segoe UI" pitchFamily="34" charset="0"/>
              </a:rPr>
              <a:t>© Copyright Microsoft Corporation. All rights reserved. </a:t>
            </a:r>
          </a:p>
        </p:txBody>
      </p:sp>
      <p:sp>
        <p:nvSpPr>
          <p:cNvPr id="8" name="Title">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a:ln w="3175">
                  <a:noFill/>
                </a:ln>
                <a:solidFill>
                  <a:srgbClr val="2A446F"/>
                </a:solidFill>
                <a:effectLst/>
                <a:latin typeface="+mn-lt"/>
                <a:ea typeface="+mn-ea"/>
                <a:cs typeface="Segoe UI" pitchFamily="34" charset="0"/>
              </a:defRPr>
            </a:lvl1pPr>
          </a:lstStyle>
          <a:p>
            <a:endParaRPr lang="en-US"/>
          </a:p>
        </p:txBody>
      </p:sp>
      <p:pic>
        <p:nvPicPr>
          <p:cNvPr id="3" name="Graphic 2">
            <a:extLst>
              <a:ext uri="{FF2B5EF4-FFF2-40B4-BE49-F238E27FC236}">
                <a16:creationId xmlns:a16="http://schemas.microsoft.com/office/drawing/2014/main" id="{DCA95B40-5526-64F5-D6FA-03A6549E12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186960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orient="horz" pos="912" userDrawn="1">
          <p15:clr>
            <a:srgbClr val="FBAE40"/>
          </p15:clr>
        </p15:guide>
        <p15:guide id="3" orient="horz" pos="12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gradFill>
            <a:gsLst>
              <a:gs pos="0">
                <a:schemeClr val="tx2"/>
              </a:gs>
              <a:gs pos="82000">
                <a:schemeClr val="tx2"/>
              </a:gs>
              <a:gs pos="34000">
                <a:srgbClr val="8252CF"/>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chemeClr val="accent3"/>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050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400888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655248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chemeClr val="bg2"/>
        </a:solidFill>
        <a:effectLst/>
      </p:bgPr>
    </p:bg>
    <p:spTree>
      <p:nvGrpSpPr>
        <p:cNvPr id="1" name=""/>
        <p:cNvGrpSpPr/>
        <p:nvPr/>
      </p:nvGrpSpPr>
      <p:grpSpPr>
        <a:xfrm>
          <a:off x="0" y="0"/>
          <a:ext cx="0" cy="0"/>
          <a:chOff x="0" y="0"/>
          <a:chExt cx="0" cy="0"/>
        </a:xfrm>
      </p:grpSpPr>
      <p:pic>
        <p:nvPicPr>
          <p:cNvPr id="4" name="Background" descr="A picture containing icon&#10;&#10;Description automatically generated">
            <a:extLst>
              <a:ext uri="{FF2B5EF4-FFF2-40B4-BE49-F238E27FC236}">
                <a16:creationId xmlns:a16="http://schemas.microsoft.com/office/drawing/2014/main" id="{C2D2E77F-6635-C76C-938D-FD50C1AEC3EC}"/>
              </a:ext>
            </a:extLst>
          </p:cNvPr>
          <p:cNvPicPr>
            <a:picLocks noChangeAspect="1"/>
          </p:cNvPicPr>
          <p:nvPr userDrawn="1"/>
        </p:nvPicPr>
        <p:blipFill>
          <a:blip r:embed="rId2"/>
          <a:stretch>
            <a:fillRect/>
          </a:stretch>
        </p:blipFill>
        <p:spPr>
          <a:xfrm>
            <a:off x="0" y="0"/>
            <a:ext cx="12191999" cy="6858000"/>
          </a:xfrm>
          <a:prstGeom prst="rect">
            <a:avLst/>
          </a:prstGeom>
        </p:spPr>
      </p:pic>
      <p:pic>
        <p:nvPicPr>
          <p:cNvPr id="2" name="LearnLiveLogo" descr="preencoded.png">
            <a:extLst>
              <a:ext uri="{FF2B5EF4-FFF2-40B4-BE49-F238E27FC236}">
                <a16:creationId xmlns:a16="http://schemas.microsoft.com/office/drawing/2014/main" id="{A98027B2-58A0-3CA4-247A-D384BC9368E6}"/>
              </a:ext>
            </a:extLst>
          </p:cNvPr>
          <p:cNvPicPr>
            <a:picLocks noChangeAspect="1"/>
          </p:cNvPicPr>
          <p:nvPr userDrawn="1"/>
        </p:nvPicPr>
        <p:blipFill>
          <a:blip r:embed="rId3"/>
          <a:stretch>
            <a:fillRect/>
          </a:stretch>
        </p:blipFill>
        <p:spPr>
          <a:xfrm>
            <a:off x="584200" y="1429061"/>
            <a:ext cx="6498446" cy="1557782"/>
          </a:xfrm>
          <a:prstGeom prst="rect">
            <a:avLst/>
          </a:prstGeom>
        </p:spPr>
      </p:pic>
      <p:pic>
        <p:nvPicPr>
          <p:cNvPr id="15" name="Speaker2Image">
            <a:extLst>
              <a:ext uri="{FF2B5EF4-FFF2-40B4-BE49-F238E27FC236}">
                <a16:creationId xmlns:a16="http://schemas.microsoft.com/office/drawing/2014/main" id="{42F6917C-7CB6-284B-60AD-A55A8EDE3DFC}"/>
              </a:ext>
            </a:extLst>
          </p:cNvPr>
          <p:cNvPicPr>
            <a:picLocks noChangeAspect="1"/>
          </p:cNvPicPr>
          <p:nvPr userDrawn="1"/>
        </p:nvPicPr>
        <p:blipFill>
          <a:blip r:embed="rId4"/>
          <a:stretch>
            <a:fillRect/>
          </a:stretch>
        </p:blipFill>
        <p:spPr>
          <a:xfrm>
            <a:off x="8794748" y="3441310"/>
            <a:ext cx="2033631" cy="2032390"/>
          </a:xfrm>
          <a:prstGeom prst="roundRect">
            <a:avLst/>
          </a:prstGeom>
        </p:spPr>
      </p:pic>
      <p:pic>
        <p:nvPicPr>
          <p:cNvPr id="14" name="Speaker1Image">
            <a:extLst>
              <a:ext uri="{FF2B5EF4-FFF2-40B4-BE49-F238E27FC236}">
                <a16:creationId xmlns:a16="http://schemas.microsoft.com/office/drawing/2014/main" id="{7D2149DF-C01F-E427-67AF-DE719583CA5C}"/>
              </a:ext>
            </a:extLst>
          </p:cNvPr>
          <p:cNvPicPr>
            <a:picLocks noChangeAspect="1"/>
          </p:cNvPicPr>
          <p:nvPr userDrawn="1"/>
        </p:nvPicPr>
        <p:blipFill>
          <a:blip r:embed="rId4"/>
          <a:stretch>
            <a:fillRect/>
          </a:stretch>
        </p:blipFill>
        <p:spPr>
          <a:xfrm>
            <a:off x="8794749" y="704460"/>
            <a:ext cx="2033631" cy="2032390"/>
          </a:xfrm>
          <a:prstGeom prst="roundRect">
            <a:avLst/>
          </a:prstGeom>
        </p:spPr>
      </p:pic>
      <p:sp>
        <p:nvSpPr>
          <p:cNvPr id="16" name="Subtitle">
            <a:extLst>
              <a:ext uri="{FF2B5EF4-FFF2-40B4-BE49-F238E27FC236}">
                <a16:creationId xmlns:a16="http://schemas.microsoft.com/office/drawing/2014/main" id="{5CEC71EA-EFE4-788B-DE57-4AB54D70F8EC}"/>
              </a:ext>
            </a:extLst>
          </p:cNvPr>
          <p:cNvSpPr txBox="1"/>
          <p:nvPr userDrawn="1"/>
        </p:nvSpPr>
        <p:spPr>
          <a:xfrm>
            <a:off x="584200" y="6382187"/>
            <a:ext cx="6498446" cy="307777"/>
          </a:xfrm>
          <a:prstGeom prst="rect">
            <a:avLst/>
          </a:prstGeom>
          <a:noFill/>
        </p:spPr>
        <p:txBody>
          <a:bodyPr wrap="square" lIns="0" tIns="0" rIns="0" bIns="0" rtlCol="0">
            <a:spAutoFit/>
          </a:bodyPr>
          <a:lstStyle>
            <a:defPPr>
              <a:defRPr lang="en-US"/>
            </a:defPPr>
          </a:lstStyle>
          <a:p>
            <a:endParaRPr/>
          </a:p>
        </p:txBody>
      </p:sp>
      <p:sp>
        <p:nvSpPr>
          <p:cNvPr id="5" name="Title">
            <a:extLst>
              <a:ext uri="{FF2B5EF4-FFF2-40B4-BE49-F238E27FC236}">
                <a16:creationId xmlns:a16="http://schemas.microsoft.com/office/drawing/2014/main" id="{52BB1A11-0E88-0B40-9165-D18325866A63}"/>
              </a:ext>
            </a:extLst>
          </p:cNvPr>
          <p:cNvSpPr txBox="1"/>
          <p:nvPr userDrawn="1"/>
        </p:nvSpPr>
        <p:spPr>
          <a:xfrm>
            <a:off x="584200" y="3316210"/>
            <a:ext cx="7747000" cy="2194560"/>
          </a:xfrm>
          <a:prstGeom prst="rect">
            <a:avLst/>
          </a:prstGeom>
          <a:noFill/>
        </p:spPr>
        <p:txBody>
          <a:bodyPr wrap="square" lIns="0" tIns="0" rIns="0" bIns="0" rtlCol="0">
            <a:spAutoFit/>
          </a:bodyPr>
          <a:lstStyle>
            <a:defPPr>
              <a:defRPr lang="en-US"/>
            </a:defPPr>
          </a:lstStyle>
          <a:p>
            <a:pPr algn="l"/>
            <a:r>
              <a:rPr lang="en-US" sz="48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Optimize performance and costs by using Azure Disk Storage</a:t>
            </a:r>
          </a:p>
        </p:txBody>
      </p:sp>
      <p:pic>
        <p:nvPicPr>
          <p:cNvPr id="8" name="Graphic 7">
            <a:extLst>
              <a:ext uri="{FF2B5EF4-FFF2-40B4-BE49-F238E27FC236}">
                <a16:creationId xmlns:a16="http://schemas.microsoft.com/office/drawing/2014/main" id="{F21D8C49-8258-5EA3-6C92-5397363B05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3438074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ormAutofit/>
          </a:bodyPr>
          <a:lstStyle>
            <a:lvl1pPr>
              <a:defRPr sz="3921"/>
            </a:lvl1pPr>
          </a:lstStyle>
          <a:p>
            <a:r>
              <a:rPr lang="en-US"/>
              <a:t>Click to edit Master title style</a:t>
            </a:r>
          </a:p>
        </p:txBody>
      </p:sp>
    </p:spTree>
    <p:extLst>
      <p:ext uri="{BB962C8B-B14F-4D97-AF65-F5344CB8AC3E}">
        <p14:creationId xmlns:p14="http://schemas.microsoft.com/office/powerpoint/2010/main" val="4158780561"/>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A7DDFF-8A78-48B1-BB86-72D67E76165C}"/>
              </a:ext>
            </a:extLst>
          </p:cNvPr>
          <p:cNvSpPr>
            <a:spLocks noGrp="1"/>
          </p:cNvSpPr>
          <p:nvPr>
            <p:ph type="body" sz="quarter" idx="10"/>
          </p:nvPr>
        </p:nvSpPr>
        <p:spPr>
          <a:xfrm>
            <a:off x="588963" y="1035952"/>
            <a:ext cx="11309350" cy="369332"/>
          </a:xfrm>
        </p:spPr>
        <p:txBody>
          <a:bodyPr/>
          <a:lstStyle>
            <a:lvl1pPr marL="0" indent="0">
              <a:buNone/>
              <a:defRPr lang="en-US" sz="2400" b="0" kern="1200" cap="none" spc="-50" baseline="0" dirty="0" smtClean="0">
                <a:ln w="3175">
                  <a:noFill/>
                </a:ln>
                <a:solidFill>
                  <a:schemeClr val="accent1"/>
                </a:solidFill>
                <a:effectLst/>
                <a:latin typeface="+mj-lt"/>
                <a:ea typeface="+mn-ea"/>
                <a:cs typeface="Segoe UI"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F9C1E3AB-846E-4FFD-8E76-F74C0374388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0690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795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C9FB117-0936-CD44-BE36-4915C1923BFF}"/>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4077197-511F-6749-B4CC-EC7C9624A98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43525" y="0"/>
            <a:ext cx="6846504"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Freeform 5">
            <a:extLst>
              <a:ext uri="{FF2B5EF4-FFF2-40B4-BE49-F238E27FC236}">
                <a16:creationId xmlns:a16="http://schemas.microsoft.com/office/drawing/2014/main" id="{D9918BF2-855B-4D4E-8A68-0CD39DEC5769}"/>
              </a:ext>
            </a:extLst>
          </p:cNvPr>
          <p:cNvSpPr/>
          <p:nvPr userDrawn="1"/>
        </p:nvSpPr>
        <p:spPr>
          <a:xfrm>
            <a:off x="4167070" y="5301123"/>
            <a:ext cx="164226" cy="164306"/>
          </a:xfrm>
          <a:custGeom>
            <a:avLst/>
            <a:gdLst>
              <a:gd name="connsiteX0" fmla="*/ 164226 w 164226"/>
              <a:gd name="connsiteY0" fmla="*/ 82153 h 164306"/>
              <a:gd name="connsiteX1" fmla="*/ 82113 w 164226"/>
              <a:gd name="connsiteY1" fmla="*/ 164306 h 164306"/>
              <a:gd name="connsiteX2" fmla="*/ 0 w 164226"/>
              <a:gd name="connsiteY2" fmla="*/ 82153 h 164306"/>
              <a:gd name="connsiteX3" fmla="*/ 82113 w 164226"/>
              <a:gd name="connsiteY3" fmla="*/ 0 h 164306"/>
              <a:gd name="connsiteX4" fmla="*/ 164226 w 16422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6" h="164306">
                <a:moveTo>
                  <a:pt x="164226" y="82153"/>
                </a:moveTo>
                <a:cubicBezTo>
                  <a:pt x="164226" y="127525"/>
                  <a:pt x="127463" y="164306"/>
                  <a:pt x="82113" y="164306"/>
                </a:cubicBezTo>
                <a:cubicBezTo>
                  <a:pt x="36763" y="164306"/>
                  <a:pt x="0" y="127525"/>
                  <a:pt x="0" y="82153"/>
                </a:cubicBezTo>
                <a:cubicBezTo>
                  <a:pt x="0" y="36781"/>
                  <a:pt x="36763" y="0"/>
                  <a:pt x="82113" y="0"/>
                </a:cubicBezTo>
                <a:cubicBezTo>
                  <a:pt x="127463" y="0"/>
                  <a:pt x="164226" y="36781"/>
                  <a:pt x="164226" y="82153"/>
                </a:cubicBezTo>
                <a:close/>
              </a:path>
            </a:pathLst>
          </a:custGeom>
          <a:solidFill>
            <a:schemeClr val="accent1"/>
          </a:solidFill>
          <a:ln w="892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3D506F7-0AE2-DD47-B005-CB820FD561BE}"/>
              </a:ext>
            </a:extLst>
          </p:cNvPr>
          <p:cNvSpPr/>
          <p:nvPr userDrawn="1"/>
        </p:nvSpPr>
        <p:spPr>
          <a:xfrm>
            <a:off x="3551766" y="5557867"/>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chemeClr val="accent1"/>
          </a:solidFill>
          <a:ln w="892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6D7A59A-BBFB-6B4B-AF30-2FCBFD0B4604}"/>
              </a:ext>
            </a:extLst>
          </p:cNvPr>
          <p:cNvSpPr/>
          <p:nvPr userDrawn="1"/>
        </p:nvSpPr>
        <p:spPr>
          <a:xfrm>
            <a:off x="2909142" y="5789499"/>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rgbClr val="50E6FF"/>
          </a:solidFill>
          <a:ln w="892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EA64639-E7FC-2247-ABF8-EFABCF280F6C}"/>
              </a:ext>
            </a:extLst>
          </p:cNvPr>
          <p:cNvSpPr/>
          <p:nvPr userDrawn="1"/>
        </p:nvSpPr>
        <p:spPr>
          <a:xfrm>
            <a:off x="2275444" y="6045263"/>
            <a:ext cx="107103" cy="107156"/>
          </a:xfrm>
          <a:custGeom>
            <a:avLst/>
            <a:gdLst>
              <a:gd name="connsiteX0" fmla="*/ 107104 w 107103"/>
              <a:gd name="connsiteY0" fmla="*/ 53578 h 107156"/>
              <a:gd name="connsiteX1" fmla="*/ 53552 w 107103"/>
              <a:gd name="connsiteY1" fmla="*/ 107156 h 107156"/>
              <a:gd name="connsiteX2" fmla="*/ 0 w 107103"/>
              <a:gd name="connsiteY2" fmla="*/ 53578 h 107156"/>
              <a:gd name="connsiteX3" fmla="*/ 53552 w 107103"/>
              <a:gd name="connsiteY3" fmla="*/ 0 h 107156"/>
              <a:gd name="connsiteX4" fmla="*/ 107104 w 107103"/>
              <a:gd name="connsiteY4" fmla="*/ 53578 h 10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03" h="107156">
                <a:moveTo>
                  <a:pt x="107104" y="53578"/>
                </a:moveTo>
                <a:cubicBezTo>
                  <a:pt x="107104" y="83169"/>
                  <a:pt x="83128" y="107156"/>
                  <a:pt x="53552" y="107156"/>
                </a:cubicBezTo>
                <a:cubicBezTo>
                  <a:pt x="23976" y="107156"/>
                  <a:pt x="0" y="83169"/>
                  <a:pt x="0" y="53578"/>
                </a:cubicBezTo>
                <a:cubicBezTo>
                  <a:pt x="0" y="23988"/>
                  <a:pt x="23976" y="0"/>
                  <a:pt x="53552" y="0"/>
                </a:cubicBezTo>
                <a:cubicBezTo>
                  <a:pt x="83128" y="0"/>
                  <a:pt x="107104" y="23988"/>
                  <a:pt x="107104" y="53578"/>
                </a:cubicBezTo>
                <a:close/>
              </a:path>
            </a:pathLst>
          </a:custGeom>
          <a:solidFill>
            <a:srgbClr val="50E6FF"/>
          </a:solidFill>
          <a:ln w="892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B45EB1E-0F83-DF42-86DF-4013F73FE667}"/>
              </a:ext>
            </a:extLst>
          </p:cNvPr>
          <p:cNvSpPr/>
          <p:nvPr userDrawn="1"/>
        </p:nvSpPr>
        <p:spPr>
          <a:xfrm>
            <a:off x="1641745" y="6282507"/>
            <a:ext cx="89253" cy="89296"/>
          </a:xfrm>
          <a:custGeom>
            <a:avLst/>
            <a:gdLst>
              <a:gd name="connsiteX0" fmla="*/ 89253 w 89253"/>
              <a:gd name="connsiteY0" fmla="*/ 44648 h 89296"/>
              <a:gd name="connsiteX1" fmla="*/ 44627 w 89253"/>
              <a:gd name="connsiteY1" fmla="*/ 89297 h 89296"/>
              <a:gd name="connsiteX2" fmla="*/ 0 w 89253"/>
              <a:gd name="connsiteY2" fmla="*/ 44648 h 89296"/>
              <a:gd name="connsiteX3" fmla="*/ 44627 w 89253"/>
              <a:gd name="connsiteY3" fmla="*/ 0 h 89296"/>
              <a:gd name="connsiteX4" fmla="*/ 89253 w 89253"/>
              <a:gd name="connsiteY4" fmla="*/ 44648 h 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53" h="89296">
                <a:moveTo>
                  <a:pt x="89253" y="44648"/>
                </a:moveTo>
                <a:cubicBezTo>
                  <a:pt x="89253" y="69307"/>
                  <a:pt x="69273" y="89297"/>
                  <a:pt x="44627" y="89297"/>
                </a:cubicBezTo>
                <a:cubicBezTo>
                  <a:pt x="19980" y="89297"/>
                  <a:pt x="0" y="69307"/>
                  <a:pt x="0" y="44648"/>
                </a:cubicBezTo>
                <a:cubicBezTo>
                  <a:pt x="0" y="19990"/>
                  <a:pt x="19980" y="0"/>
                  <a:pt x="44627" y="0"/>
                </a:cubicBezTo>
                <a:cubicBezTo>
                  <a:pt x="69273" y="0"/>
                  <a:pt x="89253" y="19990"/>
                  <a:pt x="89253" y="44648"/>
                </a:cubicBezTo>
                <a:close/>
              </a:path>
            </a:pathLst>
          </a:custGeom>
          <a:solidFill>
            <a:schemeClr val="accent1"/>
          </a:solidFill>
          <a:ln w="89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8F2CCF3-93A4-D340-ACD8-83A4CB07C105}"/>
              </a:ext>
            </a:extLst>
          </p:cNvPr>
          <p:cNvSpPr/>
          <p:nvPr userDrawn="1"/>
        </p:nvSpPr>
        <p:spPr>
          <a:xfrm>
            <a:off x="1016972" y="6522573"/>
            <a:ext cx="53551" cy="53578"/>
          </a:xfrm>
          <a:custGeom>
            <a:avLst/>
            <a:gdLst>
              <a:gd name="connsiteX0" fmla="*/ 53552 w 53551"/>
              <a:gd name="connsiteY0" fmla="*/ 26789 h 53578"/>
              <a:gd name="connsiteX1" fmla="*/ 26776 w 53551"/>
              <a:gd name="connsiteY1" fmla="*/ 53578 h 53578"/>
              <a:gd name="connsiteX2" fmla="*/ 0 w 53551"/>
              <a:gd name="connsiteY2" fmla="*/ 26789 h 53578"/>
              <a:gd name="connsiteX3" fmla="*/ 26776 w 53551"/>
              <a:gd name="connsiteY3" fmla="*/ 0 h 53578"/>
              <a:gd name="connsiteX4" fmla="*/ 53552 w 53551"/>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1" h="53578">
                <a:moveTo>
                  <a:pt x="53552" y="26789"/>
                </a:moveTo>
                <a:cubicBezTo>
                  <a:pt x="53552" y="41584"/>
                  <a:pt x="41564" y="53578"/>
                  <a:pt x="26776" y="53578"/>
                </a:cubicBezTo>
                <a:cubicBezTo>
                  <a:pt x="11988" y="53578"/>
                  <a:pt x="0" y="41584"/>
                  <a:pt x="0" y="26789"/>
                </a:cubicBezTo>
                <a:cubicBezTo>
                  <a:pt x="0" y="11994"/>
                  <a:pt x="11988" y="0"/>
                  <a:pt x="26776" y="0"/>
                </a:cubicBezTo>
                <a:cubicBezTo>
                  <a:pt x="41564" y="0"/>
                  <a:pt x="53552" y="11994"/>
                  <a:pt x="53552" y="26789"/>
                </a:cubicBezTo>
                <a:close/>
              </a:path>
            </a:pathLst>
          </a:custGeom>
          <a:solidFill>
            <a:srgbClr val="50E6FF"/>
          </a:solidFill>
          <a:ln w="8925" cap="flat">
            <a:noFill/>
            <a:prstDash val="solid"/>
            <a:miter/>
          </a:ln>
        </p:spPr>
        <p:txBody>
          <a:bodyPr rtlCol="0" anchor="ctr"/>
          <a:lstStyle/>
          <a:p>
            <a:endParaRPr lang="en-US"/>
          </a:p>
        </p:txBody>
      </p:sp>
      <p:sp>
        <p:nvSpPr>
          <p:cNvPr id="14" name="Oval 13">
            <a:extLst>
              <a:ext uri="{FF2B5EF4-FFF2-40B4-BE49-F238E27FC236}">
                <a16:creationId xmlns:a16="http://schemas.microsoft.com/office/drawing/2014/main" id="{E03C5F7A-8161-044E-91E5-85C612693BE7}"/>
              </a:ext>
            </a:extLst>
          </p:cNvPr>
          <p:cNvSpPr/>
          <p:nvPr userDrawn="1"/>
        </p:nvSpPr>
        <p:spPr bwMode="auto">
          <a:xfrm rot="17431896">
            <a:off x="4637869" y="4166719"/>
            <a:ext cx="1422823" cy="1422823"/>
          </a:xfrm>
          <a:prstGeom prst="ellipse">
            <a:avLst/>
          </a:prstGeom>
          <a:solidFill>
            <a:schemeClr val="bg1"/>
          </a:solidFill>
          <a:ln w="22225">
            <a:gradFill>
              <a:gsLst>
                <a:gs pos="14000">
                  <a:schemeClr val="bg1"/>
                </a:gs>
                <a:gs pos="100000">
                  <a:srgbClr val="50E6FF"/>
                </a:gs>
                <a:gs pos="2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6D42597-5574-A445-B47A-9D4B3CE45BB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06171" y="4416716"/>
            <a:ext cx="870851" cy="892091"/>
          </a:xfrm>
          <a:prstGeom prst="rect">
            <a:avLst/>
          </a:prstGeom>
        </p:spPr>
      </p:pic>
    </p:spTree>
    <p:extLst>
      <p:ext uri="{BB962C8B-B14F-4D97-AF65-F5344CB8AC3E}">
        <p14:creationId xmlns:p14="http://schemas.microsoft.com/office/powerpoint/2010/main" val="365007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2443B04-A15F-5241-9103-F83D3FC25D9F}"/>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65307DF-2605-4949-9F69-18A5B809C33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24474" y="0"/>
            <a:ext cx="68675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9CF8316-8591-7644-920A-63158BF1B5E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Freeform 8">
            <a:extLst>
              <a:ext uri="{FF2B5EF4-FFF2-40B4-BE49-F238E27FC236}">
                <a16:creationId xmlns:a16="http://schemas.microsoft.com/office/drawing/2014/main" id="{F78DC001-B01B-B648-8064-34E60C2E8584}"/>
              </a:ext>
            </a:extLst>
          </p:cNvPr>
          <p:cNvSpPr/>
          <p:nvPr userDrawn="1"/>
        </p:nvSpPr>
        <p:spPr>
          <a:xfrm>
            <a:off x="4167070" y="5301123"/>
            <a:ext cx="164226" cy="164306"/>
          </a:xfrm>
          <a:custGeom>
            <a:avLst/>
            <a:gdLst>
              <a:gd name="connsiteX0" fmla="*/ 164226 w 164226"/>
              <a:gd name="connsiteY0" fmla="*/ 82153 h 164306"/>
              <a:gd name="connsiteX1" fmla="*/ 82113 w 164226"/>
              <a:gd name="connsiteY1" fmla="*/ 164306 h 164306"/>
              <a:gd name="connsiteX2" fmla="*/ 0 w 164226"/>
              <a:gd name="connsiteY2" fmla="*/ 82153 h 164306"/>
              <a:gd name="connsiteX3" fmla="*/ 82113 w 164226"/>
              <a:gd name="connsiteY3" fmla="*/ 0 h 164306"/>
              <a:gd name="connsiteX4" fmla="*/ 164226 w 16422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6" h="164306">
                <a:moveTo>
                  <a:pt x="164226" y="82153"/>
                </a:moveTo>
                <a:cubicBezTo>
                  <a:pt x="164226" y="127525"/>
                  <a:pt x="127463" y="164306"/>
                  <a:pt x="82113" y="164306"/>
                </a:cubicBezTo>
                <a:cubicBezTo>
                  <a:pt x="36763" y="164306"/>
                  <a:pt x="0" y="127525"/>
                  <a:pt x="0" y="82153"/>
                </a:cubicBezTo>
                <a:cubicBezTo>
                  <a:pt x="0" y="36781"/>
                  <a:pt x="36763" y="0"/>
                  <a:pt x="82113" y="0"/>
                </a:cubicBezTo>
                <a:cubicBezTo>
                  <a:pt x="127463" y="0"/>
                  <a:pt x="164226" y="36781"/>
                  <a:pt x="164226" y="82153"/>
                </a:cubicBezTo>
                <a:close/>
              </a:path>
            </a:pathLst>
          </a:custGeom>
          <a:solidFill>
            <a:schemeClr val="accent1"/>
          </a:solidFill>
          <a:ln w="892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4C58590-7B1F-9A4C-8B49-A6831F35B87C}"/>
              </a:ext>
            </a:extLst>
          </p:cNvPr>
          <p:cNvSpPr/>
          <p:nvPr userDrawn="1"/>
        </p:nvSpPr>
        <p:spPr>
          <a:xfrm>
            <a:off x="3551766" y="5557867"/>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chemeClr val="accent1"/>
          </a:solidFill>
          <a:ln w="892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DF1F2B7-227A-F340-95D6-A82D5B90C1D5}"/>
              </a:ext>
            </a:extLst>
          </p:cNvPr>
          <p:cNvSpPr/>
          <p:nvPr userDrawn="1"/>
        </p:nvSpPr>
        <p:spPr>
          <a:xfrm>
            <a:off x="2909142" y="5789499"/>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rgbClr val="50E6FF"/>
          </a:solidFill>
          <a:ln w="89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6FB6F1E-7F3D-6B47-BA05-E6BDC16F9AA7}"/>
              </a:ext>
            </a:extLst>
          </p:cNvPr>
          <p:cNvSpPr/>
          <p:nvPr userDrawn="1"/>
        </p:nvSpPr>
        <p:spPr>
          <a:xfrm>
            <a:off x="2275444" y="6045263"/>
            <a:ext cx="107103" cy="107156"/>
          </a:xfrm>
          <a:custGeom>
            <a:avLst/>
            <a:gdLst>
              <a:gd name="connsiteX0" fmla="*/ 107104 w 107103"/>
              <a:gd name="connsiteY0" fmla="*/ 53578 h 107156"/>
              <a:gd name="connsiteX1" fmla="*/ 53552 w 107103"/>
              <a:gd name="connsiteY1" fmla="*/ 107156 h 107156"/>
              <a:gd name="connsiteX2" fmla="*/ 0 w 107103"/>
              <a:gd name="connsiteY2" fmla="*/ 53578 h 107156"/>
              <a:gd name="connsiteX3" fmla="*/ 53552 w 107103"/>
              <a:gd name="connsiteY3" fmla="*/ 0 h 107156"/>
              <a:gd name="connsiteX4" fmla="*/ 107104 w 107103"/>
              <a:gd name="connsiteY4" fmla="*/ 53578 h 10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03" h="107156">
                <a:moveTo>
                  <a:pt x="107104" y="53578"/>
                </a:moveTo>
                <a:cubicBezTo>
                  <a:pt x="107104" y="83169"/>
                  <a:pt x="83128" y="107156"/>
                  <a:pt x="53552" y="107156"/>
                </a:cubicBezTo>
                <a:cubicBezTo>
                  <a:pt x="23976" y="107156"/>
                  <a:pt x="0" y="83169"/>
                  <a:pt x="0" y="53578"/>
                </a:cubicBezTo>
                <a:cubicBezTo>
                  <a:pt x="0" y="23988"/>
                  <a:pt x="23976" y="0"/>
                  <a:pt x="53552" y="0"/>
                </a:cubicBezTo>
                <a:cubicBezTo>
                  <a:pt x="83128" y="0"/>
                  <a:pt x="107104" y="23988"/>
                  <a:pt x="107104" y="53578"/>
                </a:cubicBezTo>
                <a:close/>
              </a:path>
            </a:pathLst>
          </a:custGeom>
          <a:solidFill>
            <a:srgbClr val="50E6FF"/>
          </a:solidFill>
          <a:ln w="89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59C9DE8-0B94-8A48-B11E-BAD82B0E0D81}"/>
              </a:ext>
            </a:extLst>
          </p:cNvPr>
          <p:cNvSpPr/>
          <p:nvPr userDrawn="1"/>
        </p:nvSpPr>
        <p:spPr>
          <a:xfrm>
            <a:off x="1641745" y="6282507"/>
            <a:ext cx="89253" cy="89296"/>
          </a:xfrm>
          <a:custGeom>
            <a:avLst/>
            <a:gdLst>
              <a:gd name="connsiteX0" fmla="*/ 89253 w 89253"/>
              <a:gd name="connsiteY0" fmla="*/ 44648 h 89296"/>
              <a:gd name="connsiteX1" fmla="*/ 44627 w 89253"/>
              <a:gd name="connsiteY1" fmla="*/ 89297 h 89296"/>
              <a:gd name="connsiteX2" fmla="*/ 0 w 89253"/>
              <a:gd name="connsiteY2" fmla="*/ 44648 h 89296"/>
              <a:gd name="connsiteX3" fmla="*/ 44627 w 89253"/>
              <a:gd name="connsiteY3" fmla="*/ 0 h 89296"/>
              <a:gd name="connsiteX4" fmla="*/ 89253 w 89253"/>
              <a:gd name="connsiteY4" fmla="*/ 44648 h 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53" h="89296">
                <a:moveTo>
                  <a:pt x="89253" y="44648"/>
                </a:moveTo>
                <a:cubicBezTo>
                  <a:pt x="89253" y="69307"/>
                  <a:pt x="69273" y="89297"/>
                  <a:pt x="44627" y="89297"/>
                </a:cubicBezTo>
                <a:cubicBezTo>
                  <a:pt x="19980" y="89297"/>
                  <a:pt x="0" y="69307"/>
                  <a:pt x="0" y="44648"/>
                </a:cubicBezTo>
                <a:cubicBezTo>
                  <a:pt x="0" y="19990"/>
                  <a:pt x="19980" y="0"/>
                  <a:pt x="44627" y="0"/>
                </a:cubicBezTo>
                <a:cubicBezTo>
                  <a:pt x="69273" y="0"/>
                  <a:pt x="89253" y="19990"/>
                  <a:pt x="89253" y="44648"/>
                </a:cubicBezTo>
                <a:close/>
              </a:path>
            </a:pathLst>
          </a:custGeom>
          <a:solidFill>
            <a:schemeClr val="accent1"/>
          </a:solidFill>
          <a:ln w="89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AF119B3-CC59-5F4A-8944-B16ECEE0B2AA}"/>
              </a:ext>
            </a:extLst>
          </p:cNvPr>
          <p:cNvSpPr/>
          <p:nvPr userDrawn="1"/>
        </p:nvSpPr>
        <p:spPr>
          <a:xfrm>
            <a:off x="1016972" y="6522573"/>
            <a:ext cx="53551" cy="53578"/>
          </a:xfrm>
          <a:custGeom>
            <a:avLst/>
            <a:gdLst>
              <a:gd name="connsiteX0" fmla="*/ 53552 w 53551"/>
              <a:gd name="connsiteY0" fmla="*/ 26789 h 53578"/>
              <a:gd name="connsiteX1" fmla="*/ 26776 w 53551"/>
              <a:gd name="connsiteY1" fmla="*/ 53578 h 53578"/>
              <a:gd name="connsiteX2" fmla="*/ 0 w 53551"/>
              <a:gd name="connsiteY2" fmla="*/ 26789 h 53578"/>
              <a:gd name="connsiteX3" fmla="*/ 26776 w 53551"/>
              <a:gd name="connsiteY3" fmla="*/ 0 h 53578"/>
              <a:gd name="connsiteX4" fmla="*/ 53552 w 53551"/>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1" h="53578">
                <a:moveTo>
                  <a:pt x="53552" y="26789"/>
                </a:moveTo>
                <a:cubicBezTo>
                  <a:pt x="53552" y="41584"/>
                  <a:pt x="41564" y="53578"/>
                  <a:pt x="26776" y="53578"/>
                </a:cubicBezTo>
                <a:cubicBezTo>
                  <a:pt x="11988" y="53578"/>
                  <a:pt x="0" y="41584"/>
                  <a:pt x="0" y="26789"/>
                </a:cubicBezTo>
                <a:cubicBezTo>
                  <a:pt x="0" y="11994"/>
                  <a:pt x="11988" y="0"/>
                  <a:pt x="26776" y="0"/>
                </a:cubicBezTo>
                <a:cubicBezTo>
                  <a:pt x="41564" y="0"/>
                  <a:pt x="53552" y="11994"/>
                  <a:pt x="53552" y="26789"/>
                </a:cubicBezTo>
                <a:close/>
              </a:path>
            </a:pathLst>
          </a:custGeom>
          <a:solidFill>
            <a:srgbClr val="50E6FF"/>
          </a:solidFill>
          <a:ln w="8925" cap="flat">
            <a:noFill/>
            <a:prstDash val="solid"/>
            <a:miter/>
          </a:ln>
        </p:spPr>
        <p:txBody>
          <a:bodyPr rtlCol="0" anchor="ctr"/>
          <a:lstStyle/>
          <a:p>
            <a:endParaRPr lang="en-US"/>
          </a:p>
        </p:txBody>
      </p:sp>
      <p:sp>
        <p:nvSpPr>
          <p:cNvPr id="16" name="Oval 15">
            <a:extLst>
              <a:ext uri="{FF2B5EF4-FFF2-40B4-BE49-F238E27FC236}">
                <a16:creationId xmlns:a16="http://schemas.microsoft.com/office/drawing/2014/main" id="{35E7B0E5-02A1-544B-A26D-17DD76A17A5F}"/>
              </a:ext>
            </a:extLst>
          </p:cNvPr>
          <p:cNvSpPr/>
          <p:nvPr userDrawn="1"/>
        </p:nvSpPr>
        <p:spPr bwMode="auto">
          <a:xfrm rot="17431896">
            <a:off x="4637869" y="4166719"/>
            <a:ext cx="1422823" cy="1422823"/>
          </a:xfrm>
          <a:prstGeom prst="ellipse">
            <a:avLst/>
          </a:prstGeom>
          <a:solidFill>
            <a:schemeClr val="bg1"/>
          </a:solidFill>
          <a:ln w="22225">
            <a:gradFill>
              <a:gsLst>
                <a:gs pos="14000">
                  <a:schemeClr val="bg1"/>
                </a:gs>
                <a:gs pos="100000">
                  <a:srgbClr val="50E6FF"/>
                </a:gs>
                <a:gs pos="2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C2EA2B7E-3D36-334D-9B80-B35C1E1C67E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06171" y="4416716"/>
            <a:ext cx="870851" cy="892091"/>
          </a:xfrm>
          <a:prstGeom prst="rect">
            <a:avLst/>
          </a:prstGeom>
        </p:spPr>
      </p:pic>
    </p:spTree>
    <p:extLst>
      <p:ext uri="{BB962C8B-B14F-4D97-AF65-F5344CB8AC3E}">
        <p14:creationId xmlns:p14="http://schemas.microsoft.com/office/powerpoint/2010/main" val="268293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quare photo 2">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1D50B48-08BB-5849-97AE-F14928CE18F2}"/>
              </a:ext>
            </a:extLst>
          </p:cNvPr>
          <p:cNvPicPr>
            <a:picLocks noChangeAspect="1"/>
          </p:cNvPicPr>
          <p:nvPr userDrawn="1"/>
        </p:nvPicPr>
        <p:blipFill>
          <a:blip r:embed="rId2"/>
          <a:src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842D1407-438F-E042-85F1-BF4C9665DDE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7908" y="0"/>
            <a:ext cx="685409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9CF8316-8591-7644-920A-63158BF1B5E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Freeform 8">
            <a:extLst>
              <a:ext uri="{FF2B5EF4-FFF2-40B4-BE49-F238E27FC236}">
                <a16:creationId xmlns:a16="http://schemas.microsoft.com/office/drawing/2014/main" id="{F78DC001-B01B-B648-8064-34E60C2E8584}"/>
              </a:ext>
            </a:extLst>
          </p:cNvPr>
          <p:cNvSpPr/>
          <p:nvPr userDrawn="1"/>
        </p:nvSpPr>
        <p:spPr>
          <a:xfrm>
            <a:off x="4167070" y="5301123"/>
            <a:ext cx="164226" cy="164306"/>
          </a:xfrm>
          <a:custGeom>
            <a:avLst/>
            <a:gdLst>
              <a:gd name="connsiteX0" fmla="*/ 164226 w 164226"/>
              <a:gd name="connsiteY0" fmla="*/ 82153 h 164306"/>
              <a:gd name="connsiteX1" fmla="*/ 82113 w 164226"/>
              <a:gd name="connsiteY1" fmla="*/ 164306 h 164306"/>
              <a:gd name="connsiteX2" fmla="*/ 0 w 164226"/>
              <a:gd name="connsiteY2" fmla="*/ 82153 h 164306"/>
              <a:gd name="connsiteX3" fmla="*/ 82113 w 164226"/>
              <a:gd name="connsiteY3" fmla="*/ 0 h 164306"/>
              <a:gd name="connsiteX4" fmla="*/ 164226 w 16422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6" h="164306">
                <a:moveTo>
                  <a:pt x="164226" y="82153"/>
                </a:moveTo>
                <a:cubicBezTo>
                  <a:pt x="164226" y="127525"/>
                  <a:pt x="127463" y="164306"/>
                  <a:pt x="82113" y="164306"/>
                </a:cubicBezTo>
                <a:cubicBezTo>
                  <a:pt x="36763" y="164306"/>
                  <a:pt x="0" y="127525"/>
                  <a:pt x="0" y="82153"/>
                </a:cubicBezTo>
                <a:cubicBezTo>
                  <a:pt x="0" y="36781"/>
                  <a:pt x="36763" y="0"/>
                  <a:pt x="82113" y="0"/>
                </a:cubicBezTo>
                <a:cubicBezTo>
                  <a:pt x="127463" y="0"/>
                  <a:pt x="164226" y="36781"/>
                  <a:pt x="164226" y="82153"/>
                </a:cubicBezTo>
                <a:close/>
              </a:path>
            </a:pathLst>
          </a:custGeom>
          <a:solidFill>
            <a:schemeClr val="accent1"/>
          </a:solidFill>
          <a:ln w="892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4C58590-7B1F-9A4C-8B49-A6831F35B87C}"/>
              </a:ext>
            </a:extLst>
          </p:cNvPr>
          <p:cNvSpPr/>
          <p:nvPr userDrawn="1"/>
        </p:nvSpPr>
        <p:spPr>
          <a:xfrm>
            <a:off x="3551766" y="5557867"/>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chemeClr val="accent1"/>
          </a:solidFill>
          <a:ln w="892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DF1F2B7-227A-F340-95D6-A82D5B90C1D5}"/>
              </a:ext>
            </a:extLst>
          </p:cNvPr>
          <p:cNvSpPr/>
          <p:nvPr userDrawn="1"/>
        </p:nvSpPr>
        <p:spPr>
          <a:xfrm>
            <a:off x="2909142" y="5789499"/>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rgbClr val="50E6FF"/>
          </a:solidFill>
          <a:ln w="89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6FB6F1E-7F3D-6B47-BA05-E6BDC16F9AA7}"/>
              </a:ext>
            </a:extLst>
          </p:cNvPr>
          <p:cNvSpPr/>
          <p:nvPr userDrawn="1"/>
        </p:nvSpPr>
        <p:spPr>
          <a:xfrm>
            <a:off x="2275444" y="6045263"/>
            <a:ext cx="107103" cy="107156"/>
          </a:xfrm>
          <a:custGeom>
            <a:avLst/>
            <a:gdLst>
              <a:gd name="connsiteX0" fmla="*/ 107104 w 107103"/>
              <a:gd name="connsiteY0" fmla="*/ 53578 h 107156"/>
              <a:gd name="connsiteX1" fmla="*/ 53552 w 107103"/>
              <a:gd name="connsiteY1" fmla="*/ 107156 h 107156"/>
              <a:gd name="connsiteX2" fmla="*/ 0 w 107103"/>
              <a:gd name="connsiteY2" fmla="*/ 53578 h 107156"/>
              <a:gd name="connsiteX3" fmla="*/ 53552 w 107103"/>
              <a:gd name="connsiteY3" fmla="*/ 0 h 107156"/>
              <a:gd name="connsiteX4" fmla="*/ 107104 w 107103"/>
              <a:gd name="connsiteY4" fmla="*/ 53578 h 10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03" h="107156">
                <a:moveTo>
                  <a:pt x="107104" y="53578"/>
                </a:moveTo>
                <a:cubicBezTo>
                  <a:pt x="107104" y="83169"/>
                  <a:pt x="83128" y="107156"/>
                  <a:pt x="53552" y="107156"/>
                </a:cubicBezTo>
                <a:cubicBezTo>
                  <a:pt x="23976" y="107156"/>
                  <a:pt x="0" y="83169"/>
                  <a:pt x="0" y="53578"/>
                </a:cubicBezTo>
                <a:cubicBezTo>
                  <a:pt x="0" y="23988"/>
                  <a:pt x="23976" y="0"/>
                  <a:pt x="53552" y="0"/>
                </a:cubicBezTo>
                <a:cubicBezTo>
                  <a:pt x="83128" y="0"/>
                  <a:pt x="107104" y="23988"/>
                  <a:pt x="107104" y="53578"/>
                </a:cubicBezTo>
                <a:close/>
              </a:path>
            </a:pathLst>
          </a:custGeom>
          <a:solidFill>
            <a:srgbClr val="50E6FF"/>
          </a:solidFill>
          <a:ln w="89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59C9DE8-0B94-8A48-B11E-BAD82B0E0D81}"/>
              </a:ext>
            </a:extLst>
          </p:cNvPr>
          <p:cNvSpPr/>
          <p:nvPr userDrawn="1"/>
        </p:nvSpPr>
        <p:spPr>
          <a:xfrm>
            <a:off x="1641745" y="6282507"/>
            <a:ext cx="89253" cy="89296"/>
          </a:xfrm>
          <a:custGeom>
            <a:avLst/>
            <a:gdLst>
              <a:gd name="connsiteX0" fmla="*/ 89253 w 89253"/>
              <a:gd name="connsiteY0" fmla="*/ 44648 h 89296"/>
              <a:gd name="connsiteX1" fmla="*/ 44627 w 89253"/>
              <a:gd name="connsiteY1" fmla="*/ 89297 h 89296"/>
              <a:gd name="connsiteX2" fmla="*/ 0 w 89253"/>
              <a:gd name="connsiteY2" fmla="*/ 44648 h 89296"/>
              <a:gd name="connsiteX3" fmla="*/ 44627 w 89253"/>
              <a:gd name="connsiteY3" fmla="*/ 0 h 89296"/>
              <a:gd name="connsiteX4" fmla="*/ 89253 w 89253"/>
              <a:gd name="connsiteY4" fmla="*/ 44648 h 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53" h="89296">
                <a:moveTo>
                  <a:pt x="89253" y="44648"/>
                </a:moveTo>
                <a:cubicBezTo>
                  <a:pt x="89253" y="69307"/>
                  <a:pt x="69273" y="89297"/>
                  <a:pt x="44627" y="89297"/>
                </a:cubicBezTo>
                <a:cubicBezTo>
                  <a:pt x="19980" y="89297"/>
                  <a:pt x="0" y="69307"/>
                  <a:pt x="0" y="44648"/>
                </a:cubicBezTo>
                <a:cubicBezTo>
                  <a:pt x="0" y="19990"/>
                  <a:pt x="19980" y="0"/>
                  <a:pt x="44627" y="0"/>
                </a:cubicBezTo>
                <a:cubicBezTo>
                  <a:pt x="69273" y="0"/>
                  <a:pt x="89253" y="19990"/>
                  <a:pt x="89253" y="44648"/>
                </a:cubicBezTo>
                <a:close/>
              </a:path>
            </a:pathLst>
          </a:custGeom>
          <a:solidFill>
            <a:schemeClr val="accent1"/>
          </a:solidFill>
          <a:ln w="89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AF119B3-CC59-5F4A-8944-B16ECEE0B2AA}"/>
              </a:ext>
            </a:extLst>
          </p:cNvPr>
          <p:cNvSpPr/>
          <p:nvPr userDrawn="1"/>
        </p:nvSpPr>
        <p:spPr>
          <a:xfrm>
            <a:off x="1016972" y="6522573"/>
            <a:ext cx="53551" cy="53578"/>
          </a:xfrm>
          <a:custGeom>
            <a:avLst/>
            <a:gdLst>
              <a:gd name="connsiteX0" fmla="*/ 53552 w 53551"/>
              <a:gd name="connsiteY0" fmla="*/ 26789 h 53578"/>
              <a:gd name="connsiteX1" fmla="*/ 26776 w 53551"/>
              <a:gd name="connsiteY1" fmla="*/ 53578 h 53578"/>
              <a:gd name="connsiteX2" fmla="*/ 0 w 53551"/>
              <a:gd name="connsiteY2" fmla="*/ 26789 h 53578"/>
              <a:gd name="connsiteX3" fmla="*/ 26776 w 53551"/>
              <a:gd name="connsiteY3" fmla="*/ 0 h 53578"/>
              <a:gd name="connsiteX4" fmla="*/ 53552 w 53551"/>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1" h="53578">
                <a:moveTo>
                  <a:pt x="53552" y="26789"/>
                </a:moveTo>
                <a:cubicBezTo>
                  <a:pt x="53552" y="41584"/>
                  <a:pt x="41564" y="53578"/>
                  <a:pt x="26776" y="53578"/>
                </a:cubicBezTo>
                <a:cubicBezTo>
                  <a:pt x="11988" y="53578"/>
                  <a:pt x="0" y="41584"/>
                  <a:pt x="0" y="26789"/>
                </a:cubicBezTo>
                <a:cubicBezTo>
                  <a:pt x="0" y="11994"/>
                  <a:pt x="11988" y="0"/>
                  <a:pt x="26776" y="0"/>
                </a:cubicBezTo>
                <a:cubicBezTo>
                  <a:pt x="41564" y="0"/>
                  <a:pt x="53552" y="11994"/>
                  <a:pt x="53552" y="26789"/>
                </a:cubicBezTo>
                <a:close/>
              </a:path>
            </a:pathLst>
          </a:custGeom>
          <a:solidFill>
            <a:srgbClr val="50E6FF"/>
          </a:solidFill>
          <a:ln w="8925" cap="flat">
            <a:noFill/>
            <a:prstDash val="solid"/>
            <a:miter/>
          </a:ln>
        </p:spPr>
        <p:txBody>
          <a:bodyPr rtlCol="0" anchor="ctr"/>
          <a:lstStyle/>
          <a:p>
            <a:endParaRPr lang="en-US"/>
          </a:p>
        </p:txBody>
      </p:sp>
      <p:sp>
        <p:nvSpPr>
          <p:cNvPr id="16" name="Oval 15">
            <a:extLst>
              <a:ext uri="{FF2B5EF4-FFF2-40B4-BE49-F238E27FC236}">
                <a16:creationId xmlns:a16="http://schemas.microsoft.com/office/drawing/2014/main" id="{35E7B0E5-02A1-544B-A26D-17DD76A17A5F}"/>
              </a:ext>
            </a:extLst>
          </p:cNvPr>
          <p:cNvSpPr/>
          <p:nvPr userDrawn="1"/>
        </p:nvSpPr>
        <p:spPr bwMode="auto">
          <a:xfrm rot="17431896">
            <a:off x="4637869" y="4166719"/>
            <a:ext cx="1422823" cy="1422823"/>
          </a:xfrm>
          <a:prstGeom prst="ellipse">
            <a:avLst/>
          </a:prstGeom>
          <a:solidFill>
            <a:schemeClr val="bg1"/>
          </a:solidFill>
          <a:ln w="22225">
            <a:gradFill>
              <a:gsLst>
                <a:gs pos="14000">
                  <a:schemeClr val="bg1"/>
                </a:gs>
                <a:gs pos="100000">
                  <a:srgbClr val="50E6FF"/>
                </a:gs>
                <a:gs pos="2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C2EA2B7E-3D36-334D-9B80-B35C1E1C67E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06171" y="4416716"/>
            <a:ext cx="870851" cy="892091"/>
          </a:xfrm>
          <a:prstGeom prst="rect">
            <a:avLst/>
          </a:prstGeom>
        </p:spPr>
      </p:pic>
    </p:spTree>
    <p:extLst>
      <p:ext uri="{BB962C8B-B14F-4D97-AF65-F5344CB8AC3E}">
        <p14:creationId xmlns:p14="http://schemas.microsoft.com/office/powerpoint/2010/main" val="169822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7D1797-B081-A747-ACCE-9EA980E76830}"/>
              </a:ext>
            </a:extLst>
          </p:cNvPr>
          <p:cNvPicPr>
            <a:picLocks noChangeAspect="1"/>
          </p:cNvPicPr>
          <p:nvPr userDrawn="1"/>
        </p:nvPicPr>
        <p:blipFill>
          <a:blip r:embed="rId2"/>
          <a:src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425780"/>
            <a:ext cx="4665133"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66513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77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762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4110656" cy="553998"/>
          </a:xfrm>
        </p:spPr>
        <p:txBody>
          <a:body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1E40A57-69DC-E944-842D-8D0AFE34A78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7456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4099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4" y="418150"/>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
        <p:nvSpPr>
          <p:cNvPr id="2" name="TextBox 1">
            <a:extLst>
              <a:ext uri="{FF2B5EF4-FFF2-40B4-BE49-F238E27FC236}">
                <a16:creationId xmlns:a16="http://schemas.microsoft.com/office/drawing/2014/main" id="{94C452A6-D19B-5B6C-CC50-BAF5FDE788DA}"/>
              </a:ext>
            </a:extLst>
          </p:cNvPr>
          <p:cNvSpPr txBox="1"/>
          <p:nvPr userDrawn="1"/>
        </p:nvSpPr>
        <p:spPr>
          <a:xfrm>
            <a:off x="584200" y="3691375"/>
            <a:ext cx="4630006" cy="923330"/>
          </a:xfrm>
          <a:prstGeom prst="rect">
            <a:avLst/>
          </a:prstGeom>
          <a:noFill/>
        </p:spPr>
        <p:txBody>
          <a:bodyPr wrap="square" lIns="0" tIns="0" rIns="0" bIns="0" rtlCol="0">
            <a:spAutoFit/>
          </a:bodyPr>
          <a:lstStyle>
            <a:defPPr>
              <a:defRPr lang="en-US"/>
            </a:defPPr>
          </a:lstStyle>
          <a:p>
            <a:pPr marL="0" indent="0">
              <a:buNone/>
            </a:pPr>
            <a:r>
              <a:rPr lang="en-US" sz="2000"/>
              <a:t>Complete interactive learning exercises, watch videos, and practice and apply your new skills.</a:t>
            </a:r>
          </a:p>
        </p:txBody>
      </p:sp>
    </p:spTree>
    <p:extLst>
      <p:ext uri="{BB962C8B-B14F-4D97-AF65-F5344CB8AC3E}">
        <p14:creationId xmlns:p14="http://schemas.microsoft.com/office/powerpoint/2010/main" val="176626806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988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908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79540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55519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1393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61342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83187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84990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378417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9060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Slide_1">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B591685-2616-1AF4-32BF-5FDF1D42F8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solidFill>
                  <a:srgbClr val="2A446F"/>
                </a:solidFill>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28274540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35621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942805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75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981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C4F89D-C4A1-5245-AB86-423EC3F5B4C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41" name="Picture 140">
            <a:extLst>
              <a:ext uri="{FF2B5EF4-FFF2-40B4-BE49-F238E27FC236}">
                <a16:creationId xmlns:a16="http://schemas.microsoft.com/office/drawing/2014/main" id="{33B9EE12-B74E-764F-9DFE-20B0FDF72AC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58544" y="0"/>
            <a:ext cx="4040562" cy="4866798"/>
          </a:xfrm>
          <a:prstGeom prst="rect">
            <a:avLst/>
          </a:prstGeom>
        </p:spPr>
      </p:pic>
    </p:spTree>
    <p:extLst>
      <p:ext uri="{BB962C8B-B14F-4D97-AF65-F5344CB8AC3E}">
        <p14:creationId xmlns:p14="http://schemas.microsoft.com/office/powerpoint/2010/main" val="216854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0AB160-A7FA-C243-81E9-EC5A31753C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80" name="Freeform 79">
            <a:extLst>
              <a:ext uri="{FF2B5EF4-FFF2-40B4-BE49-F238E27FC236}">
                <a16:creationId xmlns:a16="http://schemas.microsoft.com/office/drawing/2014/main" id="{C5740FC4-A8C4-7F43-BB61-978A56796D5E}"/>
              </a:ext>
            </a:extLst>
          </p:cNvPr>
          <p:cNvSpPr/>
          <p:nvPr/>
        </p:nvSpPr>
        <p:spPr>
          <a:xfrm>
            <a:off x="15564396" y="3351714"/>
            <a:ext cx="25843" cy="25843"/>
          </a:xfrm>
          <a:custGeom>
            <a:avLst/>
            <a:gdLst>
              <a:gd name="connsiteX0" fmla="*/ 25844 w 25843"/>
              <a:gd name="connsiteY0" fmla="*/ 12922 h 25843"/>
              <a:gd name="connsiteX1" fmla="*/ 12922 w 25843"/>
              <a:gd name="connsiteY1" fmla="*/ 25843 h 25843"/>
              <a:gd name="connsiteX2" fmla="*/ 0 w 25843"/>
              <a:gd name="connsiteY2" fmla="*/ 12922 h 25843"/>
              <a:gd name="connsiteX3" fmla="*/ 12922 w 25843"/>
              <a:gd name="connsiteY3" fmla="*/ 0 h 25843"/>
              <a:gd name="connsiteX4" fmla="*/ 25844 w 25843"/>
              <a:gd name="connsiteY4" fmla="*/ 12922 h 25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3" h="25843">
                <a:moveTo>
                  <a:pt x="25844" y="12922"/>
                </a:moveTo>
                <a:cubicBezTo>
                  <a:pt x="25844" y="20058"/>
                  <a:pt x="20058" y="25843"/>
                  <a:pt x="12922" y="25843"/>
                </a:cubicBezTo>
                <a:cubicBezTo>
                  <a:pt x="5785" y="25843"/>
                  <a:pt x="0" y="20058"/>
                  <a:pt x="0" y="12922"/>
                </a:cubicBezTo>
                <a:cubicBezTo>
                  <a:pt x="0" y="5785"/>
                  <a:pt x="5785" y="0"/>
                  <a:pt x="12922" y="0"/>
                </a:cubicBezTo>
                <a:cubicBezTo>
                  <a:pt x="20058" y="0"/>
                  <a:pt x="25844" y="5785"/>
                  <a:pt x="25844" y="12922"/>
                </a:cubicBezTo>
                <a:close/>
              </a:path>
            </a:pathLst>
          </a:custGeom>
          <a:solidFill>
            <a:srgbClr val="EBEBEB"/>
          </a:solidFill>
          <a:ln w="16562" cap="flat">
            <a:noFill/>
            <a:prstDash val="solid"/>
            <a:miter/>
          </a:ln>
        </p:spPr>
        <p:txBody>
          <a:bodyPr rtlCol="0" anchor="ctr"/>
          <a:lstStyle/>
          <a:p>
            <a:endParaRPr lang="en-US"/>
          </a:p>
        </p:txBody>
      </p:sp>
      <p:pic>
        <p:nvPicPr>
          <p:cNvPr id="19" name="Picture 18">
            <a:extLst>
              <a:ext uri="{FF2B5EF4-FFF2-40B4-BE49-F238E27FC236}">
                <a16:creationId xmlns:a16="http://schemas.microsoft.com/office/drawing/2014/main" id="{FC1C487D-53E4-A749-82A2-ED5682FC0A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58544" y="0"/>
            <a:ext cx="4040562" cy="4866798"/>
          </a:xfrm>
          <a:prstGeom prst="rect">
            <a:avLst/>
          </a:prstGeom>
        </p:spPr>
      </p:pic>
    </p:spTree>
    <p:extLst>
      <p:ext uri="{BB962C8B-B14F-4D97-AF65-F5344CB8AC3E}">
        <p14:creationId xmlns:p14="http://schemas.microsoft.com/office/powerpoint/2010/main" val="292799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78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900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41D33D-23A3-4E46-B3A1-72A60C380EF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63589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63992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5447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pic>
        <p:nvPicPr>
          <p:cNvPr id="4" name="Picture 48">
            <a:extLst>
              <a:ext uri="{FF2B5EF4-FFF2-40B4-BE49-F238E27FC236}">
                <a16:creationId xmlns:a16="http://schemas.microsoft.com/office/drawing/2014/main" id="{5228C0BC-B8A1-4D82-B1EA-BF7B4BA5D131}"/>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68313" y="473075"/>
            <a:ext cx="13366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p:nvPr>
        </p:nvSpPr>
        <p:spPr>
          <a:xfrm>
            <a:off x="468616" y="4847661"/>
            <a:ext cx="9594548" cy="553998"/>
          </a:xfrm>
        </p:spPr>
        <p:txBody>
          <a:bodyPr/>
          <a:lstStyle>
            <a:lvl1pPr>
              <a:defRPr sz="1800">
                <a:solidFill>
                  <a:schemeClr val="bg1"/>
                </a:solidFill>
              </a:defRPr>
            </a:lvl1pPr>
            <a:lvl2pPr>
              <a:defRPr sz="1800">
                <a:solidFill>
                  <a:schemeClr val="bg1"/>
                </a:solidFill>
              </a:defRPr>
            </a:lvl2pPr>
            <a:lvl3pPr>
              <a:defRPr sz="1372"/>
            </a:lvl3pPr>
            <a:lvl4pPr>
              <a:defRPr sz="1372"/>
            </a:lvl4pPr>
            <a:lvl5pPr>
              <a:defRPr sz="1029"/>
            </a:lvl5pPr>
          </a:lstStyle>
          <a:p>
            <a:pPr lvl="0"/>
            <a:r>
              <a:rPr lang="en-US"/>
              <a:t>Click to edit Master text styles</a:t>
            </a:r>
          </a:p>
          <a:p>
            <a:pPr lvl="1"/>
            <a:r>
              <a:rPr lang="en-US"/>
              <a:t>Second level</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p:nvPr>
        </p:nvSpPr>
        <p:spPr>
          <a:xfrm>
            <a:off x="468616" y="3308838"/>
            <a:ext cx="9592087" cy="1514261"/>
          </a:xfrm>
          <a:noFill/>
        </p:spPr>
        <p:txBody>
          <a:bodyPr bIns="182880" anchor="b" anchorCtr="0"/>
          <a:lstStyle>
            <a:lvl1pPr>
              <a:defRPr sz="4800" strike="noStrike" spc="-49"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9855166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D92B-7D82-4166-9B09-46645A2842E3}"/>
              </a:ext>
            </a:extLst>
          </p:cNvPr>
          <p:cNvSpPr>
            <a:spLocks noGrp="1"/>
          </p:cNvSpPr>
          <p:nvPr>
            <p:ph type="title"/>
          </p:nvPr>
        </p:nvSpPr>
        <p:spPr>
          <a:xfrm>
            <a:off x="1678041" y="223838"/>
            <a:ext cx="5237164" cy="744537"/>
          </a:xfrm>
        </p:spPr>
        <p:txBody>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58F7E45B-CEE0-4A23-980B-359806504175}"/>
              </a:ext>
            </a:extLst>
          </p:cNvPr>
          <p:cNvSpPr>
            <a:spLocks noGrp="1"/>
          </p:cNvSpPr>
          <p:nvPr>
            <p:ph type="body" sz="quarter" idx="11"/>
          </p:nvPr>
        </p:nvSpPr>
        <p:spPr>
          <a:xfrm>
            <a:off x="425803" y="1730124"/>
            <a:ext cx="6268686" cy="74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DA5841C-69C2-4270-BF10-CFEA72383A87}"/>
              </a:ext>
            </a:extLst>
          </p:cNvPr>
          <p:cNvSpPr>
            <a:spLocks noGrp="1"/>
          </p:cNvSpPr>
          <p:nvPr>
            <p:ph type="body" sz="quarter" idx="12"/>
          </p:nvPr>
        </p:nvSpPr>
        <p:spPr>
          <a:xfrm>
            <a:off x="425800" y="3089265"/>
            <a:ext cx="6268687" cy="2511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34597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677508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66D8-E6DC-4FC9-9E20-A749773427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50510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A7DDFF-8A78-48B1-BB86-72D67E76165C}"/>
              </a:ext>
            </a:extLst>
          </p:cNvPr>
          <p:cNvSpPr>
            <a:spLocks noGrp="1"/>
          </p:cNvSpPr>
          <p:nvPr>
            <p:ph type="body" sz="quarter" idx="10"/>
          </p:nvPr>
        </p:nvSpPr>
        <p:spPr>
          <a:xfrm>
            <a:off x="588963" y="1035952"/>
            <a:ext cx="11309350" cy="369332"/>
          </a:xfrm>
        </p:spPr>
        <p:txBody>
          <a:bodyPr/>
          <a:lstStyle>
            <a:lvl1pPr marL="0" indent="0">
              <a:buNone/>
              <a:defRPr lang="en-US" sz="2400" b="0" kern="1200" cap="none" spc="-50" baseline="0" dirty="0" smtClean="0">
                <a:ln w="3175">
                  <a:noFill/>
                </a:ln>
                <a:solidFill>
                  <a:schemeClr val="accent1"/>
                </a:solidFill>
                <a:effectLst/>
                <a:latin typeface="+mj-lt"/>
                <a:ea typeface="+mn-ea"/>
                <a:cs typeface="Segoe UI"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F9C1E3AB-846E-4FFD-8E76-F74C0374388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5136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ormAutofit/>
          </a:bodyPr>
          <a:lstStyle>
            <a:lvl1pPr>
              <a:defRPr sz="3921"/>
            </a:lvl1pPr>
          </a:lstStyle>
          <a:p>
            <a:r>
              <a:rPr lang="en-US"/>
              <a:t>Click to edit Master title style</a:t>
            </a:r>
          </a:p>
        </p:txBody>
      </p:sp>
    </p:spTree>
    <p:extLst>
      <p:ext uri="{BB962C8B-B14F-4D97-AF65-F5344CB8AC3E}">
        <p14:creationId xmlns:p14="http://schemas.microsoft.com/office/powerpoint/2010/main" val="2656117171"/>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535560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481633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365514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5940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402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5897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5CD3AD-1D8F-43D5-ACCC-0AD4DFA8D729}"/>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Disk Storage</a:t>
            </a:r>
          </a:p>
        </p:txBody>
      </p:sp>
      <p:pic>
        <p:nvPicPr>
          <p:cNvPr id="6" name="Picture 5">
            <a:extLst>
              <a:ext uri="{FF2B5EF4-FFF2-40B4-BE49-F238E27FC236}">
                <a16:creationId xmlns:a16="http://schemas.microsoft.com/office/drawing/2014/main" id="{8D187BAD-E25C-4377-B3F1-3CBCE97D0033}"/>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8" name="Title 1">
            <a:extLst>
              <a:ext uri="{FF2B5EF4-FFF2-40B4-BE49-F238E27FC236}">
                <a16:creationId xmlns:a16="http://schemas.microsoft.com/office/drawing/2014/main" id="{DD4D59E1-A14D-4BD5-ADDB-CCD45969FA85}"/>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0423E2C2-F9B4-46E5-8AD7-46DFDD8E3FE1}"/>
              </a:ext>
            </a:extLst>
          </p:cNvPr>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Tree>
    <p:extLst>
      <p:ext uri="{BB962C8B-B14F-4D97-AF65-F5344CB8AC3E}">
        <p14:creationId xmlns:p14="http://schemas.microsoft.com/office/powerpoint/2010/main" val="323916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A73606-3921-4151-9809-5ECAA1AF5E5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3" name="Picture 2">
            <a:extLst>
              <a:ext uri="{FF2B5EF4-FFF2-40B4-BE49-F238E27FC236}">
                <a16:creationId xmlns:a16="http://schemas.microsoft.com/office/drawing/2014/main" id="{59E34598-FD8C-4EAC-A213-A5C8EDC62917}"/>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8" name="Title 1">
            <a:extLst>
              <a:ext uri="{FF2B5EF4-FFF2-40B4-BE49-F238E27FC236}">
                <a16:creationId xmlns:a16="http://schemas.microsoft.com/office/drawing/2014/main" id="{F6F3D861-DA91-4D0D-83FF-68CE9095E416}"/>
              </a:ext>
            </a:extLst>
          </p:cNvPr>
          <p:cNvSpPr>
            <a:spLocks noGrp="1"/>
          </p:cNvSpPr>
          <p:nvPr>
            <p:ph type="title" hasCustomPrompt="1"/>
          </p:nvPr>
        </p:nvSpPr>
        <p:spPr>
          <a:xfrm>
            <a:off x="588264" y="2979539"/>
            <a:ext cx="7479412" cy="553998"/>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E6BE8D62-C40A-4CE2-B5C6-16C2F47DA81F}"/>
              </a:ext>
            </a:extLst>
          </p:cNvPr>
          <p:cNvSpPr>
            <a:spLocks noGrp="1"/>
          </p:cNvSpPr>
          <p:nvPr>
            <p:ph type="body" sz="quarter" idx="12" hasCustomPrompt="1"/>
          </p:nvPr>
        </p:nvSpPr>
        <p:spPr>
          <a:xfrm>
            <a:off x="582042" y="3962400"/>
            <a:ext cx="74734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2" name="TextBox 1">
            <a:extLst>
              <a:ext uri="{FF2B5EF4-FFF2-40B4-BE49-F238E27FC236}">
                <a16:creationId xmlns:a16="http://schemas.microsoft.com/office/drawing/2014/main" id="{5FF38CD0-7B70-44AD-A8B8-DE130578C05B}"/>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Disk Storage</a:t>
            </a:r>
          </a:p>
        </p:txBody>
      </p:sp>
    </p:spTree>
    <p:extLst>
      <p:ext uri="{BB962C8B-B14F-4D97-AF65-F5344CB8AC3E}">
        <p14:creationId xmlns:p14="http://schemas.microsoft.com/office/powerpoint/2010/main" val="701675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3">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AD81A4-F629-4DEE-A887-27C12D848ED8}"/>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7" name="Title 1">
            <a:extLst>
              <a:ext uri="{FF2B5EF4-FFF2-40B4-BE49-F238E27FC236}">
                <a16:creationId xmlns:a16="http://schemas.microsoft.com/office/drawing/2014/main" id="{9D59AD23-A59F-409E-B72B-F32FB9910BA2}"/>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8" name="Text Placeholder 4">
            <a:extLst>
              <a:ext uri="{FF2B5EF4-FFF2-40B4-BE49-F238E27FC236}">
                <a16:creationId xmlns:a16="http://schemas.microsoft.com/office/drawing/2014/main" id="{691B5888-A75B-404E-93D4-8D3B2739E1EA}"/>
              </a:ext>
            </a:extLst>
          </p:cNvPr>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Tree>
    <p:extLst>
      <p:ext uri="{BB962C8B-B14F-4D97-AF65-F5344CB8AC3E}">
        <p14:creationId xmlns:p14="http://schemas.microsoft.com/office/powerpoint/2010/main" val="212693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team Cover 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F986B-34CA-40CB-AF47-819A960DCF29}"/>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6" name="Picture 5">
            <a:extLst>
              <a:ext uri="{FF2B5EF4-FFF2-40B4-BE49-F238E27FC236}">
                <a16:creationId xmlns:a16="http://schemas.microsoft.com/office/drawing/2014/main" id="{8D187BAD-E25C-4377-B3F1-3CBCE97D0033}"/>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12" name="TextBox 11">
            <a:extLst>
              <a:ext uri="{FF2B5EF4-FFF2-40B4-BE49-F238E27FC236}">
                <a16:creationId xmlns:a16="http://schemas.microsoft.com/office/drawing/2014/main" id="{24903025-D608-4DD9-807E-3EAC082FF6BA}"/>
              </a:ext>
            </a:extLst>
          </p:cNvPr>
          <p:cNvSpPr txBox="1"/>
          <p:nvPr userDrawn="1"/>
        </p:nvSpPr>
        <p:spPr>
          <a:xfrm>
            <a:off x="582042" y="6056115"/>
            <a:ext cx="2822244" cy="215444"/>
          </a:xfrm>
          <a:prstGeom prst="rect">
            <a:avLst/>
          </a:prstGeom>
          <a:noFill/>
        </p:spPr>
        <p:txBody>
          <a:bodyPr wrap="square" lIns="0" tIns="0" rIns="0" bIns="0" rtlCol="0">
            <a:spAutoFit/>
          </a:bodyPr>
          <a:lstStyle/>
          <a:p>
            <a:pPr algn="l"/>
            <a:r>
              <a:rPr lang="en-US" sz="1400">
                <a:solidFill>
                  <a:schemeClr val="accent1"/>
                </a:solidFill>
                <a:latin typeface="+mj-lt"/>
              </a:rPr>
              <a:t>Azure Disk Storage // </a:t>
            </a:r>
          </a:p>
        </p:txBody>
      </p:sp>
      <p:sp>
        <p:nvSpPr>
          <p:cNvPr id="13" name="Text Placeholder 4">
            <a:extLst>
              <a:ext uri="{FF2B5EF4-FFF2-40B4-BE49-F238E27FC236}">
                <a16:creationId xmlns:a16="http://schemas.microsoft.com/office/drawing/2014/main" id="{F91642C7-3063-41AC-BCA8-3376A3188DAB}"/>
              </a:ext>
            </a:extLst>
          </p:cNvPr>
          <p:cNvSpPr>
            <a:spLocks noGrp="1"/>
          </p:cNvSpPr>
          <p:nvPr>
            <p:ph type="body" sz="quarter" idx="15" hasCustomPrompt="1"/>
          </p:nvPr>
        </p:nvSpPr>
        <p:spPr>
          <a:xfrm>
            <a:off x="2365130" y="6056115"/>
            <a:ext cx="6786789" cy="215444"/>
          </a:xfrm>
          <a:noFill/>
        </p:spPr>
        <p:txBody>
          <a:bodyPr wrap="square" lIns="0" tIns="0" rIns="0" bIns="0">
            <a:spAutoFit/>
          </a:bodyPr>
          <a:lstStyle>
            <a:lvl1pPr marL="0" indent="0">
              <a:spcBef>
                <a:spcPts val="0"/>
              </a:spcBef>
              <a:buNone/>
              <a:defRPr lang="en-US" sz="1400" strike="noStrike" kern="1200" dirty="0">
                <a:solidFill>
                  <a:schemeClr val="accent1"/>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195156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team Cover 2">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E8F64A-C2FA-4996-8DE1-0A49C30D374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3" name="Picture 2">
            <a:extLst>
              <a:ext uri="{FF2B5EF4-FFF2-40B4-BE49-F238E27FC236}">
                <a16:creationId xmlns:a16="http://schemas.microsoft.com/office/drawing/2014/main" id="{59E34598-FD8C-4EAC-A213-A5C8EDC62917}"/>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9" name="Title 1">
            <a:extLst>
              <a:ext uri="{FF2B5EF4-FFF2-40B4-BE49-F238E27FC236}">
                <a16:creationId xmlns:a16="http://schemas.microsoft.com/office/drawing/2014/main" id="{5C462165-C9BA-44FD-88FB-796A320B5A2E}"/>
              </a:ext>
            </a:extLst>
          </p:cNvPr>
          <p:cNvSpPr>
            <a:spLocks noGrp="1"/>
          </p:cNvSpPr>
          <p:nvPr>
            <p:ph type="title" hasCustomPrompt="1"/>
          </p:nvPr>
        </p:nvSpPr>
        <p:spPr>
          <a:xfrm>
            <a:off x="588264" y="2979539"/>
            <a:ext cx="7479412" cy="553998"/>
          </a:xfrm>
        </p:spPr>
        <p:txBody>
          <a:bodyPr wrap="square" anchor="b" anchorCtr="0">
            <a:spAutoFit/>
          </a:bodyPr>
          <a:lstStyle>
            <a:lvl1pPr>
              <a:defRPr>
                <a:solidFill>
                  <a:schemeClr val="bg1"/>
                </a:solidFill>
              </a:defRPr>
            </a:lvl1pPr>
          </a:lstStyle>
          <a:p>
            <a:r>
              <a:rPr lang="en-US"/>
              <a:t>Event name or presentation title </a:t>
            </a:r>
          </a:p>
        </p:txBody>
      </p:sp>
      <p:sp>
        <p:nvSpPr>
          <p:cNvPr id="10" name="Text Placeholder 4">
            <a:extLst>
              <a:ext uri="{FF2B5EF4-FFF2-40B4-BE49-F238E27FC236}">
                <a16:creationId xmlns:a16="http://schemas.microsoft.com/office/drawing/2014/main" id="{7C064DFA-83C5-47B0-9E06-E4BECCD9B1DA}"/>
              </a:ext>
            </a:extLst>
          </p:cNvPr>
          <p:cNvSpPr>
            <a:spLocks noGrp="1"/>
          </p:cNvSpPr>
          <p:nvPr>
            <p:ph type="body" sz="quarter" idx="12" hasCustomPrompt="1"/>
          </p:nvPr>
        </p:nvSpPr>
        <p:spPr>
          <a:xfrm>
            <a:off x="582042" y="3962400"/>
            <a:ext cx="74734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2" name="TextBox 11">
            <a:extLst>
              <a:ext uri="{FF2B5EF4-FFF2-40B4-BE49-F238E27FC236}">
                <a16:creationId xmlns:a16="http://schemas.microsoft.com/office/drawing/2014/main" id="{30D81EAD-A298-411C-8E0B-CBDCA1AB282A}"/>
              </a:ext>
            </a:extLst>
          </p:cNvPr>
          <p:cNvSpPr txBox="1"/>
          <p:nvPr userDrawn="1"/>
        </p:nvSpPr>
        <p:spPr>
          <a:xfrm>
            <a:off x="582042" y="6056115"/>
            <a:ext cx="2822244" cy="215444"/>
          </a:xfrm>
          <a:prstGeom prst="rect">
            <a:avLst/>
          </a:prstGeom>
          <a:noFill/>
        </p:spPr>
        <p:txBody>
          <a:bodyPr wrap="square" lIns="0" tIns="0" rIns="0" bIns="0" rtlCol="0">
            <a:spAutoFit/>
          </a:bodyPr>
          <a:lstStyle/>
          <a:p>
            <a:pPr algn="l"/>
            <a:r>
              <a:rPr lang="en-US" sz="1400">
                <a:solidFill>
                  <a:schemeClr val="accent1"/>
                </a:solidFill>
                <a:latin typeface="+mj-lt"/>
              </a:rPr>
              <a:t>Azure Disk Storage //</a:t>
            </a:r>
          </a:p>
        </p:txBody>
      </p:sp>
      <p:sp>
        <p:nvSpPr>
          <p:cNvPr id="15" name="Text Placeholder 4">
            <a:extLst>
              <a:ext uri="{FF2B5EF4-FFF2-40B4-BE49-F238E27FC236}">
                <a16:creationId xmlns:a16="http://schemas.microsoft.com/office/drawing/2014/main" id="{2539B080-4DAB-44DF-8960-2BEB33D86E3F}"/>
              </a:ext>
            </a:extLst>
          </p:cNvPr>
          <p:cNvSpPr>
            <a:spLocks noGrp="1"/>
          </p:cNvSpPr>
          <p:nvPr>
            <p:ph type="body" sz="quarter" idx="15" hasCustomPrompt="1"/>
          </p:nvPr>
        </p:nvSpPr>
        <p:spPr>
          <a:xfrm>
            <a:off x="2365132" y="6056115"/>
            <a:ext cx="6786788" cy="215444"/>
          </a:xfrm>
          <a:noFill/>
        </p:spPr>
        <p:txBody>
          <a:bodyPr wrap="square" lIns="0" tIns="0" rIns="0" bIns="0">
            <a:spAutoFit/>
          </a:bodyPr>
          <a:lstStyle>
            <a:lvl1pPr marL="0" indent="0">
              <a:spcBef>
                <a:spcPts val="0"/>
              </a:spcBef>
              <a:buNone/>
              <a:defRPr lang="en-US" sz="1400" strike="noStrike" kern="1200" dirty="0">
                <a:solidFill>
                  <a:schemeClr val="accent1"/>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4142916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team Cover 3">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E52C64-9AA8-4B7D-BD50-D1B50C2B367C}"/>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8" name="Title 1">
            <a:extLst>
              <a:ext uri="{FF2B5EF4-FFF2-40B4-BE49-F238E27FC236}">
                <a16:creationId xmlns:a16="http://schemas.microsoft.com/office/drawing/2014/main" id="{E19D6BB6-179B-450C-ACA7-B3D91F1827F5}"/>
              </a:ext>
            </a:extLst>
          </p:cNvPr>
          <p:cNvSpPr>
            <a:spLocks noGrp="1"/>
          </p:cNvSpPr>
          <p:nvPr>
            <p:ph type="title" hasCustomPrompt="1"/>
          </p:nvPr>
        </p:nvSpPr>
        <p:spPr>
          <a:xfrm>
            <a:off x="588263" y="2979539"/>
            <a:ext cx="8250937" cy="553998"/>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5D1623DE-5D80-4B00-9BF5-EE13339F317B}"/>
              </a:ext>
            </a:extLst>
          </p:cNvPr>
          <p:cNvSpPr>
            <a:spLocks noGrp="1"/>
          </p:cNvSpPr>
          <p:nvPr>
            <p:ph type="body" sz="quarter" idx="12" hasCustomPrompt="1"/>
          </p:nvPr>
        </p:nvSpPr>
        <p:spPr>
          <a:xfrm>
            <a:off x="582042" y="3962400"/>
            <a:ext cx="824439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0" name="Text Placeholder 4">
            <a:extLst>
              <a:ext uri="{FF2B5EF4-FFF2-40B4-BE49-F238E27FC236}">
                <a16:creationId xmlns:a16="http://schemas.microsoft.com/office/drawing/2014/main" id="{5CFA69B2-A719-4FE6-9B30-981FE4894FE0}"/>
              </a:ext>
            </a:extLst>
          </p:cNvPr>
          <p:cNvSpPr>
            <a:spLocks noGrp="1"/>
          </p:cNvSpPr>
          <p:nvPr>
            <p:ph type="body" sz="quarter" idx="15" hasCustomPrompt="1"/>
          </p:nvPr>
        </p:nvSpPr>
        <p:spPr>
          <a:xfrm rot="5400000">
            <a:off x="9203875" y="3695111"/>
            <a:ext cx="4040096" cy="276999"/>
          </a:xfrm>
          <a:noFill/>
        </p:spPr>
        <p:txBody>
          <a:bodyPr wrap="square" lIns="0" tIns="0" rIns="0" bIns="0" anchor="ctr" anchorCtr="0">
            <a:spAutoFit/>
          </a:bodyPr>
          <a:lstStyle>
            <a:lvl1pPr marL="0" indent="0">
              <a:spcBef>
                <a:spcPts val="0"/>
              </a:spcBef>
              <a:buNone/>
              <a:defRPr lang="en-US" sz="1800" strike="noStrike" kern="1200" dirty="0">
                <a:solidFill>
                  <a:schemeClr val="accent1"/>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308474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429742"/>
            <a:ext cx="11022584" cy="1351139"/>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tx1"/>
                </a:solidFill>
              </a:rPr>
              <a:t>This content is </a:t>
            </a:r>
            <a:r>
              <a:rPr lang="en-US" sz="1800" kern="1200">
                <a:solidFill>
                  <a:schemeClr val="tx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tx1"/>
                </a:solidFill>
                <a:latin typeface="Segoe UI Semibold" panose="020B0702040204020203" pitchFamily="34" charset="0"/>
                <a:ea typeface="+mn-ea"/>
                <a:cs typeface="Segoe UI Semibold" panose="020B0702040204020203" pitchFamily="34" charset="0"/>
              </a:rPr>
              <a:t>DO NOT </a:t>
            </a:r>
            <a:r>
              <a:rPr lang="en-US" sz="1800">
                <a:solidFill>
                  <a:schemeClr val="tx1"/>
                </a:solidFill>
              </a:rPr>
              <a:t>post any of this content to any blogs or external websites</a:t>
            </a:r>
          </a:p>
          <a:p>
            <a:pPr algn="ctr">
              <a:lnSpc>
                <a:spcPct val="90000"/>
              </a:lnSpc>
              <a:spcBef>
                <a:spcPts val="600"/>
              </a:spcBef>
              <a:spcAft>
                <a:spcPts val="600"/>
              </a:spcAft>
            </a:pPr>
            <a:r>
              <a:rPr lang="en-US" sz="1800" kern="1200">
                <a:solidFill>
                  <a:schemeClr val="tx1"/>
                </a:solidFill>
                <a:latin typeface="Segoe UI Semibold" panose="020B0702040204020203" pitchFamily="34" charset="0"/>
                <a:ea typeface="+mn-ea"/>
                <a:cs typeface="Segoe UI Semibold" panose="020B0702040204020203" pitchFamily="34" charset="0"/>
              </a:rPr>
              <a:t>DO NOT </a:t>
            </a:r>
            <a:r>
              <a:rPr lang="en-US" sz="1800">
                <a:solidFill>
                  <a:schemeClr val="tx1"/>
                </a:solidFill>
              </a:rPr>
              <a:t>take photos or video of sessions or slides</a:t>
            </a:r>
          </a:p>
        </p:txBody>
      </p:sp>
      <p:grpSp>
        <p:nvGrpSpPr>
          <p:cNvPr id="79" name="Group 78">
            <a:extLst>
              <a:ext uri="{FF2B5EF4-FFF2-40B4-BE49-F238E27FC236}">
                <a16:creationId xmlns:a16="http://schemas.microsoft.com/office/drawing/2014/main" id="{8DDF075F-7526-47B8-BFD4-A0D22B822120}"/>
              </a:ext>
            </a:extLst>
          </p:cNvPr>
          <p:cNvGrpSpPr/>
          <p:nvPr userDrawn="1"/>
        </p:nvGrpSpPr>
        <p:grpSpPr>
          <a:xfrm>
            <a:off x="5256189" y="2402351"/>
            <a:ext cx="1688052" cy="1712329"/>
            <a:chOff x="5256189" y="2402351"/>
            <a:chExt cx="1688052" cy="1712329"/>
          </a:xfrm>
        </p:grpSpPr>
        <p:sp>
          <p:nvSpPr>
            <p:cNvPr id="4" name="Oval 3">
              <a:extLst>
                <a:ext uri="{FF2B5EF4-FFF2-40B4-BE49-F238E27FC236}">
                  <a16:creationId xmlns:a16="http://schemas.microsoft.com/office/drawing/2014/main" id="{CD2E0BDD-B29C-4F34-B01F-797B4D339B6C}"/>
                </a:ext>
              </a:extLst>
            </p:cNvPr>
            <p:cNvSpPr/>
            <p:nvPr userDrawn="1"/>
          </p:nvSpPr>
          <p:spPr bwMode="auto">
            <a:xfrm>
              <a:off x="5256189" y="2402351"/>
              <a:ext cx="1595438" cy="1595434"/>
            </a:xfrm>
            <a:prstGeom prst="ellipse">
              <a:avLst/>
            </a:prstGeom>
            <a:solidFill>
              <a:schemeClr val="bg1"/>
            </a:solidFill>
            <a:ln>
              <a:noFill/>
              <a:headEnd type="none" w="med" len="med"/>
              <a:tailEnd type="none" w="med" len="med"/>
            </a:ln>
            <a:effectLst>
              <a:outerShdw blurRad="152400" sx="105000" sy="105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5790102" y="2699489"/>
              <a:ext cx="527613" cy="1001158"/>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gr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6229007" y="3399450"/>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5D37EBA9-085C-41BD-8D47-EEAEB2B9645E}"/>
              </a:ext>
            </a:extLst>
          </p:cNvPr>
          <p:cNvGrpSpPr/>
          <p:nvPr userDrawn="1"/>
        </p:nvGrpSpPr>
        <p:grpSpPr>
          <a:xfrm>
            <a:off x="7779372" y="2402351"/>
            <a:ext cx="1699357" cy="1712329"/>
            <a:chOff x="7779372" y="2402351"/>
            <a:chExt cx="1699357" cy="1712329"/>
          </a:xfrm>
        </p:grpSpPr>
        <p:sp>
          <p:nvSpPr>
            <p:cNvPr id="73" name="Oval 72">
              <a:extLst>
                <a:ext uri="{FF2B5EF4-FFF2-40B4-BE49-F238E27FC236}">
                  <a16:creationId xmlns:a16="http://schemas.microsoft.com/office/drawing/2014/main" id="{F775C34F-89BB-4837-86BD-AE00BC425F0D}"/>
                </a:ext>
              </a:extLst>
            </p:cNvPr>
            <p:cNvSpPr/>
            <p:nvPr userDrawn="1"/>
          </p:nvSpPr>
          <p:spPr bwMode="auto">
            <a:xfrm>
              <a:off x="7779372" y="2402351"/>
              <a:ext cx="1595438" cy="1595434"/>
            </a:xfrm>
            <a:prstGeom prst="ellipse">
              <a:avLst/>
            </a:prstGeom>
            <a:solidFill>
              <a:schemeClr val="bg1"/>
            </a:solidFill>
            <a:ln>
              <a:noFill/>
              <a:headEnd type="none" w="med" len="med"/>
              <a:tailEnd type="none" w="med" len="med"/>
            </a:ln>
            <a:effectLst>
              <a:outerShdw blurRad="152400" sx="105000" sy="105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8001937" y="2837621"/>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solidFill>
                    <a:schemeClr val="tx1"/>
                  </a:solidFill>
                </a:endParaRPr>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gr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8763495" y="3399450"/>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90814A2A-7C16-49D2-B43E-1B7DABCFCB48}"/>
              </a:ext>
            </a:extLst>
          </p:cNvPr>
          <p:cNvGrpSpPr/>
          <p:nvPr userDrawn="1"/>
        </p:nvGrpSpPr>
        <p:grpSpPr>
          <a:xfrm>
            <a:off x="2713271" y="2402351"/>
            <a:ext cx="1707787" cy="1712329"/>
            <a:chOff x="2713271" y="2402351"/>
            <a:chExt cx="1707787" cy="1712329"/>
          </a:xfrm>
        </p:grpSpPr>
        <p:sp>
          <p:nvSpPr>
            <p:cNvPr id="3" name="Oval 2">
              <a:extLst>
                <a:ext uri="{FF2B5EF4-FFF2-40B4-BE49-F238E27FC236}">
                  <a16:creationId xmlns:a16="http://schemas.microsoft.com/office/drawing/2014/main" id="{D464B068-0BDD-43D4-9E3F-A3636381E549}"/>
                </a:ext>
              </a:extLst>
            </p:cNvPr>
            <p:cNvSpPr/>
            <p:nvPr userDrawn="1"/>
          </p:nvSpPr>
          <p:spPr bwMode="auto">
            <a:xfrm>
              <a:off x="2713271" y="2402351"/>
              <a:ext cx="1595438" cy="1595434"/>
            </a:xfrm>
            <a:prstGeom prst="ellipse">
              <a:avLst/>
            </a:prstGeom>
            <a:solidFill>
              <a:schemeClr val="bg1"/>
            </a:solidFill>
            <a:ln>
              <a:noFill/>
              <a:headEnd type="none" w="med" len="med"/>
              <a:tailEnd type="none" w="med" len="med"/>
            </a:ln>
            <a:effectLst>
              <a:outerShdw blurRad="152400" sx="105000" sy="105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3705824" y="3399450"/>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3076477" y="2870616"/>
              <a:ext cx="869026" cy="658904"/>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All content is strictly under NDA</a:t>
            </a:r>
            <a:endParaRPr lang="en-US" sz="1800">
              <a:solidFill>
                <a:schemeClr val="tx1"/>
              </a:solidFill>
            </a:endParaRPr>
          </a:p>
        </p:txBody>
      </p:sp>
    </p:spTree>
    <p:extLst>
      <p:ext uri="{BB962C8B-B14F-4D97-AF65-F5344CB8AC3E}">
        <p14:creationId xmlns:p14="http://schemas.microsoft.com/office/powerpoint/2010/main" val="2347586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24571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095685"/>
          </a:xfrm>
        </p:spPr>
        <p:txBody>
          <a:bodyPr/>
          <a:lstStyle>
            <a:lvl1pPr marL="0" indent="0">
              <a:buClr>
                <a:schemeClr val="tx1">
                  <a:lumMod val="50000"/>
                  <a:lumOff val="50000"/>
                </a:schemeClr>
              </a:buClr>
              <a:buSzPct val="100000"/>
              <a:buNone/>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095685"/>
          </a:xfrm>
        </p:spPr>
        <p:txBody>
          <a:bodyPr/>
          <a:lstStyle>
            <a:lvl1pPr marL="0" indent="0">
              <a:buClr>
                <a:schemeClr val="tx1">
                  <a:lumMod val="50000"/>
                  <a:lumOff val="50000"/>
                </a:schemeClr>
              </a:buClr>
              <a:buSzPct val="100000"/>
              <a:buNone/>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74999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_section_layout">
    <p:bg>
      <p:bgPr>
        <a:solidFill>
          <a:srgbClr val="F4F3F5"/>
        </a:solidFill>
        <a:effectLst/>
      </p:bgPr>
    </p:bg>
    <p:spTree>
      <p:nvGrpSpPr>
        <p:cNvPr id="1" name=""/>
        <p:cNvGrpSpPr/>
        <p:nvPr/>
      </p:nvGrpSpPr>
      <p:grpSpPr>
        <a:xfrm>
          <a:off x="0" y="0"/>
          <a:ext cx="0" cy="0"/>
          <a:chOff x="0" y="0"/>
          <a:chExt cx="0" cy="0"/>
        </a:xfrm>
      </p:grpSpPr>
      <p:sp>
        <p:nvSpPr>
          <p:cNvPr id="3" name="BulletedList">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1958003"/>
            <a:ext cx="6667500" cy="2941995"/>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D088A6A1-1795-C3C9-4A9E-6D6FA6A0CEC9}"/>
              </a:ext>
            </a:extLst>
          </p:cNvPr>
          <p:cNvSpPr txBox="1"/>
          <p:nvPr userDrawn="1"/>
        </p:nvSpPr>
        <p:spPr>
          <a:xfrm>
            <a:off x="582611" y="3275112"/>
            <a:ext cx="3474225" cy="307777"/>
          </a:xfrm>
          <a:prstGeom prst="rect">
            <a:avLst/>
          </a:prstGeom>
          <a:noFill/>
        </p:spPr>
        <p:txBody>
          <a:bodyPr wrap="square" lIns="0" tIns="0" rIns="0" bIns="0" rtlCol="0">
            <a:spAutoFit/>
          </a:bodyPr>
          <a:lstStyle>
            <a:defPPr>
              <a:defRPr lang="en-US"/>
            </a:defPPr>
          </a:lstStyle>
          <a:p>
            <a:pPr algn="l"/>
            <a:r>
              <a:rPr lang="en-US" sz="2000"/>
              <a:t>Subtitle</a:t>
            </a:r>
          </a:p>
        </p:txBody>
      </p:sp>
      <p:sp>
        <p:nvSpPr>
          <p:cNvPr id="6" name="Title">
            <a:extLst>
              <a:ext uri="{FF2B5EF4-FFF2-40B4-BE49-F238E27FC236}">
                <a16:creationId xmlns:a16="http://schemas.microsoft.com/office/drawing/2014/main" id="{F9B36422-BCCF-7373-240B-2027A64112AD}"/>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Tree>
    <p:extLst>
      <p:ext uri="{BB962C8B-B14F-4D97-AF65-F5344CB8AC3E}">
        <p14:creationId xmlns:p14="http://schemas.microsoft.com/office/powerpoint/2010/main" val="3248783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88207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40354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68371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596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4054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8"/>
            <a:ext cx="4541837" cy="3494291"/>
          </a:xfrm>
        </p:spPr>
        <p:txBody>
          <a:bodyPr>
            <a:normAutofit/>
          </a:bodyPr>
          <a:lstStyle>
            <a:lvl1pPr marL="0" indent="0" algn="l">
              <a:spcBef>
                <a:spcPts val="0"/>
              </a:spcBef>
              <a:spcAft>
                <a:spcPts val="1200"/>
              </a:spcAft>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494291"/>
          </a:xfrm>
        </p:spPr>
        <p:txBody>
          <a:bodyPr/>
          <a:lstStyle>
            <a:lvl1pPr marL="0" indent="0" algn="l">
              <a:spcBef>
                <a:spcPts val="0"/>
              </a:spcBef>
              <a:spcAft>
                <a:spcPts val="1200"/>
              </a:spcAft>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43353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3111500"/>
          </a:xfrm>
        </p:spPr>
        <p:txBody>
          <a:bodyPr>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3111500"/>
          </a:xfrm>
        </p:spPr>
        <p:txBody>
          <a:bodyPr>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3111500"/>
          </a:xfrm>
        </p:spPr>
        <p:txBody>
          <a:bodyPr>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7497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08995"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18106"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27216"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336327"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94504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50886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50886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33557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agram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1" y="5846802"/>
            <a:ext cx="11018521"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52774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ources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1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n bucketed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p:nvPr>
        </p:nvSpPr>
        <p:spPr>
          <a:xfrm>
            <a:off x="733426" y="1616576"/>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p:nvPr>
        </p:nvSpPr>
        <p:spPr>
          <a:xfrm>
            <a:off x="733426" y="4227284"/>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p:nvPr>
        </p:nvSpPr>
        <p:spPr>
          <a:xfrm>
            <a:off x="3427199"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p:nvPr>
        </p:nvSpPr>
        <p:spPr>
          <a:xfrm>
            <a:off x="5723465"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p:nvPr>
        </p:nvSpPr>
        <p:spPr>
          <a:xfrm>
            <a:off x="8030059"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p:nvPr>
        </p:nvSpPr>
        <p:spPr>
          <a:xfrm>
            <a:off x="9926308"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p:nvPr>
        </p:nvSpPr>
        <p:spPr>
          <a:xfrm>
            <a:off x="3427199"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p:nvPr>
        </p:nvSpPr>
        <p:spPr>
          <a:xfrm>
            <a:off x="5723465"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p:nvPr>
        </p:nvSpPr>
        <p:spPr>
          <a:xfrm>
            <a:off x="3427199" y="538837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p:nvPr>
        </p:nvSpPr>
        <p:spPr>
          <a:xfrm>
            <a:off x="8030059" y="5388377"/>
            <a:ext cx="332071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 styles</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6" name="Text Placeholder 4">
            <a:extLst>
              <a:ext uri="{FF2B5EF4-FFF2-40B4-BE49-F238E27FC236}">
                <a16:creationId xmlns:a16="http://schemas.microsoft.com/office/drawing/2014/main" id="{FE3E6792-037D-49F9-8E8E-C91DD0B3FB85}"/>
              </a:ext>
            </a:extLst>
          </p:cNvPr>
          <p:cNvSpPr>
            <a:spLocks noGrp="1"/>
          </p:cNvSpPr>
          <p:nvPr>
            <p:ph type="body" sz="quarter" idx="22"/>
          </p:nvPr>
        </p:nvSpPr>
        <p:spPr>
          <a:xfrm>
            <a:off x="733425" y="1223633"/>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57" name="Text Placeholder 4">
            <a:extLst>
              <a:ext uri="{FF2B5EF4-FFF2-40B4-BE49-F238E27FC236}">
                <a16:creationId xmlns:a16="http://schemas.microsoft.com/office/drawing/2014/main" id="{57AA703B-7EE8-4021-9101-3ECA64EFAFEB}"/>
              </a:ext>
            </a:extLst>
          </p:cNvPr>
          <p:cNvSpPr>
            <a:spLocks noGrp="1"/>
          </p:cNvSpPr>
          <p:nvPr>
            <p:ph type="body" sz="quarter" idx="23"/>
          </p:nvPr>
        </p:nvSpPr>
        <p:spPr>
          <a:xfrm>
            <a:off x="3427199"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58" name="Text Placeholder 4">
            <a:extLst>
              <a:ext uri="{FF2B5EF4-FFF2-40B4-BE49-F238E27FC236}">
                <a16:creationId xmlns:a16="http://schemas.microsoft.com/office/drawing/2014/main" id="{9A49923D-F72A-4BAC-95E5-A3BDE3A83455}"/>
              </a:ext>
            </a:extLst>
          </p:cNvPr>
          <p:cNvSpPr>
            <a:spLocks noGrp="1"/>
          </p:cNvSpPr>
          <p:nvPr>
            <p:ph type="body" sz="quarter" idx="24"/>
          </p:nvPr>
        </p:nvSpPr>
        <p:spPr>
          <a:xfrm>
            <a:off x="5723465"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B55CAD72-94AC-4EB7-99FE-47A7200A0B94}"/>
              </a:ext>
            </a:extLst>
          </p:cNvPr>
          <p:cNvSpPr>
            <a:spLocks noGrp="1"/>
          </p:cNvSpPr>
          <p:nvPr>
            <p:ph type="body" sz="quarter" idx="25"/>
          </p:nvPr>
        </p:nvSpPr>
        <p:spPr>
          <a:xfrm>
            <a:off x="8030060"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CDC3C2CE-ED54-4BA2-B4AD-00D3AAE74C35}"/>
              </a:ext>
            </a:extLst>
          </p:cNvPr>
          <p:cNvSpPr>
            <a:spLocks noGrp="1"/>
          </p:cNvSpPr>
          <p:nvPr>
            <p:ph type="body" sz="quarter" idx="26"/>
          </p:nvPr>
        </p:nvSpPr>
        <p:spPr>
          <a:xfrm>
            <a:off x="9926308"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B13FE753-2873-4940-8CAC-D37CECD0ED75}"/>
              </a:ext>
            </a:extLst>
          </p:cNvPr>
          <p:cNvSpPr>
            <a:spLocks noGrp="1"/>
          </p:cNvSpPr>
          <p:nvPr>
            <p:ph type="body" sz="quarter" idx="27"/>
          </p:nvPr>
        </p:nvSpPr>
        <p:spPr>
          <a:xfrm>
            <a:off x="733425" y="3855897"/>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2" name="Text Placeholder 4">
            <a:extLst>
              <a:ext uri="{FF2B5EF4-FFF2-40B4-BE49-F238E27FC236}">
                <a16:creationId xmlns:a16="http://schemas.microsoft.com/office/drawing/2014/main" id="{01BCB12F-0368-4D79-8282-A585216E1A68}"/>
              </a:ext>
            </a:extLst>
          </p:cNvPr>
          <p:cNvSpPr>
            <a:spLocks noGrp="1"/>
          </p:cNvSpPr>
          <p:nvPr>
            <p:ph type="body" sz="quarter" idx="28"/>
          </p:nvPr>
        </p:nvSpPr>
        <p:spPr>
          <a:xfrm>
            <a:off x="3427199"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3" name="Text Placeholder 4">
            <a:extLst>
              <a:ext uri="{FF2B5EF4-FFF2-40B4-BE49-F238E27FC236}">
                <a16:creationId xmlns:a16="http://schemas.microsoft.com/office/drawing/2014/main" id="{1C30BC50-E368-40B1-9F02-8067182C54C4}"/>
              </a:ext>
            </a:extLst>
          </p:cNvPr>
          <p:cNvSpPr>
            <a:spLocks noGrp="1"/>
          </p:cNvSpPr>
          <p:nvPr>
            <p:ph type="body" sz="quarter" idx="29"/>
          </p:nvPr>
        </p:nvSpPr>
        <p:spPr>
          <a:xfrm>
            <a:off x="3427199" y="5064925"/>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4" name="Text Placeholder 4">
            <a:extLst>
              <a:ext uri="{FF2B5EF4-FFF2-40B4-BE49-F238E27FC236}">
                <a16:creationId xmlns:a16="http://schemas.microsoft.com/office/drawing/2014/main" id="{EABABB6E-63A4-42B7-8D2D-6C5D2FC2B0D9}"/>
              </a:ext>
            </a:extLst>
          </p:cNvPr>
          <p:cNvSpPr>
            <a:spLocks noGrp="1"/>
          </p:cNvSpPr>
          <p:nvPr>
            <p:ph type="body" sz="quarter" idx="30"/>
          </p:nvPr>
        </p:nvSpPr>
        <p:spPr>
          <a:xfrm>
            <a:off x="5723465"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
        <p:nvSpPr>
          <p:cNvPr id="65" name="Text Placeholder 4">
            <a:extLst>
              <a:ext uri="{FF2B5EF4-FFF2-40B4-BE49-F238E27FC236}">
                <a16:creationId xmlns:a16="http://schemas.microsoft.com/office/drawing/2014/main" id="{65F726FC-154A-4D97-B2C6-9E3077E11E31}"/>
              </a:ext>
            </a:extLst>
          </p:cNvPr>
          <p:cNvSpPr>
            <a:spLocks noGrp="1"/>
          </p:cNvSpPr>
          <p:nvPr>
            <p:ph type="body" sz="quarter" idx="31"/>
          </p:nvPr>
        </p:nvSpPr>
        <p:spPr>
          <a:xfrm>
            <a:off x="8030059" y="5064925"/>
            <a:ext cx="302320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776136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8312397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784596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418158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73328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28481436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2238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848883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618425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8460045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nowledge_check">
    <p:bg>
      <p:bgPr>
        <a:solidFill>
          <a:srgbClr val="F4F3F5"/>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276999"/>
          </a:xfrm>
        </p:spPr>
        <p:txBody>
          <a:bodyPr anchor="t"/>
          <a:lstStyle>
            <a:lvl1pPr marL="0" indent="0">
              <a:spcAft>
                <a:spcPts val="600"/>
              </a:spcAft>
              <a:buFontTx/>
              <a:buNone/>
              <a:defRPr sz="1800"/>
            </a:lvl1pPr>
          </a:lstStyle>
          <a:p>
            <a:pPr lvl="0"/>
            <a:r>
              <a:rPr lang="en-US"/>
              <a:t>Click to edit text styles</a:t>
            </a:r>
          </a:p>
        </p:txBody>
      </p:sp>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cxnSp>
        <p:nvCxnSpPr>
          <p:cNvPr id="4" name="GradientLine">
            <a:extLst>
              <a:ext uri="{FF2B5EF4-FFF2-40B4-BE49-F238E27FC236}">
                <a16:creationId xmlns:a16="http://schemas.microsoft.com/office/drawing/2014/main" id="{0685494A-025D-C7C3-84BE-039E09517DEB}"/>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4DCD77DC-A8C9-222E-435D-8199D1CEA595}"/>
              </a:ext>
            </a:extLst>
          </p:cNvPr>
          <p:cNvSpPr>
            <a:spLocks noGrp="1"/>
          </p:cNvSpPr>
          <p:nvPr>
            <p:ph type="body" sz="quarter" idx="12" hasCustomPrompt="1"/>
          </p:nvPr>
        </p:nvSpPr>
        <p:spPr>
          <a:xfrm>
            <a:off x="588264" y="6272211"/>
            <a:ext cx="3767836" cy="276999"/>
          </a:xfrm>
        </p:spPr>
        <p:txBody>
          <a:bodyPr anchor="t"/>
          <a:lstStyle>
            <a:lvl1pPr marL="0" indent="0">
              <a:spcAft>
                <a:spcPts val="600"/>
              </a:spcAft>
              <a:buFontTx/>
              <a:buNone/>
              <a:defRPr sz="1800"/>
            </a:lvl1pPr>
          </a:lstStyle>
          <a:p>
            <a:pPr lvl="0"/>
            <a:r>
              <a:rPr lang="en-US"/>
              <a:t>Vote at &lt;LINK&gt;</a:t>
            </a:r>
          </a:p>
        </p:txBody>
      </p:sp>
      <p:pic>
        <p:nvPicPr>
          <p:cNvPr id="7" name="Picture 6" descr="Qr code&#10;&#10;Description automatically generated">
            <a:extLst>
              <a:ext uri="{FF2B5EF4-FFF2-40B4-BE49-F238E27FC236}">
                <a16:creationId xmlns:a16="http://schemas.microsoft.com/office/drawing/2014/main" id="{C143868B-98EB-6288-4E35-1EB895B434DF}"/>
              </a:ext>
            </a:extLst>
          </p:cNvPr>
          <p:cNvPicPr>
            <a:picLocks noChangeAspect="1"/>
          </p:cNvPicPr>
          <p:nvPr userDrawn="1"/>
        </p:nvPicPr>
        <p:blipFill>
          <a:blip r:embed="rId2"/>
          <a:stretch>
            <a:fillRect/>
          </a:stretch>
        </p:blipFill>
        <p:spPr>
          <a:xfrm>
            <a:off x="588263" y="4547684"/>
            <a:ext cx="1263802" cy="1263802"/>
          </a:xfrm>
          <a:prstGeom prst="rect">
            <a:avLst/>
          </a:prstGeom>
        </p:spPr>
      </p:pic>
    </p:spTree>
    <p:extLst>
      <p:ext uri="{BB962C8B-B14F-4D97-AF65-F5344CB8AC3E}">
        <p14:creationId xmlns:p14="http://schemas.microsoft.com/office/powerpoint/2010/main" val="9604647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786424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79431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310709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246073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77A10BC-66FD-4606-A25B-7FF82EDF170C}"/>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026731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5" name="TextBox 4">
            <a:extLst>
              <a:ext uri="{FF2B5EF4-FFF2-40B4-BE49-F238E27FC236}">
                <a16:creationId xmlns:a16="http://schemas.microsoft.com/office/drawing/2014/main" id="{4D72C4E2-E278-41FD-9A00-225598112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614787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y)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8521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512090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63671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Right side bullet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813027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theme" Target="../theme/theme2.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theme" Target="../theme/theme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image" Target="../media/image26.emf"/><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slideLayout" Target="../slideLayouts/slideLayout153.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42" Type="http://schemas.openxmlformats.org/officeDocument/2006/relationships/image" Target="../media/image26.emf"/><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41" Type="http://schemas.openxmlformats.org/officeDocument/2006/relationships/theme" Target="../theme/theme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8" Type="http://schemas.openxmlformats.org/officeDocument/2006/relationships/slideLayout" Target="../slideLayouts/slideLayout122.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F4364C</a:t>
              </a:r>
              <a:endParaRPr kumimoji="0" lang="en-US" altLang="en-US" sz="1800" b="0" i="0" u="none" strike="noStrike" cap="none" normalizeH="0" baseline="0">
                <a:ln>
                  <a:noFill/>
                </a:ln>
                <a:effectLst/>
                <a:latin typeface="Arial"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B3B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262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FF5C39</a:t>
              </a:r>
              <a:endParaRPr kumimoji="0" lang="en-US" altLang="en-US" sz="1800" b="0" i="0" u="none" strike="noStrike" cap="none" normalizeH="0" baseline="0">
                <a:ln>
                  <a:noFill/>
                </a:ln>
                <a:effectLst/>
                <a:latin typeface="Arial"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A38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391D"/>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8DC8E8"/>
                  </a:solidFill>
                  <a:effectLst/>
                  <a:uLnTx/>
                  <a:uFillTx/>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2A446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FFFFFF"/>
                  </a:solidFill>
                  <a:effectLst/>
                  <a:uLnTx/>
                  <a:uFillTx/>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C73ECC</a:t>
              </a:r>
              <a:endParaRPr kumimoji="0" lang="en-US" altLang="en-US" sz="1800" b="0" i="0" u="none" strike="noStrike" cap="none" normalizeH="0" baseline="0">
                <a:ln>
                  <a:noFill/>
                </a:ln>
                <a:effectLst/>
                <a:latin typeface="Arial"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CD9BC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02573"/>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1A1A1A"/>
                  </a:solidFill>
                  <a:effectLst/>
                  <a:uLnTx/>
                  <a:uFillTx/>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5292" r:id="rId2"/>
    <p:sldLayoutId id="2147485294" r:id="rId3"/>
    <p:sldLayoutId id="2147485295" r:id="rId4"/>
    <p:sldLayoutId id="2147485296" r:id="rId5"/>
    <p:sldLayoutId id="2147485297" r:id="rId6"/>
    <p:sldLayoutId id="2147485298" r:id="rId7"/>
    <p:sldLayoutId id="2147485300" r:id="rId8"/>
    <p:sldLayoutId id="2147485301" r:id="rId9"/>
    <p:sldLayoutId id="2147485302" r:id="rId10"/>
    <p:sldLayoutId id="2147485303" r:id="rId11"/>
    <p:sldLayoutId id="2147485304" r:id="rId12"/>
    <p:sldLayoutId id="2147485305" r:id="rId13"/>
    <p:sldLayoutId id="2147485306" r:id="rId14"/>
    <p:sldLayoutId id="2147485307" r:id="rId15"/>
    <p:sldLayoutId id="2147485308" r:id="rId16"/>
    <p:sldLayoutId id="2147485310" r:id="rId17"/>
    <p:sldLayoutId id="2147485313" r:id="rId18"/>
    <p:sldLayoutId id="2147485314" r:id="rId19"/>
    <p:sldLayoutId id="2147485315" r:id="rId20"/>
    <p:sldLayoutId id="2147485356" r:id="rId21"/>
    <p:sldLayoutId id="2147485453" r:id="rId22"/>
  </p:sldLayoutIdLst>
  <p:transition>
    <p:fade/>
  </p:transition>
  <p:txStyles>
    <p:title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20"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2154612"/>
      </p:ext>
    </p:extLst>
  </p:cSld>
  <p:clrMap bg1="dk1" tx1="lt1" bg2="dk2" tx2="lt2" accent1="accent1" accent2="accent2" accent3="accent3" accent4="accent4" accent5="accent5" accent6="accent6" hlink="hlink" folHlink="folHlink"/>
  <p:sldLayoutIdLst>
    <p:sldLayoutId id="2147485317" r:id="rId1"/>
    <p:sldLayoutId id="2147485318" r:id="rId2"/>
    <p:sldLayoutId id="2147485319" r:id="rId3"/>
    <p:sldLayoutId id="2147485321" r:id="rId4"/>
    <p:sldLayoutId id="2147485322" r:id="rId5"/>
    <p:sldLayoutId id="2147485323" r:id="rId6"/>
    <p:sldLayoutId id="2147485324" r:id="rId7"/>
    <p:sldLayoutId id="2147485325" r:id="rId8"/>
    <p:sldLayoutId id="2147485326" r:id="rId9"/>
    <p:sldLayoutId id="2147485327" r:id="rId10"/>
    <p:sldLayoutId id="2147485328" r:id="rId11"/>
    <p:sldLayoutId id="2147485329" r:id="rId12"/>
    <p:sldLayoutId id="2147485330" r:id="rId13"/>
    <p:sldLayoutId id="2147485331" r:id="rId14"/>
    <p:sldLayoutId id="2147485332" r:id="rId15"/>
    <p:sldLayoutId id="2147485333" r:id="rId16"/>
    <p:sldLayoutId id="2147485334" r:id="rId17"/>
    <p:sldLayoutId id="2147485335" r:id="rId18"/>
    <p:sldLayoutId id="2147485336" r:id="rId19"/>
    <p:sldLayoutId id="2147485337" r:id="rId20"/>
    <p:sldLayoutId id="2147485338" r:id="rId21"/>
    <p:sldLayoutId id="2147485339" r:id="rId22"/>
    <p:sldLayoutId id="2147485340" r:id="rId23"/>
    <p:sldLayoutId id="2147485341" r:id="rId24"/>
    <p:sldLayoutId id="2147485342" r:id="rId25"/>
    <p:sldLayoutId id="2147485343" r:id="rId26"/>
    <p:sldLayoutId id="2147485344" r:id="rId27"/>
    <p:sldLayoutId id="2147485345" r:id="rId28"/>
    <p:sldLayoutId id="2147485346" r:id="rId29"/>
    <p:sldLayoutId id="2147485347" r:id="rId30"/>
    <p:sldLayoutId id="2147485348" r:id="rId31"/>
    <p:sldLayoutId id="2147485349" r:id="rId32"/>
    <p:sldLayoutId id="2147485350" r:id="rId33"/>
    <p:sldLayoutId id="2147485351" r:id="rId34"/>
    <p:sldLayoutId id="2147485352" r:id="rId35"/>
    <p:sldLayoutId id="2147485353" r:id="rId36"/>
    <p:sldLayoutId id="2147485354" r:id="rId37"/>
    <p:sldLayoutId id="2147485355"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59114328"/>
      </p:ext>
    </p:extLst>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69" r:id="rId12"/>
    <p:sldLayoutId id="2147485370" r:id="rId13"/>
    <p:sldLayoutId id="2147485371" r:id="rId14"/>
    <p:sldLayoutId id="2147485372" r:id="rId15"/>
    <p:sldLayoutId id="2147485373" r:id="rId16"/>
    <p:sldLayoutId id="2147485374" r:id="rId17"/>
    <p:sldLayoutId id="2147485375" r:id="rId18"/>
    <p:sldLayoutId id="2147485376" r:id="rId19"/>
    <p:sldLayoutId id="2147485377" r:id="rId20"/>
    <p:sldLayoutId id="2147485378" r:id="rId21"/>
    <p:sldLayoutId id="2147485379" r:id="rId22"/>
    <p:sldLayoutId id="2147485380" r:id="rId23"/>
    <p:sldLayoutId id="2147485381" r:id="rId24"/>
    <p:sldLayoutId id="2147485382" r:id="rId25"/>
    <p:sldLayoutId id="2147485383" r:id="rId26"/>
    <p:sldLayoutId id="2147485384" r:id="rId27"/>
    <p:sldLayoutId id="2147485385" r:id="rId28"/>
    <p:sldLayoutId id="2147485386" r:id="rId29"/>
    <p:sldLayoutId id="2147485387" r:id="rId30"/>
    <p:sldLayoutId id="2147485388" r:id="rId31"/>
    <p:sldLayoutId id="2147485389" r:id="rId32"/>
    <p:sldLayoutId id="2147485390" r:id="rId33"/>
    <p:sldLayoutId id="2147485391" r:id="rId34"/>
    <p:sldLayoutId id="2147485392" r:id="rId35"/>
    <p:sldLayoutId id="2147485393" r:id="rId36"/>
    <p:sldLayoutId id="2147485394" r:id="rId37"/>
    <p:sldLayoutId id="2147485395" r:id="rId38"/>
    <p:sldLayoutId id="2147485396" r:id="rId39"/>
    <p:sldLayoutId id="2147485397" r:id="rId40"/>
    <p:sldLayoutId id="2147485398" r:id="rId41"/>
    <p:sldLayoutId id="2147485399" r:id="rId42"/>
    <p:sldLayoutId id="2147485400" r:id="rId43"/>
    <p:sldLayoutId id="2147485401" r:id="rId44"/>
    <p:sldLayoutId id="2147485402" r:id="rId45"/>
    <p:sldLayoutId id="2147485403" r:id="rId46"/>
    <p:sldLayoutId id="2147485404" r:id="rId47"/>
    <p:sldLayoutId id="2147485405" r:id="rId48"/>
    <p:sldLayoutId id="2147485406" r:id="rId49"/>
    <p:sldLayoutId id="2147485407" r:id="rId50"/>
    <p:sldLayoutId id="2147485408" r:id="rId51"/>
    <p:sldLayoutId id="2147485409" r:id="rId52"/>
    <p:sldLayoutId id="2147485410" r:id="rId53"/>
    <p:sldLayoutId id="2147485411"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2523538"/>
      </p:ext>
    </p:extLst>
  </p:cSld>
  <p:clrMap bg1="lt1" tx1="dk1" bg2="lt2" tx2="dk2" accent1="accent1" accent2="accent2" accent3="accent3" accent4="accent4" accent5="accent5" accent6="accent6" hlink="hlink" folHlink="folHlink"/>
  <p:sldLayoutIdLst>
    <p:sldLayoutId id="2147485413" r:id="rId1"/>
    <p:sldLayoutId id="2147485414" r:id="rId2"/>
    <p:sldLayoutId id="2147485415" r:id="rId3"/>
    <p:sldLayoutId id="2147485416" r:id="rId4"/>
    <p:sldLayoutId id="2147485417" r:id="rId5"/>
    <p:sldLayoutId id="2147485418" r:id="rId6"/>
    <p:sldLayoutId id="2147485419" r:id="rId7"/>
    <p:sldLayoutId id="2147485420" r:id="rId8"/>
    <p:sldLayoutId id="2147485421" r:id="rId9"/>
    <p:sldLayoutId id="2147485422" r:id="rId10"/>
    <p:sldLayoutId id="2147485423" r:id="rId11"/>
    <p:sldLayoutId id="2147485424" r:id="rId12"/>
    <p:sldLayoutId id="2147485425" r:id="rId13"/>
    <p:sldLayoutId id="2147485426" r:id="rId14"/>
    <p:sldLayoutId id="2147485427" r:id="rId15"/>
    <p:sldLayoutId id="2147485428" r:id="rId16"/>
    <p:sldLayoutId id="2147485429" r:id="rId17"/>
    <p:sldLayoutId id="2147485430" r:id="rId18"/>
    <p:sldLayoutId id="2147485431" r:id="rId19"/>
    <p:sldLayoutId id="2147485432" r:id="rId20"/>
    <p:sldLayoutId id="2147485433" r:id="rId21"/>
    <p:sldLayoutId id="2147485434" r:id="rId22"/>
    <p:sldLayoutId id="2147485435" r:id="rId23"/>
    <p:sldLayoutId id="2147485436" r:id="rId24"/>
    <p:sldLayoutId id="2147485437" r:id="rId25"/>
    <p:sldLayoutId id="2147485438" r:id="rId26"/>
    <p:sldLayoutId id="2147485439" r:id="rId27"/>
    <p:sldLayoutId id="2147485440" r:id="rId28"/>
    <p:sldLayoutId id="2147485441" r:id="rId29"/>
    <p:sldLayoutId id="2147485442" r:id="rId30"/>
    <p:sldLayoutId id="2147485443" r:id="rId31"/>
    <p:sldLayoutId id="2147485444" r:id="rId32"/>
    <p:sldLayoutId id="2147485445" r:id="rId33"/>
    <p:sldLayoutId id="2147485446" r:id="rId34"/>
    <p:sldLayoutId id="2147485447" r:id="rId35"/>
    <p:sldLayoutId id="2147485448" r:id="rId36"/>
    <p:sldLayoutId id="2147485449" r:id="rId37"/>
    <p:sldLayoutId id="2147485450" r:id="rId38"/>
    <p:sldLayoutId id="2147485451" r:id="rId39"/>
    <p:sldLayoutId id="2147485452" r:id="rId40"/>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8.emf"/></Relationships>
</file>

<file path=ppt/slides/_rels/slide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8.emf"/></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18.xml"/><Relationship Id="rId4" Type="http://schemas.openxmlformats.org/officeDocument/2006/relationships/image" Target="../media/image47.emf"/></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18.xml"/><Relationship Id="rId4" Type="http://schemas.openxmlformats.org/officeDocument/2006/relationships/image" Target="../media/image47.emf"/></Relationships>
</file>

<file path=ppt/slides/_rels/slide1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18.xml"/><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8.emf"/><Relationship Id="rId1" Type="http://schemas.openxmlformats.org/officeDocument/2006/relationships/slideLayout" Target="../slideLayouts/slideLayout18.xml"/><Relationship Id="rId4" Type="http://schemas.openxmlformats.org/officeDocument/2006/relationships/image" Target="../media/image47.emf"/></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47.emf"/><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5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7FFFEE76_A87B6FD1.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48CF7C4-767E-4594-A766-1BF05607ACD3}"/>
              </a:ext>
            </a:extLst>
          </p:cNvPr>
          <p:cNvSpPr>
            <a:spLocks noGrp="1"/>
          </p:cNvSpPr>
          <p:nvPr>
            <p:ph type="title" hasCustomPrompt="1"/>
          </p:nvPr>
        </p:nvSpPr>
        <p:spPr>
          <a:xfrm>
            <a:off x="584201" y="1848382"/>
            <a:ext cx="6045200" cy="1661993"/>
          </a:xfrm>
        </p:spPr>
        <p:txBody>
          <a:bodyPr/>
          <a:lstStyle>
            <a:lvl1pPr>
              <a:defRPr sz="3600" spc="-50" baseline="0">
                <a:solidFill>
                  <a:srgbClr val="0078D4"/>
                </a:solidFill>
                <a:latin typeface="+mj-lt"/>
                <a:cs typeface="Segoe UI" pitchFamily="34" charset="0"/>
              </a:defRPr>
            </a:lvl1pPr>
          </a:lstStyle>
          <a:p>
            <a:r>
              <a:rPr lang="en-US"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Optimize performance and costs by using Azure Disk Storage</a:t>
            </a:r>
          </a:p>
        </p:txBody>
      </p:sp>
    </p:spTree>
    <p:extLst>
      <p:ext uri="{BB962C8B-B14F-4D97-AF65-F5344CB8AC3E}">
        <p14:creationId xmlns:p14="http://schemas.microsoft.com/office/powerpoint/2010/main" val="122621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C6CB32-A828-468B-8462-62D5336FAC29}"/>
              </a:ext>
            </a:extLst>
          </p:cNvPr>
          <p:cNvSpPr/>
          <p:nvPr/>
        </p:nvSpPr>
        <p:spPr bwMode="auto">
          <a:xfrm>
            <a:off x="7391400" y="1435100"/>
            <a:ext cx="4202545" cy="4860492"/>
          </a:xfrm>
          <a:prstGeom prst="rect">
            <a:avLst/>
          </a:prstGeom>
          <a:solidFill>
            <a:schemeClr val="bg1"/>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t>Virtual machine/Disk I/O capping</a:t>
            </a:r>
          </a:p>
        </p:txBody>
      </p:sp>
      <p:sp>
        <p:nvSpPr>
          <p:cNvPr id="3" name="Subtitle"/>
          <p:cNvSpPr>
            <a:spLocks noGrp="1"/>
          </p:cNvSpPr>
          <p:nvPr>
            <p:ph sz="quarter" idx="10" hasCustomPrompt="1"/>
          </p:nvPr>
        </p:nvSpPr>
        <p:spPr>
          <a:xfrm>
            <a:off x="584200" y="1435100"/>
            <a:ext cx="5511800" cy="405034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If you don't size the VM correctly for the storage performance an application requires, the VM itself becomes a bottleneck.</a:t>
            </a:r>
            <a:endParaRPr lang="en-US" dirty="0"/>
          </a:p>
          <a:p>
            <a:r>
              <a:rPr lang="en-US" dirty="0"/>
              <a:t>If you don't size the VM correctly for the storage performance an application requires, the Disks can also become a bottleneck.</a:t>
            </a:r>
          </a:p>
          <a:p>
            <a:endParaRPr lang="en-US" dirty="0"/>
          </a:p>
        </p:txBody>
      </p:sp>
      <p:pic>
        <p:nvPicPr>
          <p:cNvPr id="4" name="New picture" descr="Diagram that depicts virtual machine input output capping."/>
          <p:cNvPicPr/>
          <p:nvPr/>
        </p:nvPicPr>
        <p:blipFill>
          <a:blip r:embed="rId3"/>
          <a:stretch>
            <a:fillRect/>
          </a:stretch>
        </p:blipFill>
        <p:spPr>
          <a:xfrm>
            <a:off x="7569182" y="1533150"/>
            <a:ext cx="3846979" cy="46643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sz="2800"/>
              <a:t>VM + disk combination mismatch – VM Bandwidth Capped</a:t>
            </a:r>
          </a:p>
        </p:txBody>
      </p:sp>
      <p:pic>
        <p:nvPicPr>
          <p:cNvPr id="83" name="Picture 82">
            <a:extLst>
              <a:ext uri="{FF2B5EF4-FFF2-40B4-BE49-F238E27FC236}">
                <a16:creationId xmlns:a16="http://schemas.microsoft.com/office/drawing/2014/main" id="{51C74068-C238-4A6D-B50D-833AFF5E1D76}"/>
              </a:ext>
            </a:extLst>
          </p:cNvPr>
          <p:cNvPicPr>
            <a:picLocks noChangeAspect="1"/>
          </p:cNvPicPr>
          <p:nvPr/>
        </p:nvPicPr>
        <p:blipFill>
          <a:blip r:embed="rId3"/>
          <a:stretch>
            <a:fillRect/>
          </a:stretch>
        </p:blipFill>
        <p:spPr>
          <a:xfrm>
            <a:off x="1915747" y="3400884"/>
            <a:ext cx="901700" cy="730250"/>
          </a:xfrm>
          <a:prstGeom prst="rect">
            <a:avLst/>
          </a:prstGeom>
          <a:solidFill>
            <a:schemeClr val="accent1"/>
          </a:solidFill>
        </p:spPr>
      </p:pic>
      <p:pic>
        <p:nvPicPr>
          <p:cNvPr id="84" name="Picture 83">
            <a:extLst>
              <a:ext uri="{FF2B5EF4-FFF2-40B4-BE49-F238E27FC236}">
                <a16:creationId xmlns:a16="http://schemas.microsoft.com/office/drawing/2014/main" id="{EBE6223B-C184-4327-B55A-F6497D2BD069}"/>
              </a:ext>
            </a:extLst>
          </p:cNvPr>
          <p:cNvPicPr>
            <a:picLocks noChangeAspect="1"/>
          </p:cNvPicPr>
          <p:nvPr/>
        </p:nvPicPr>
        <p:blipFill>
          <a:blip r:embed="rId4"/>
          <a:stretch>
            <a:fillRect/>
          </a:stretch>
        </p:blipFill>
        <p:spPr>
          <a:xfrm>
            <a:off x="4651923" y="3429000"/>
            <a:ext cx="901700" cy="730250"/>
          </a:xfrm>
          <a:prstGeom prst="rect">
            <a:avLst/>
          </a:prstGeom>
          <a:ln>
            <a:solidFill>
              <a:srgbClr val="0078D4"/>
            </a:solidFill>
          </a:ln>
        </p:spPr>
      </p:pic>
      <p:sp>
        <p:nvSpPr>
          <p:cNvPr id="85" name="TextBox 84">
            <a:extLst>
              <a:ext uri="{FF2B5EF4-FFF2-40B4-BE49-F238E27FC236}">
                <a16:creationId xmlns:a16="http://schemas.microsoft.com/office/drawing/2014/main" id="{D991CC08-8573-424F-B566-36890CBD6EEC}"/>
              </a:ext>
            </a:extLst>
          </p:cNvPr>
          <p:cNvSpPr txBox="1"/>
          <p:nvPr/>
        </p:nvSpPr>
        <p:spPr>
          <a:xfrm>
            <a:off x="8611273" y="2530085"/>
            <a:ext cx="1433439" cy="492443"/>
          </a:xfrm>
          <a:prstGeom prst="rect">
            <a:avLst/>
          </a:prstGeom>
          <a:noFill/>
        </p:spPr>
        <p:txBody>
          <a:bodyPr wrap="square" lIns="0" tIns="0" rIns="0" bIns="0" rtlCol="0">
            <a:spAutoFit/>
          </a:bodyPr>
          <a:lstStyle/>
          <a:p>
            <a:pPr algn="ctr"/>
            <a:r>
              <a:rPr lang="en-US" sz="1600">
                <a:gradFill>
                  <a:gsLst>
                    <a:gs pos="2917">
                      <a:prstClr val="black"/>
                    </a:gs>
                    <a:gs pos="30000">
                      <a:prstClr val="black"/>
                    </a:gs>
                  </a:gsLst>
                  <a:lin ang="5400000" scaled="0"/>
                </a:gradFill>
              </a:rPr>
              <a:t>Data Disk</a:t>
            </a:r>
          </a:p>
          <a:p>
            <a:pPr algn="ctr"/>
            <a:r>
              <a:rPr lang="en-US" sz="1600">
                <a:gradFill>
                  <a:gsLst>
                    <a:gs pos="2917">
                      <a:prstClr val="black"/>
                    </a:gs>
                    <a:gs pos="30000">
                      <a:prstClr val="black"/>
                    </a:gs>
                  </a:gsLst>
                  <a:lin ang="5400000" scaled="0"/>
                </a:gradFill>
              </a:rPr>
              <a:t>P80</a:t>
            </a:r>
          </a:p>
        </p:txBody>
      </p:sp>
      <p:sp>
        <p:nvSpPr>
          <p:cNvPr id="86" name="TextBox 85">
            <a:extLst>
              <a:ext uri="{FF2B5EF4-FFF2-40B4-BE49-F238E27FC236}">
                <a16:creationId xmlns:a16="http://schemas.microsoft.com/office/drawing/2014/main" id="{F5568089-BBE4-4E7F-B59A-1C60BB3FC176}"/>
              </a:ext>
            </a:extLst>
          </p:cNvPr>
          <p:cNvSpPr txBox="1"/>
          <p:nvPr/>
        </p:nvSpPr>
        <p:spPr>
          <a:xfrm>
            <a:off x="1967099" y="3136133"/>
            <a:ext cx="1357460" cy="215444"/>
          </a:xfrm>
          <a:prstGeom prst="rect">
            <a:avLst/>
          </a:prstGeom>
          <a:noFill/>
        </p:spPr>
        <p:txBody>
          <a:bodyPr wrap="square" lIns="0" tIns="0" rIns="0" bIns="0" rtlCol="0">
            <a:spAutoFit/>
          </a:bodyPr>
          <a:lstStyle/>
          <a:p>
            <a:r>
              <a:rPr lang="en-US" sz="1400">
                <a:gradFill>
                  <a:gsLst>
                    <a:gs pos="2917">
                      <a:prstClr val="black"/>
                    </a:gs>
                    <a:gs pos="30000">
                      <a:prstClr val="black"/>
                    </a:gs>
                  </a:gsLst>
                  <a:lin ang="5400000" scaled="0"/>
                </a:gradFill>
              </a:rPr>
              <a:t>Application</a:t>
            </a:r>
          </a:p>
        </p:txBody>
      </p:sp>
      <p:sp>
        <p:nvSpPr>
          <p:cNvPr id="87" name="TextBox 86">
            <a:extLst>
              <a:ext uri="{FF2B5EF4-FFF2-40B4-BE49-F238E27FC236}">
                <a16:creationId xmlns:a16="http://schemas.microsoft.com/office/drawing/2014/main" id="{4F861394-30B7-4CAF-8F89-4C80E0BBA03F}"/>
              </a:ext>
            </a:extLst>
          </p:cNvPr>
          <p:cNvSpPr txBox="1"/>
          <p:nvPr/>
        </p:nvSpPr>
        <p:spPr>
          <a:xfrm>
            <a:off x="4359754" y="3136133"/>
            <a:ext cx="2078406" cy="246221"/>
          </a:xfrm>
          <a:prstGeom prst="rect">
            <a:avLst/>
          </a:prstGeom>
          <a:noFill/>
        </p:spPr>
        <p:txBody>
          <a:bodyPr wrap="square" lIns="0" tIns="0" rIns="0" bIns="0" rtlCol="0">
            <a:spAutoFit/>
          </a:bodyPr>
          <a:lstStyle/>
          <a:p>
            <a:r>
              <a:rPr lang="en-US" sz="1600">
                <a:gradFill>
                  <a:gsLst>
                    <a:gs pos="2917">
                      <a:prstClr val="black"/>
                    </a:gs>
                    <a:gs pos="30000">
                      <a:prstClr val="black"/>
                    </a:gs>
                  </a:gsLst>
                  <a:lin ang="5400000" scaled="0"/>
                </a:gradFill>
              </a:rPr>
              <a:t>Standard_D48s_v3</a:t>
            </a:r>
          </a:p>
        </p:txBody>
      </p:sp>
      <p:sp>
        <p:nvSpPr>
          <p:cNvPr id="88" name="TextBox 87">
            <a:extLst>
              <a:ext uri="{FF2B5EF4-FFF2-40B4-BE49-F238E27FC236}">
                <a16:creationId xmlns:a16="http://schemas.microsoft.com/office/drawing/2014/main" id="{B51615F1-6F01-49A4-B7C6-11462CB0860F}"/>
              </a:ext>
            </a:extLst>
          </p:cNvPr>
          <p:cNvSpPr txBox="1"/>
          <p:nvPr/>
        </p:nvSpPr>
        <p:spPr>
          <a:xfrm>
            <a:off x="8604037" y="6384521"/>
            <a:ext cx="1433439" cy="492443"/>
          </a:xfrm>
          <a:prstGeom prst="rect">
            <a:avLst/>
          </a:prstGeom>
          <a:noFill/>
        </p:spPr>
        <p:txBody>
          <a:bodyPr wrap="square" lIns="0" tIns="0" rIns="0" bIns="0" rtlCol="0">
            <a:spAutoFit/>
          </a:bodyPr>
          <a:lstStyle/>
          <a:p>
            <a:pPr algn="ctr"/>
            <a:r>
              <a:rPr lang="en-US" sz="1600">
                <a:gradFill>
                  <a:gsLst>
                    <a:gs pos="2917">
                      <a:prstClr val="black"/>
                    </a:gs>
                    <a:gs pos="30000">
                      <a:prstClr val="black"/>
                    </a:gs>
                  </a:gsLst>
                  <a:lin ang="5400000" scaled="0"/>
                </a:gradFill>
              </a:rPr>
              <a:t>OS Disk</a:t>
            </a:r>
          </a:p>
          <a:p>
            <a:pPr algn="ctr"/>
            <a:r>
              <a:rPr lang="en-US" sz="1600">
                <a:gradFill>
                  <a:gsLst>
                    <a:gs pos="2917">
                      <a:prstClr val="black"/>
                    </a:gs>
                    <a:gs pos="30000">
                      <a:prstClr val="black"/>
                    </a:gs>
                  </a:gsLst>
                  <a:lin ang="5400000" scaled="0"/>
                </a:gradFill>
              </a:rPr>
              <a:t>P4</a:t>
            </a:r>
          </a:p>
        </p:txBody>
      </p:sp>
      <p:sp>
        <p:nvSpPr>
          <p:cNvPr id="89" name="TextBox 88">
            <a:extLst>
              <a:ext uri="{FF2B5EF4-FFF2-40B4-BE49-F238E27FC236}">
                <a16:creationId xmlns:a16="http://schemas.microsoft.com/office/drawing/2014/main" id="{12000E98-851A-469D-AFE2-8AC7F52442F5}"/>
              </a:ext>
            </a:extLst>
          </p:cNvPr>
          <p:cNvSpPr txBox="1"/>
          <p:nvPr/>
        </p:nvSpPr>
        <p:spPr>
          <a:xfrm>
            <a:off x="8620419" y="4508062"/>
            <a:ext cx="1433439" cy="492443"/>
          </a:xfrm>
          <a:prstGeom prst="rect">
            <a:avLst/>
          </a:prstGeom>
          <a:noFill/>
        </p:spPr>
        <p:txBody>
          <a:bodyPr wrap="square" lIns="0" tIns="0" rIns="0" bIns="0" rtlCol="0">
            <a:spAutoFit/>
          </a:bodyPr>
          <a:lstStyle/>
          <a:p>
            <a:pPr algn="ctr"/>
            <a:r>
              <a:rPr lang="en-US" sz="1600">
                <a:gradFill>
                  <a:gsLst>
                    <a:gs pos="2917">
                      <a:prstClr val="black"/>
                    </a:gs>
                    <a:gs pos="30000">
                      <a:prstClr val="black"/>
                    </a:gs>
                  </a:gsLst>
                  <a:lin ang="5400000" scaled="0"/>
                </a:gradFill>
              </a:rPr>
              <a:t>Data Disk</a:t>
            </a:r>
          </a:p>
          <a:p>
            <a:pPr algn="ctr"/>
            <a:r>
              <a:rPr lang="en-US" sz="1600">
                <a:gradFill>
                  <a:gsLst>
                    <a:gs pos="2917">
                      <a:prstClr val="black"/>
                    </a:gs>
                    <a:gs pos="30000">
                      <a:prstClr val="black"/>
                    </a:gs>
                  </a:gsLst>
                  <a:lin ang="5400000" scaled="0"/>
                </a:gradFill>
              </a:rPr>
              <a:t>P80</a:t>
            </a:r>
          </a:p>
        </p:txBody>
      </p:sp>
      <p:cxnSp>
        <p:nvCxnSpPr>
          <p:cNvPr id="90" name="Connector: Elbow 89">
            <a:extLst>
              <a:ext uri="{FF2B5EF4-FFF2-40B4-BE49-F238E27FC236}">
                <a16:creationId xmlns:a16="http://schemas.microsoft.com/office/drawing/2014/main" id="{24D87555-FBFB-4C53-B3EF-E59616D60FEA}"/>
              </a:ext>
            </a:extLst>
          </p:cNvPr>
          <p:cNvCxnSpPr>
            <a:cxnSpLocks/>
          </p:cNvCxnSpPr>
          <p:nvPr/>
        </p:nvCxnSpPr>
        <p:spPr>
          <a:xfrm rot="10800000" flipV="1">
            <a:off x="4782312" y="1675218"/>
            <a:ext cx="4151446" cy="1371600"/>
          </a:xfrm>
          <a:prstGeom prst="bentConnector3">
            <a:avLst>
              <a:gd name="adj1" fmla="val 99999"/>
            </a:avLst>
          </a:prstGeom>
          <a:noFill/>
          <a:ln w="38100" cap="flat" cmpd="sng" algn="ctr">
            <a:solidFill>
              <a:srgbClr val="0078D4"/>
            </a:solidFill>
            <a:prstDash val="solid"/>
            <a:round/>
            <a:headEnd type="none" w="med" len="med"/>
            <a:tailEnd type="arrow" w="med" len="med"/>
          </a:ln>
          <a:effectLst/>
        </p:spPr>
      </p:cxnSp>
      <p:cxnSp>
        <p:nvCxnSpPr>
          <p:cNvPr id="91" name="Connector: Elbow 90">
            <a:extLst>
              <a:ext uri="{FF2B5EF4-FFF2-40B4-BE49-F238E27FC236}">
                <a16:creationId xmlns:a16="http://schemas.microsoft.com/office/drawing/2014/main" id="{CA9FA752-CE07-49C9-930F-D57F26A83D3B}"/>
              </a:ext>
            </a:extLst>
          </p:cNvPr>
          <p:cNvCxnSpPr/>
          <p:nvPr/>
        </p:nvCxnSpPr>
        <p:spPr>
          <a:xfrm flipV="1">
            <a:off x="5377102" y="2192795"/>
            <a:ext cx="3556656" cy="773406"/>
          </a:xfrm>
          <a:prstGeom prst="bentConnector3">
            <a:avLst>
              <a:gd name="adj1" fmla="val 123"/>
            </a:avLst>
          </a:prstGeom>
          <a:noFill/>
          <a:ln w="38100" cap="flat" cmpd="sng" algn="ctr">
            <a:solidFill>
              <a:srgbClr val="75757A"/>
            </a:solidFill>
            <a:prstDash val="sysDot"/>
            <a:miter lim="800000"/>
            <a:headEnd type="none" w="lg" len="med"/>
            <a:tailEnd type="arrow"/>
          </a:ln>
          <a:effectLst/>
        </p:spPr>
      </p:cxnSp>
      <p:cxnSp>
        <p:nvCxnSpPr>
          <p:cNvPr id="92" name="Straight Arrow Connector 91">
            <a:extLst>
              <a:ext uri="{FF2B5EF4-FFF2-40B4-BE49-F238E27FC236}">
                <a16:creationId xmlns:a16="http://schemas.microsoft.com/office/drawing/2014/main" id="{E52AA85B-0B72-4C16-98FD-AA1C490D2D3B}"/>
              </a:ext>
            </a:extLst>
          </p:cNvPr>
          <p:cNvCxnSpPr/>
          <p:nvPr/>
        </p:nvCxnSpPr>
        <p:spPr>
          <a:xfrm>
            <a:off x="2817447" y="3584448"/>
            <a:ext cx="1834476"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93" name="Straight Arrow Connector 92">
            <a:extLst>
              <a:ext uri="{FF2B5EF4-FFF2-40B4-BE49-F238E27FC236}">
                <a16:creationId xmlns:a16="http://schemas.microsoft.com/office/drawing/2014/main" id="{70F42B33-5533-4779-B1CD-5676120A06DE}"/>
              </a:ext>
            </a:extLst>
          </p:cNvPr>
          <p:cNvCxnSpPr/>
          <p:nvPr/>
        </p:nvCxnSpPr>
        <p:spPr>
          <a:xfrm flipH="1">
            <a:off x="2817447" y="3941861"/>
            <a:ext cx="1834476" cy="0"/>
          </a:xfrm>
          <a:prstGeom prst="straightConnector1">
            <a:avLst/>
          </a:prstGeom>
          <a:noFill/>
          <a:ln w="38100" cap="flat" cmpd="sng" algn="ctr">
            <a:solidFill>
              <a:srgbClr val="75757A"/>
            </a:solidFill>
            <a:prstDash val="sysDot"/>
            <a:miter lim="800000"/>
            <a:headEnd type="none" w="lg" len="med"/>
            <a:tailEnd type="arrow"/>
          </a:ln>
          <a:effectLst/>
        </p:spPr>
      </p:cxnSp>
      <p:cxnSp>
        <p:nvCxnSpPr>
          <p:cNvPr id="94" name="Straight Arrow Connector 93">
            <a:extLst>
              <a:ext uri="{FF2B5EF4-FFF2-40B4-BE49-F238E27FC236}">
                <a16:creationId xmlns:a16="http://schemas.microsoft.com/office/drawing/2014/main" id="{C8101EAA-D72F-461B-A50F-A8BB29BD8F60}"/>
              </a:ext>
            </a:extLst>
          </p:cNvPr>
          <p:cNvCxnSpPr>
            <a:cxnSpLocks/>
          </p:cNvCxnSpPr>
          <p:nvPr/>
        </p:nvCxnSpPr>
        <p:spPr>
          <a:xfrm>
            <a:off x="5553623" y="3584448"/>
            <a:ext cx="3389281" cy="0"/>
          </a:xfrm>
          <a:prstGeom prst="straightConnector1">
            <a:avLst/>
          </a:prstGeom>
          <a:noFill/>
          <a:ln w="38100" cap="flat" cmpd="sng" algn="ctr">
            <a:solidFill>
              <a:srgbClr val="75757A"/>
            </a:solidFill>
            <a:prstDash val="sysDot"/>
            <a:miter lim="800000"/>
            <a:headEnd type="none" w="lg" len="med"/>
            <a:tailEnd type="arrow"/>
          </a:ln>
          <a:effectLst/>
        </p:spPr>
      </p:cxnSp>
      <p:cxnSp>
        <p:nvCxnSpPr>
          <p:cNvPr id="95" name="Straight Arrow Connector 94">
            <a:extLst>
              <a:ext uri="{FF2B5EF4-FFF2-40B4-BE49-F238E27FC236}">
                <a16:creationId xmlns:a16="http://schemas.microsoft.com/office/drawing/2014/main" id="{72F1D5B5-023D-40DF-A9F1-FBDEBB4BCEE9}"/>
              </a:ext>
            </a:extLst>
          </p:cNvPr>
          <p:cNvCxnSpPr>
            <a:cxnSpLocks/>
          </p:cNvCxnSpPr>
          <p:nvPr/>
        </p:nvCxnSpPr>
        <p:spPr>
          <a:xfrm flipH="1">
            <a:off x="5553625" y="3941862"/>
            <a:ext cx="3380134" cy="0"/>
          </a:xfrm>
          <a:prstGeom prst="straightConnector1">
            <a:avLst/>
          </a:prstGeom>
          <a:noFill/>
          <a:ln w="38100" cap="flat" cmpd="sng" algn="ctr">
            <a:solidFill>
              <a:srgbClr val="0078D4"/>
            </a:solidFill>
            <a:prstDash val="solid"/>
            <a:miter lim="800000"/>
            <a:headEnd type="none" w="lg" len="med"/>
            <a:tailEnd type="arrow"/>
          </a:ln>
          <a:effectLst/>
        </p:spPr>
      </p:cxnSp>
      <p:cxnSp>
        <p:nvCxnSpPr>
          <p:cNvPr id="96" name="Connector: Elbow 95">
            <a:extLst>
              <a:ext uri="{FF2B5EF4-FFF2-40B4-BE49-F238E27FC236}">
                <a16:creationId xmlns:a16="http://schemas.microsoft.com/office/drawing/2014/main" id="{DBB2F3DC-FCE2-40DE-AE46-242EC54F8882}"/>
              </a:ext>
            </a:extLst>
          </p:cNvPr>
          <p:cNvCxnSpPr>
            <a:cxnSpLocks/>
          </p:cNvCxnSpPr>
          <p:nvPr/>
        </p:nvCxnSpPr>
        <p:spPr>
          <a:xfrm>
            <a:off x="5255173" y="4607777"/>
            <a:ext cx="3687731" cy="1054578"/>
          </a:xfrm>
          <a:prstGeom prst="bentConnector3">
            <a:avLst>
              <a:gd name="adj1" fmla="val -130"/>
            </a:avLst>
          </a:prstGeom>
          <a:noFill/>
          <a:ln w="38100" cap="flat" cmpd="sng" algn="ctr">
            <a:solidFill>
              <a:srgbClr val="50E6FF"/>
            </a:solidFill>
            <a:prstDash val="solid"/>
            <a:miter lim="800000"/>
            <a:headEnd type="none" w="lg" len="med"/>
            <a:tailEnd type="arrow"/>
          </a:ln>
          <a:effectLst/>
        </p:spPr>
      </p:cxnSp>
      <p:cxnSp>
        <p:nvCxnSpPr>
          <p:cNvPr id="97" name="Connector: Elbow 96">
            <a:extLst>
              <a:ext uri="{FF2B5EF4-FFF2-40B4-BE49-F238E27FC236}">
                <a16:creationId xmlns:a16="http://schemas.microsoft.com/office/drawing/2014/main" id="{CC35DBA4-28CC-4F57-A553-87587BE5565E}"/>
              </a:ext>
            </a:extLst>
          </p:cNvPr>
          <p:cNvCxnSpPr>
            <a:cxnSpLocks/>
          </p:cNvCxnSpPr>
          <p:nvPr/>
        </p:nvCxnSpPr>
        <p:spPr>
          <a:xfrm rot="10800000">
            <a:off x="4923039" y="4568775"/>
            <a:ext cx="4010721" cy="1486308"/>
          </a:xfrm>
          <a:prstGeom prst="bentConnector3">
            <a:avLst>
              <a:gd name="adj1" fmla="val 99935"/>
            </a:avLst>
          </a:prstGeom>
          <a:noFill/>
          <a:ln w="38100" cap="flat" cmpd="sng" algn="ctr">
            <a:solidFill>
              <a:srgbClr val="0078D4"/>
            </a:solidFill>
            <a:prstDash val="solid"/>
            <a:miter lim="800000"/>
            <a:headEnd type="none" w="lg" len="med"/>
            <a:tailEnd type="arrow"/>
          </a:ln>
          <a:effectLst/>
        </p:spPr>
      </p:cxnSp>
      <p:sp>
        <p:nvSpPr>
          <p:cNvPr id="98" name="TextBox 97">
            <a:extLst>
              <a:ext uri="{FF2B5EF4-FFF2-40B4-BE49-F238E27FC236}">
                <a16:creationId xmlns:a16="http://schemas.microsoft.com/office/drawing/2014/main" id="{6D988194-9199-4F19-A40A-CA4C1B4B31CF}"/>
              </a:ext>
            </a:extLst>
          </p:cNvPr>
          <p:cNvSpPr txBox="1"/>
          <p:nvPr/>
        </p:nvSpPr>
        <p:spPr>
          <a:xfrm>
            <a:off x="3105016" y="2789871"/>
            <a:ext cx="1034843" cy="430887"/>
          </a:xfrm>
          <a:prstGeom prst="rect">
            <a:avLst/>
          </a:prstGeom>
          <a:noFill/>
        </p:spPr>
        <p:txBody>
          <a:bodyPr wrap="square" lIns="0" tIns="0" rIns="0" bIns="0" rtlCol="0">
            <a:spAutoFit/>
          </a:bodyPr>
          <a:lstStyle/>
          <a:p>
            <a:pPr algn="ctr"/>
            <a:r>
              <a:rPr lang="en-US" sz="1400" b="1">
                <a:solidFill>
                  <a:srgbClr val="50E6FF"/>
                </a:solidFill>
                <a:cs typeface="Calibri" panose="020F0502020204030204" pitchFamily="34" charset="0"/>
              </a:rPr>
              <a:t>1,825 MB/s</a:t>
            </a:r>
          </a:p>
          <a:p>
            <a:pPr algn="ctr"/>
            <a:r>
              <a:rPr lang="en-US" sz="1400" b="1">
                <a:solidFill>
                  <a:srgbClr val="50E6FF"/>
                </a:solidFill>
                <a:cs typeface="Calibri" panose="020F0502020204030204" pitchFamily="34" charset="0"/>
              </a:rPr>
              <a:t>Request</a:t>
            </a:r>
          </a:p>
        </p:txBody>
      </p:sp>
      <p:sp>
        <p:nvSpPr>
          <p:cNvPr id="99" name="TextBox 98">
            <a:extLst>
              <a:ext uri="{FF2B5EF4-FFF2-40B4-BE49-F238E27FC236}">
                <a16:creationId xmlns:a16="http://schemas.microsoft.com/office/drawing/2014/main" id="{323F3F6F-423B-48BE-8BA8-C18CDA7F005D}"/>
              </a:ext>
            </a:extLst>
          </p:cNvPr>
          <p:cNvSpPr txBox="1"/>
          <p:nvPr/>
        </p:nvSpPr>
        <p:spPr>
          <a:xfrm>
            <a:off x="6360960" y="2341833"/>
            <a:ext cx="1034843" cy="430887"/>
          </a:xfrm>
          <a:prstGeom prst="rect">
            <a:avLst/>
          </a:prstGeom>
          <a:noFill/>
        </p:spPr>
        <p:txBody>
          <a:bodyPr wrap="square" lIns="0" tIns="0" rIns="0" bIns="0" rtlCol="0">
            <a:spAutoFit/>
          </a:bodyPr>
          <a:lstStyle/>
          <a:p>
            <a:pPr algn="ctr"/>
            <a:r>
              <a:rPr lang="en-US" sz="1400" b="1">
                <a:solidFill>
                  <a:srgbClr val="75757A"/>
                </a:solidFill>
              </a:rPr>
              <a:t>571 MB/s</a:t>
            </a:r>
          </a:p>
          <a:p>
            <a:pPr algn="ctr"/>
            <a:r>
              <a:rPr lang="en-US" sz="1400" b="1">
                <a:solidFill>
                  <a:srgbClr val="75757A"/>
                </a:solidFill>
              </a:rPr>
              <a:t>Request</a:t>
            </a:r>
          </a:p>
        </p:txBody>
      </p:sp>
      <p:sp>
        <p:nvSpPr>
          <p:cNvPr id="100" name="TextBox 99">
            <a:extLst>
              <a:ext uri="{FF2B5EF4-FFF2-40B4-BE49-F238E27FC236}">
                <a16:creationId xmlns:a16="http://schemas.microsoft.com/office/drawing/2014/main" id="{6AE6ACFC-A398-4E0A-A030-8A58A7B5B699}"/>
              </a:ext>
            </a:extLst>
          </p:cNvPr>
          <p:cNvSpPr txBox="1"/>
          <p:nvPr/>
        </p:nvSpPr>
        <p:spPr>
          <a:xfrm>
            <a:off x="6658056" y="3086767"/>
            <a:ext cx="1034843" cy="430887"/>
          </a:xfrm>
          <a:prstGeom prst="rect">
            <a:avLst/>
          </a:prstGeom>
          <a:noFill/>
        </p:spPr>
        <p:txBody>
          <a:bodyPr wrap="square" lIns="0" tIns="0" rIns="0" bIns="0" rtlCol="0">
            <a:spAutoFit/>
          </a:bodyPr>
          <a:lstStyle/>
          <a:p>
            <a:pPr algn="ctr"/>
            <a:r>
              <a:rPr lang="en-US" sz="1400" b="1">
                <a:solidFill>
                  <a:srgbClr val="75757A"/>
                </a:solidFill>
              </a:rPr>
              <a:t>571 MB/s</a:t>
            </a:r>
          </a:p>
          <a:p>
            <a:pPr algn="ctr"/>
            <a:r>
              <a:rPr lang="en-US" sz="1400" b="1">
                <a:solidFill>
                  <a:srgbClr val="75757A"/>
                </a:solidFill>
              </a:rPr>
              <a:t>Request</a:t>
            </a:r>
          </a:p>
        </p:txBody>
      </p:sp>
      <p:sp>
        <p:nvSpPr>
          <p:cNvPr id="101" name="TextBox 100">
            <a:extLst>
              <a:ext uri="{FF2B5EF4-FFF2-40B4-BE49-F238E27FC236}">
                <a16:creationId xmlns:a16="http://schemas.microsoft.com/office/drawing/2014/main" id="{4715C67C-AFD6-428E-B378-DA1F6046593E}"/>
              </a:ext>
            </a:extLst>
          </p:cNvPr>
          <p:cNvSpPr txBox="1"/>
          <p:nvPr/>
        </p:nvSpPr>
        <p:spPr>
          <a:xfrm>
            <a:off x="6726270" y="4967339"/>
            <a:ext cx="1034843" cy="430887"/>
          </a:xfrm>
          <a:prstGeom prst="rect">
            <a:avLst/>
          </a:prstGeom>
          <a:noFill/>
        </p:spPr>
        <p:txBody>
          <a:bodyPr wrap="square" lIns="0" tIns="0" rIns="0" bIns="0" rtlCol="0">
            <a:spAutoFit/>
          </a:bodyPr>
          <a:lstStyle/>
          <a:p>
            <a:pPr algn="ctr"/>
            <a:r>
              <a:rPr lang="en-US" sz="1400" b="1">
                <a:solidFill>
                  <a:srgbClr val="50E6FF"/>
                </a:solidFill>
              </a:rPr>
              <a:t>10 MB/s</a:t>
            </a:r>
          </a:p>
          <a:p>
            <a:pPr algn="ctr"/>
            <a:r>
              <a:rPr lang="en-US" sz="1400" b="1">
                <a:solidFill>
                  <a:srgbClr val="50E6FF"/>
                </a:solidFill>
              </a:rPr>
              <a:t>Request</a:t>
            </a:r>
          </a:p>
        </p:txBody>
      </p:sp>
      <p:sp>
        <p:nvSpPr>
          <p:cNvPr id="102" name="TextBox 101">
            <a:extLst>
              <a:ext uri="{FF2B5EF4-FFF2-40B4-BE49-F238E27FC236}">
                <a16:creationId xmlns:a16="http://schemas.microsoft.com/office/drawing/2014/main" id="{3A8E1725-0EF9-4CDB-9E2E-92AD920F441B}"/>
              </a:ext>
            </a:extLst>
          </p:cNvPr>
          <p:cNvSpPr txBox="1"/>
          <p:nvPr/>
        </p:nvSpPr>
        <p:spPr>
          <a:xfrm>
            <a:off x="5553623" y="1155113"/>
            <a:ext cx="1034843" cy="430887"/>
          </a:xfrm>
          <a:prstGeom prst="rect">
            <a:avLst/>
          </a:prstGeom>
          <a:noFill/>
        </p:spPr>
        <p:txBody>
          <a:bodyPr wrap="square" lIns="0" tIns="0" rIns="0" bIns="0" rtlCol="0">
            <a:spAutoFit/>
          </a:bodyPr>
          <a:lstStyle/>
          <a:p>
            <a:pPr algn="ctr"/>
            <a:r>
              <a:rPr lang="en-US" sz="1400" b="1">
                <a:solidFill>
                  <a:schemeClr val="tx2"/>
                </a:solidFill>
              </a:rPr>
              <a:t>571 MB/s</a:t>
            </a:r>
          </a:p>
          <a:p>
            <a:pPr algn="ctr"/>
            <a:r>
              <a:rPr lang="en-US" sz="1400" b="1">
                <a:solidFill>
                  <a:schemeClr val="tx2"/>
                </a:solidFill>
              </a:rPr>
              <a:t>Response</a:t>
            </a:r>
          </a:p>
        </p:txBody>
      </p:sp>
      <p:sp>
        <p:nvSpPr>
          <p:cNvPr id="103" name="TextBox 102">
            <a:extLst>
              <a:ext uri="{FF2B5EF4-FFF2-40B4-BE49-F238E27FC236}">
                <a16:creationId xmlns:a16="http://schemas.microsoft.com/office/drawing/2014/main" id="{B726BB58-1477-486F-96CE-4954E6847817}"/>
              </a:ext>
            </a:extLst>
          </p:cNvPr>
          <p:cNvSpPr txBox="1"/>
          <p:nvPr/>
        </p:nvSpPr>
        <p:spPr>
          <a:xfrm>
            <a:off x="6665975" y="3959349"/>
            <a:ext cx="1034843" cy="430887"/>
          </a:xfrm>
          <a:prstGeom prst="rect">
            <a:avLst/>
          </a:prstGeom>
          <a:noFill/>
        </p:spPr>
        <p:txBody>
          <a:bodyPr wrap="square" lIns="0" tIns="0" rIns="0" bIns="0" rtlCol="0">
            <a:spAutoFit/>
          </a:bodyPr>
          <a:lstStyle/>
          <a:p>
            <a:pPr algn="ctr"/>
            <a:r>
              <a:rPr lang="en-US" sz="1400" b="1">
                <a:solidFill>
                  <a:schemeClr val="tx2"/>
                </a:solidFill>
              </a:rPr>
              <a:t>571 MB/s</a:t>
            </a:r>
          </a:p>
          <a:p>
            <a:pPr algn="ctr"/>
            <a:r>
              <a:rPr lang="en-US" sz="1400" b="1">
                <a:solidFill>
                  <a:schemeClr val="tx2"/>
                </a:solidFill>
              </a:rPr>
              <a:t>Response</a:t>
            </a:r>
          </a:p>
        </p:txBody>
      </p:sp>
      <p:sp>
        <p:nvSpPr>
          <p:cNvPr id="104" name="TextBox 103">
            <a:extLst>
              <a:ext uri="{FF2B5EF4-FFF2-40B4-BE49-F238E27FC236}">
                <a16:creationId xmlns:a16="http://schemas.microsoft.com/office/drawing/2014/main" id="{9DAC260D-C08A-4B76-ADE5-FFFDA8D849C8}"/>
              </a:ext>
            </a:extLst>
          </p:cNvPr>
          <p:cNvSpPr txBox="1"/>
          <p:nvPr/>
        </p:nvSpPr>
        <p:spPr>
          <a:xfrm>
            <a:off x="6694882" y="6077618"/>
            <a:ext cx="1034843" cy="430887"/>
          </a:xfrm>
          <a:prstGeom prst="rect">
            <a:avLst/>
          </a:prstGeom>
          <a:noFill/>
        </p:spPr>
        <p:txBody>
          <a:bodyPr wrap="square" lIns="0" tIns="0" rIns="0" bIns="0" rtlCol="0">
            <a:spAutoFit/>
          </a:bodyPr>
          <a:lstStyle/>
          <a:p>
            <a:pPr algn="ctr"/>
            <a:r>
              <a:rPr lang="en-US" sz="1400" b="1">
                <a:solidFill>
                  <a:schemeClr val="tx2"/>
                </a:solidFill>
              </a:rPr>
              <a:t>10 MB/s</a:t>
            </a:r>
          </a:p>
          <a:p>
            <a:pPr algn="ctr"/>
            <a:r>
              <a:rPr lang="en-US" sz="1400" b="1">
                <a:solidFill>
                  <a:schemeClr val="tx2"/>
                </a:solidFill>
              </a:rPr>
              <a:t>Response</a:t>
            </a:r>
          </a:p>
        </p:txBody>
      </p:sp>
      <p:sp>
        <p:nvSpPr>
          <p:cNvPr id="105" name="TextBox 104">
            <a:extLst>
              <a:ext uri="{FF2B5EF4-FFF2-40B4-BE49-F238E27FC236}">
                <a16:creationId xmlns:a16="http://schemas.microsoft.com/office/drawing/2014/main" id="{8BB6D993-6276-4619-8495-CD41BD3977B3}"/>
              </a:ext>
            </a:extLst>
          </p:cNvPr>
          <p:cNvSpPr txBox="1"/>
          <p:nvPr/>
        </p:nvSpPr>
        <p:spPr>
          <a:xfrm>
            <a:off x="3145119" y="4078254"/>
            <a:ext cx="1034843" cy="430887"/>
          </a:xfrm>
          <a:prstGeom prst="rect">
            <a:avLst/>
          </a:prstGeom>
          <a:noFill/>
        </p:spPr>
        <p:txBody>
          <a:bodyPr wrap="square" lIns="0" tIns="0" rIns="0" bIns="0" rtlCol="0">
            <a:spAutoFit/>
          </a:bodyPr>
          <a:lstStyle/>
          <a:p>
            <a:pPr algn="ctr"/>
            <a:r>
              <a:rPr lang="en-US" sz="1400" b="1">
                <a:solidFill>
                  <a:srgbClr val="75757A"/>
                </a:solidFill>
              </a:rPr>
              <a:t>1,152 MB/s</a:t>
            </a:r>
          </a:p>
          <a:p>
            <a:pPr algn="ctr"/>
            <a:r>
              <a:rPr lang="en-US" sz="1400" b="1">
                <a:solidFill>
                  <a:srgbClr val="75757A"/>
                </a:solidFill>
              </a:rPr>
              <a:t>Response</a:t>
            </a:r>
          </a:p>
        </p:txBody>
      </p:sp>
      <p:sp>
        <p:nvSpPr>
          <p:cNvPr id="106" name="TextBox 105">
            <a:extLst>
              <a:ext uri="{FF2B5EF4-FFF2-40B4-BE49-F238E27FC236}">
                <a16:creationId xmlns:a16="http://schemas.microsoft.com/office/drawing/2014/main" id="{3F1EB15F-0F6E-44AC-A3BD-51ACBD11089E}"/>
              </a:ext>
            </a:extLst>
          </p:cNvPr>
          <p:cNvSpPr txBox="1"/>
          <p:nvPr/>
        </p:nvSpPr>
        <p:spPr>
          <a:xfrm>
            <a:off x="4560921" y="4205570"/>
            <a:ext cx="2078406" cy="369332"/>
          </a:xfrm>
          <a:prstGeom prst="rect">
            <a:avLst/>
          </a:prstGeom>
          <a:noFill/>
        </p:spPr>
        <p:txBody>
          <a:bodyPr wrap="square" lIns="0" tIns="0" rIns="0" bIns="0" rtlCol="0">
            <a:spAutoFit/>
          </a:bodyPr>
          <a:lstStyle/>
          <a:p>
            <a:r>
              <a:rPr lang="en-US" sz="1200">
                <a:gradFill>
                  <a:gsLst>
                    <a:gs pos="2917">
                      <a:prstClr val="black"/>
                    </a:gs>
                    <a:gs pos="30000">
                      <a:prstClr val="black"/>
                    </a:gs>
                  </a:gsLst>
                  <a:lin ang="5400000" scaled="0"/>
                </a:gradFill>
                <a:cs typeface="Calibri" panose="020F0502020204030204" pitchFamily="34" charset="0"/>
              </a:rPr>
              <a:t>IOPS: 76,800</a:t>
            </a:r>
          </a:p>
          <a:p>
            <a:r>
              <a:rPr lang="en-US" sz="1200">
                <a:gradFill>
                  <a:gsLst>
                    <a:gs pos="2917">
                      <a:prstClr val="black"/>
                    </a:gs>
                    <a:gs pos="30000">
                      <a:prstClr val="black"/>
                    </a:gs>
                  </a:gsLst>
                  <a:lin ang="5400000" scaled="0"/>
                </a:gradFill>
                <a:cs typeface="Calibri" panose="020F0502020204030204" pitchFamily="34" charset="0"/>
              </a:rPr>
              <a:t>BW: 1,152 MB/s</a:t>
            </a:r>
          </a:p>
        </p:txBody>
      </p:sp>
      <p:sp>
        <p:nvSpPr>
          <p:cNvPr id="107" name="TextBox 106">
            <a:extLst>
              <a:ext uri="{FF2B5EF4-FFF2-40B4-BE49-F238E27FC236}">
                <a16:creationId xmlns:a16="http://schemas.microsoft.com/office/drawing/2014/main" id="{87D6ABCE-ABB0-4F6F-990C-0FAE87624D8D}"/>
              </a:ext>
            </a:extLst>
          </p:cNvPr>
          <p:cNvSpPr txBox="1"/>
          <p:nvPr/>
        </p:nvSpPr>
        <p:spPr>
          <a:xfrm>
            <a:off x="9791010" y="1670738"/>
            <a:ext cx="2078406" cy="369332"/>
          </a:xfrm>
          <a:prstGeom prst="rect">
            <a:avLst/>
          </a:prstGeom>
          <a:noFill/>
        </p:spPr>
        <p:txBody>
          <a:bodyPr wrap="square" lIns="0" tIns="0" rIns="0" bIns="0" rtlCol="0">
            <a:spAutoFit/>
          </a:bodyPr>
          <a:lstStyle/>
          <a:p>
            <a:r>
              <a:rPr lang="en-US" sz="1200">
                <a:gradFill>
                  <a:gsLst>
                    <a:gs pos="2917">
                      <a:prstClr val="black"/>
                    </a:gs>
                    <a:gs pos="30000">
                      <a:prstClr val="black"/>
                    </a:gs>
                  </a:gsLst>
                  <a:lin ang="5400000" scaled="0"/>
                </a:gradFill>
              </a:rPr>
              <a:t>IOPS: 20,000</a:t>
            </a:r>
          </a:p>
          <a:p>
            <a:r>
              <a:rPr lang="en-US" sz="1200">
                <a:gradFill>
                  <a:gsLst>
                    <a:gs pos="2917">
                      <a:prstClr val="black"/>
                    </a:gs>
                    <a:gs pos="30000">
                      <a:prstClr val="black"/>
                    </a:gs>
                  </a:gsLst>
                  <a:lin ang="5400000" scaled="0"/>
                </a:gradFill>
              </a:rPr>
              <a:t>BW: 900 MB/s</a:t>
            </a:r>
          </a:p>
        </p:txBody>
      </p:sp>
      <p:sp>
        <p:nvSpPr>
          <p:cNvPr id="108" name="TextBox 107">
            <a:extLst>
              <a:ext uri="{FF2B5EF4-FFF2-40B4-BE49-F238E27FC236}">
                <a16:creationId xmlns:a16="http://schemas.microsoft.com/office/drawing/2014/main" id="{9E6E93E0-4E46-426F-AB70-E2BD4A5FD8BD}"/>
              </a:ext>
            </a:extLst>
          </p:cNvPr>
          <p:cNvSpPr txBox="1"/>
          <p:nvPr/>
        </p:nvSpPr>
        <p:spPr>
          <a:xfrm>
            <a:off x="9722229" y="3578715"/>
            <a:ext cx="2078406" cy="369332"/>
          </a:xfrm>
          <a:prstGeom prst="rect">
            <a:avLst/>
          </a:prstGeom>
          <a:noFill/>
        </p:spPr>
        <p:txBody>
          <a:bodyPr wrap="square" lIns="0" tIns="0" rIns="0" bIns="0" rtlCol="0">
            <a:spAutoFit/>
          </a:bodyPr>
          <a:lstStyle/>
          <a:p>
            <a:r>
              <a:rPr lang="en-US" sz="1200">
                <a:gradFill>
                  <a:gsLst>
                    <a:gs pos="2917">
                      <a:prstClr val="black"/>
                    </a:gs>
                    <a:gs pos="30000">
                      <a:prstClr val="black"/>
                    </a:gs>
                  </a:gsLst>
                  <a:lin ang="5400000" scaled="0"/>
                </a:gradFill>
              </a:rPr>
              <a:t>IOPS: 20,000</a:t>
            </a:r>
          </a:p>
          <a:p>
            <a:r>
              <a:rPr lang="en-US" sz="1200">
                <a:gradFill>
                  <a:gsLst>
                    <a:gs pos="2917">
                      <a:prstClr val="black"/>
                    </a:gs>
                    <a:gs pos="30000">
                      <a:prstClr val="black"/>
                    </a:gs>
                  </a:gsLst>
                  <a:lin ang="5400000" scaled="0"/>
                </a:gradFill>
              </a:rPr>
              <a:t>BW: 900 MB/s</a:t>
            </a:r>
          </a:p>
        </p:txBody>
      </p:sp>
      <p:sp>
        <p:nvSpPr>
          <p:cNvPr id="109" name="TextBox 108">
            <a:extLst>
              <a:ext uri="{FF2B5EF4-FFF2-40B4-BE49-F238E27FC236}">
                <a16:creationId xmlns:a16="http://schemas.microsoft.com/office/drawing/2014/main" id="{1BF32D73-DAC6-448B-9D55-C9F6B367750F}"/>
              </a:ext>
            </a:extLst>
          </p:cNvPr>
          <p:cNvSpPr txBox="1"/>
          <p:nvPr/>
        </p:nvSpPr>
        <p:spPr>
          <a:xfrm>
            <a:off x="9740519" y="5638588"/>
            <a:ext cx="2078406" cy="369332"/>
          </a:xfrm>
          <a:prstGeom prst="rect">
            <a:avLst/>
          </a:prstGeom>
          <a:noFill/>
        </p:spPr>
        <p:txBody>
          <a:bodyPr wrap="square" lIns="0" tIns="0" rIns="0" bIns="0" rtlCol="0">
            <a:spAutoFit/>
          </a:bodyPr>
          <a:lstStyle/>
          <a:p>
            <a:r>
              <a:rPr lang="en-US" sz="1200">
                <a:gradFill>
                  <a:gsLst>
                    <a:gs pos="2917">
                      <a:prstClr val="black"/>
                    </a:gs>
                    <a:gs pos="30000">
                      <a:prstClr val="black"/>
                    </a:gs>
                  </a:gsLst>
                  <a:lin ang="5400000" scaled="0"/>
                </a:gradFill>
              </a:rPr>
              <a:t>IOPS: 120</a:t>
            </a:r>
          </a:p>
          <a:p>
            <a:r>
              <a:rPr lang="en-US" sz="1200">
                <a:gradFill>
                  <a:gsLst>
                    <a:gs pos="2917">
                      <a:prstClr val="black"/>
                    </a:gs>
                    <a:gs pos="30000">
                      <a:prstClr val="black"/>
                    </a:gs>
                  </a:gsLst>
                  <a:lin ang="5400000" scaled="0"/>
                </a:gradFill>
              </a:rPr>
              <a:t>BW: 25 MB/s</a:t>
            </a:r>
          </a:p>
        </p:txBody>
      </p:sp>
      <p:grpSp>
        <p:nvGrpSpPr>
          <p:cNvPr id="110" name="Group 109">
            <a:extLst>
              <a:ext uri="{FF2B5EF4-FFF2-40B4-BE49-F238E27FC236}">
                <a16:creationId xmlns:a16="http://schemas.microsoft.com/office/drawing/2014/main" id="{FD278158-CF93-43F0-9FDA-340295A357F3}"/>
              </a:ext>
            </a:extLst>
          </p:cNvPr>
          <p:cNvGrpSpPr/>
          <p:nvPr/>
        </p:nvGrpSpPr>
        <p:grpSpPr>
          <a:xfrm>
            <a:off x="8988372" y="1548719"/>
            <a:ext cx="929243" cy="1024824"/>
            <a:chOff x="8618441" y="2851722"/>
            <a:chExt cx="511273" cy="581914"/>
          </a:xfrm>
        </p:grpSpPr>
        <p:grpSp>
          <p:nvGrpSpPr>
            <p:cNvPr id="111" name="Group 110">
              <a:extLst>
                <a:ext uri="{FF2B5EF4-FFF2-40B4-BE49-F238E27FC236}">
                  <a16:creationId xmlns:a16="http://schemas.microsoft.com/office/drawing/2014/main" id="{0F011E49-0E67-43E5-BDAA-6644EDE55E6E}"/>
                </a:ext>
              </a:extLst>
            </p:cNvPr>
            <p:cNvGrpSpPr>
              <a:grpSpLocks noChangeAspect="1"/>
            </p:cNvGrpSpPr>
            <p:nvPr/>
          </p:nvGrpSpPr>
          <p:grpSpPr>
            <a:xfrm>
              <a:off x="8618441" y="2851722"/>
              <a:ext cx="365760" cy="435864"/>
              <a:chOff x="5477764" y="5013499"/>
              <a:chExt cx="268565" cy="320040"/>
            </a:xfrm>
          </p:grpSpPr>
          <p:grpSp>
            <p:nvGrpSpPr>
              <p:cNvPr id="115" name="Group 114">
                <a:extLst>
                  <a:ext uri="{FF2B5EF4-FFF2-40B4-BE49-F238E27FC236}">
                    <a16:creationId xmlns:a16="http://schemas.microsoft.com/office/drawing/2014/main" id="{1450AF22-AFD2-42A9-A9CC-2F5B6B81B340}"/>
                  </a:ext>
                </a:extLst>
              </p:cNvPr>
              <p:cNvGrpSpPr/>
              <p:nvPr/>
            </p:nvGrpSpPr>
            <p:grpSpPr>
              <a:xfrm>
                <a:off x="5477764" y="5013499"/>
                <a:ext cx="268565" cy="320040"/>
                <a:chOff x="5477764" y="5010341"/>
                <a:chExt cx="268565" cy="320040"/>
              </a:xfrm>
            </p:grpSpPr>
            <p:sp>
              <p:nvSpPr>
                <p:cNvPr id="120" name="Freeform 5">
                  <a:extLst>
                    <a:ext uri="{FF2B5EF4-FFF2-40B4-BE49-F238E27FC236}">
                      <a16:creationId xmlns:a16="http://schemas.microsoft.com/office/drawing/2014/main" id="{F6BAD56C-EBBD-4C51-9F0C-8DF782EF56A7}"/>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121" name="Group 120">
                  <a:extLst>
                    <a:ext uri="{FF2B5EF4-FFF2-40B4-BE49-F238E27FC236}">
                      <a16:creationId xmlns:a16="http://schemas.microsoft.com/office/drawing/2014/main" id="{73C5A184-C73A-408D-9EDF-462DEE3F9ABF}"/>
                    </a:ext>
                  </a:extLst>
                </p:cNvPr>
                <p:cNvGrpSpPr/>
                <p:nvPr/>
              </p:nvGrpSpPr>
              <p:grpSpPr>
                <a:xfrm>
                  <a:off x="5518161" y="5046557"/>
                  <a:ext cx="187770" cy="208407"/>
                  <a:chOff x="5513643" y="5046557"/>
                  <a:chExt cx="187770" cy="208407"/>
                </a:xfrm>
                <a:solidFill>
                  <a:srgbClr val="0078D3"/>
                </a:solidFill>
              </p:grpSpPr>
              <p:sp>
                <p:nvSpPr>
                  <p:cNvPr id="122" name="Oval 121">
                    <a:extLst>
                      <a:ext uri="{FF2B5EF4-FFF2-40B4-BE49-F238E27FC236}">
                        <a16:creationId xmlns:a16="http://schemas.microsoft.com/office/drawing/2014/main" id="{3E3BAEFF-AEC2-40FD-AD03-F41356D1A4E8}"/>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3" name="Oval 122">
                    <a:extLst>
                      <a:ext uri="{FF2B5EF4-FFF2-40B4-BE49-F238E27FC236}">
                        <a16:creationId xmlns:a16="http://schemas.microsoft.com/office/drawing/2014/main" id="{2D2FBF95-9D39-422D-898D-039B7B663F15}"/>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4" name="Oval 123">
                    <a:extLst>
                      <a:ext uri="{FF2B5EF4-FFF2-40B4-BE49-F238E27FC236}">
                        <a16:creationId xmlns:a16="http://schemas.microsoft.com/office/drawing/2014/main" id="{35CF96A4-A385-4A0D-8981-FA4E64E81F17}"/>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5" name="Oval 124">
                    <a:extLst>
                      <a:ext uri="{FF2B5EF4-FFF2-40B4-BE49-F238E27FC236}">
                        <a16:creationId xmlns:a16="http://schemas.microsoft.com/office/drawing/2014/main" id="{01C19ED7-D4F1-4217-A98E-CCE655AB6AF1}"/>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16" name="Group 115">
                <a:extLst>
                  <a:ext uri="{FF2B5EF4-FFF2-40B4-BE49-F238E27FC236}">
                    <a16:creationId xmlns:a16="http://schemas.microsoft.com/office/drawing/2014/main" id="{DA4C0568-CC52-42DA-BC9F-874E6C0D1917}"/>
                  </a:ext>
                </a:extLst>
              </p:cNvPr>
              <p:cNvGrpSpPr/>
              <p:nvPr/>
            </p:nvGrpSpPr>
            <p:grpSpPr>
              <a:xfrm>
                <a:off x="5571787" y="5284616"/>
                <a:ext cx="80519" cy="48923"/>
                <a:chOff x="5884568" y="5297481"/>
                <a:chExt cx="80519" cy="48923"/>
              </a:xfrm>
            </p:grpSpPr>
            <p:sp>
              <p:nvSpPr>
                <p:cNvPr id="117" name="Line 7">
                  <a:extLst>
                    <a:ext uri="{FF2B5EF4-FFF2-40B4-BE49-F238E27FC236}">
                      <a16:creationId xmlns:a16="http://schemas.microsoft.com/office/drawing/2014/main" id="{B5739AC2-CD12-4F8A-B210-06A4305B00DB}"/>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118" name="Line 8">
                  <a:extLst>
                    <a:ext uri="{FF2B5EF4-FFF2-40B4-BE49-F238E27FC236}">
                      <a16:creationId xmlns:a16="http://schemas.microsoft.com/office/drawing/2014/main" id="{634F6F9D-010D-416E-ACA8-EA9AB3D8FFF5}"/>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119" name="Line 9">
                  <a:extLst>
                    <a:ext uri="{FF2B5EF4-FFF2-40B4-BE49-F238E27FC236}">
                      <a16:creationId xmlns:a16="http://schemas.microsoft.com/office/drawing/2014/main" id="{118CC2D5-65A7-42F0-BC92-519B68955562}"/>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112" name="Group 111">
              <a:extLst>
                <a:ext uri="{FF2B5EF4-FFF2-40B4-BE49-F238E27FC236}">
                  <a16:creationId xmlns:a16="http://schemas.microsoft.com/office/drawing/2014/main" id="{156E5BC5-DF4A-4662-83C8-516FB8E133D0}"/>
                </a:ext>
              </a:extLst>
            </p:cNvPr>
            <p:cNvGrpSpPr/>
            <p:nvPr/>
          </p:nvGrpSpPr>
          <p:grpSpPr>
            <a:xfrm>
              <a:off x="8837614" y="3141536"/>
              <a:ext cx="292100" cy="292100"/>
              <a:chOff x="9201151" y="3497263"/>
              <a:chExt cx="292100" cy="292100"/>
            </a:xfrm>
          </p:grpSpPr>
          <p:sp>
            <p:nvSpPr>
              <p:cNvPr id="113" name="Oval 112">
                <a:extLst>
                  <a:ext uri="{FF2B5EF4-FFF2-40B4-BE49-F238E27FC236}">
                    <a16:creationId xmlns:a16="http://schemas.microsoft.com/office/drawing/2014/main" id="{10BDC135-0E49-4459-9CD4-14C4C5F1F0FD}"/>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Freeform 1018">
                <a:extLst>
                  <a:ext uri="{FF2B5EF4-FFF2-40B4-BE49-F238E27FC236}">
                    <a16:creationId xmlns:a16="http://schemas.microsoft.com/office/drawing/2014/main" id="{1B2C6225-2F07-4E1C-8088-873926A24B5F}"/>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grpSp>
        <p:nvGrpSpPr>
          <p:cNvPr id="126" name="Group 125">
            <a:extLst>
              <a:ext uri="{FF2B5EF4-FFF2-40B4-BE49-F238E27FC236}">
                <a16:creationId xmlns:a16="http://schemas.microsoft.com/office/drawing/2014/main" id="{654F7C4C-CAE2-46AA-9CC6-EF76C30F4CC0}"/>
              </a:ext>
            </a:extLst>
          </p:cNvPr>
          <p:cNvGrpSpPr/>
          <p:nvPr/>
        </p:nvGrpSpPr>
        <p:grpSpPr>
          <a:xfrm>
            <a:off x="9020624" y="3462441"/>
            <a:ext cx="929243" cy="1024825"/>
            <a:chOff x="8618441" y="2851722"/>
            <a:chExt cx="511273" cy="581914"/>
          </a:xfrm>
        </p:grpSpPr>
        <p:grpSp>
          <p:nvGrpSpPr>
            <p:cNvPr id="127" name="Group 126">
              <a:extLst>
                <a:ext uri="{FF2B5EF4-FFF2-40B4-BE49-F238E27FC236}">
                  <a16:creationId xmlns:a16="http://schemas.microsoft.com/office/drawing/2014/main" id="{13CD3B0E-7A7C-490E-A53C-824FA84220BC}"/>
                </a:ext>
              </a:extLst>
            </p:cNvPr>
            <p:cNvGrpSpPr>
              <a:grpSpLocks noChangeAspect="1"/>
            </p:cNvGrpSpPr>
            <p:nvPr/>
          </p:nvGrpSpPr>
          <p:grpSpPr>
            <a:xfrm>
              <a:off x="8618441" y="2851722"/>
              <a:ext cx="365760" cy="435864"/>
              <a:chOff x="5477764" y="5013499"/>
              <a:chExt cx="268565" cy="320040"/>
            </a:xfrm>
          </p:grpSpPr>
          <p:grpSp>
            <p:nvGrpSpPr>
              <p:cNvPr id="131" name="Group 130">
                <a:extLst>
                  <a:ext uri="{FF2B5EF4-FFF2-40B4-BE49-F238E27FC236}">
                    <a16:creationId xmlns:a16="http://schemas.microsoft.com/office/drawing/2014/main" id="{15B592AB-CA5D-4331-A901-57580846A766}"/>
                  </a:ext>
                </a:extLst>
              </p:cNvPr>
              <p:cNvGrpSpPr/>
              <p:nvPr/>
            </p:nvGrpSpPr>
            <p:grpSpPr>
              <a:xfrm>
                <a:off x="5477764" y="5013499"/>
                <a:ext cx="268565" cy="320040"/>
                <a:chOff x="5477764" y="5010341"/>
                <a:chExt cx="268565" cy="320040"/>
              </a:xfrm>
            </p:grpSpPr>
            <p:sp>
              <p:nvSpPr>
                <p:cNvPr id="136" name="Freeform 5">
                  <a:extLst>
                    <a:ext uri="{FF2B5EF4-FFF2-40B4-BE49-F238E27FC236}">
                      <a16:creationId xmlns:a16="http://schemas.microsoft.com/office/drawing/2014/main" id="{39025F91-4C6D-465A-AEB2-968AEA7EFDE0}"/>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137" name="Group 136">
                  <a:extLst>
                    <a:ext uri="{FF2B5EF4-FFF2-40B4-BE49-F238E27FC236}">
                      <a16:creationId xmlns:a16="http://schemas.microsoft.com/office/drawing/2014/main" id="{02BF1214-B066-4303-AB85-DCA6947989D7}"/>
                    </a:ext>
                  </a:extLst>
                </p:cNvPr>
                <p:cNvGrpSpPr/>
                <p:nvPr/>
              </p:nvGrpSpPr>
              <p:grpSpPr>
                <a:xfrm>
                  <a:off x="5518161" y="5046557"/>
                  <a:ext cx="187770" cy="208407"/>
                  <a:chOff x="5513643" y="5046557"/>
                  <a:chExt cx="187770" cy="208407"/>
                </a:xfrm>
                <a:solidFill>
                  <a:srgbClr val="0078D3"/>
                </a:solidFill>
              </p:grpSpPr>
              <p:sp>
                <p:nvSpPr>
                  <p:cNvPr id="138" name="Oval 137">
                    <a:extLst>
                      <a:ext uri="{FF2B5EF4-FFF2-40B4-BE49-F238E27FC236}">
                        <a16:creationId xmlns:a16="http://schemas.microsoft.com/office/drawing/2014/main" id="{A0AD2F4F-726F-4BE6-AF51-F52B340CF1E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Oval 138">
                    <a:extLst>
                      <a:ext uri="{FF2B5EF4-FFF2-40B4-BE49-F238E27FC236}">
                        <a16:creationId xmlns:a16="http://schemas.microsoft.com/office/drawing/2014/main" id="{4C0C4310-F941-418E-BA1D-CAE5EAECAFF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0" name="Oval 139">
                    <a:extLst>
                      <a:ext uri="{FF2B5EF4-FFF2-40B4-BE49-F238E27FC236}">
                        <a16:creationId xmlns:a16="http://schemas.microsoft.com/office/drawing/2014/main" id="{4FACEAD7-BCA3-4788-8180-BA2DEA45ABAD}"/>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Oval 140">
                    <a:extLst>
                      <a:ext uri="{FF2B5EF4-FFF2-40B4-BE49-F238E27FC236}">
                        <a16:creationId xmlns:a16="http://schemas.microsoft.com/office/drawing/2014/main" id="{C56F4FC1-51E1-4E21-93FB-F4EC2FA9D6ED}"/>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32" name="Group 131">
                <a:extLst>
                  <a:ext uri="{FF2B5EF4-FFF2-40B4-BE49-F238E27FC236}">
                    <a16:creationId xmlns:a16="http://schemas.microsoft.com/office/drawing/2014/main" id="{69EFF520-3360-4409-8627-9184994CC459}"/>
                  </a:ext>
                </a:extLst>
              </p:cNvPr>
              <p:cNvGrpSpPr/>
              <p:nvPr/>
            </p:nvGrpSpPr>
            <p:grpSpPr>
              <a:xfrm>
                <a:off x="5571787" y="5284616"/>
                <a:ext cx="80519" cy="48923"/>
                <a:chOff x="5884568" y="5297481"/>
                <a:chExt cx="80519" cy="48923"/>
              </a:xfrm>
            </p:grpSpPr>
            <p:sp>
              <p:nvSpPr>
                <p:cNvPr id="133" name="Line 7">
                  <a:extLst>
                    <a:ext uri="{FF2B5EF4-FFF2-40B4-BE49-F238E27FC236}">
                      <a16:creationId xmlns:a16="http://schemas.microsoft.com/office/drawing/2014/main" id="{BCD5F274-1C1E-4540-93B0-5D38BEC7BD46}"/>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134" name="Line 8">
                  <a:extLst>
                    <a:ext uri="{FF2B5EF4-FFF2-40B4-BE49-F238E27FC236}">
                      <a16:creationId xmlns:a16="http://schemas.microsoft.com/office/drawing/2014/main" id="{B3AA94B9-64DD-47B5-97CC-DE6C610A4B84}"/>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135" name="Line 9">
                  <a:extLst>
                    <a:ext uri="{FF2B5EF4-FFF2-40B4-BE49-F238E27FC236}">
                      <a16:creationId xmlns:a16="http://schemas.microsoft.com/office/drawing/2014/main" id="{D142FE30-9C36-4CF7-B5F2-CB9A0D290E83}"/>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128" name="Group 127">
              <a:extLst>
                <a:ext uri="{FF2B5EF4-FFF2-40B4-BE49-F238E27FC236}">
                  <a16:creationId xmlns:a16="http://schemas.microsoft.com/office/drawing/2014/main" id="{BA62E8C1-CED8-4182-AE04-B2FED7C82F5F}"/>
                </a:ext>
              </a:extLst>
            </p:cNvPr>
            <p:cNvGrpSpPr/>
            <p:nvPr/>
          </p:nvGrpSpPr>
          <p:grpSpPr>
            <a:xfrm>
              <a:off x="8837614" y="3141536"/>
              <a:ext cx="292100" cy="292100"/>
              <a:chOff x="9201151" y="3497263"/>
              <a:chExt cx="292100" cy="292100"/>
            </a:xfrm>
          </p:grpSpPr>
          <p:sp>
            <p:nvSpPr>
              <p:cNvPr id="129" name="Oval 128">
                <a:extLst>
                  <a:ext uri="{FF2B5EF4-FFF2-40B4-BE49-F238E27FC236}">
                    <a16:creationId xmlns:a16="http://schemas.microsoft.com/office/drawing/2014/main" id="{952AF0BF-EE4F-49BA-8F14-CB1931FFD364}"/>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0" name="Freeform 1018">
                <a:extLst>
                  <a:ext uri="{FF2B5EF4-FFF2-40B4-BE49-F238E27FC236}">
                    <a16:creationId xmlns:a16="http://schemas.microsoft.com/office/drawing/2014/main" id="{D1F1D341-634E-4958-91C6-83B15E5C9CD7}"/>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grpSp>
        <p:nvGrpSpPr>
          <p:cNvPr id="142" name="Group 141">
            <a:extLst>
              <a:ext uri="{FF2B5EF4-FFF2-40B4-BE49-F238E27FC236}">
                <a16:creationId xmlns:a16="http://schemas.microsoft.com/office/drawing/2014/main" id="{379791AF-D095-432A-86FD-0DD45FF69178}"/>
              </a:ext>
            </a:extLst>
          </p:cNvPr>
          <p:cNvGrpSpPr/>
          <p:nvPr/>
        </p:nvGrpSpPr>
        <p:grpSpPr>
          <a:xfrm>
            <a:off x="9029187" y="5398226"/>
            <a:ext cx="929243" cy="1024825"/>
            <a:chOff x="8618441" y="2851722"/>
            <a:chExt cx="511273" cy="581914"/>
          </a:xfrm>
        </p:grpSpPr>
        <p:grpSp>
          <p:nvGrpSpPr>
            <p:cNvPr id="143" name="Group 142">
              <a:extLst>
                <a:ext uri="{FF2B5EF4-FFF2-40B4-BE49-F238E27FC236}">
                  <a16:creationId xmlns:a16="http://schemas.microsoft.com/office/drawing/2014/main" id="{DD8531E4-4D70-4D74-B263-59DC140DB441}"/>
                </a:ext>
              </a:extLst>
            </p:cNvPr>
            <p:cNvGrpSpPr>
              <a:grpSpLocks noChangeAspect="1"/>
            </p:cNvGrpSpPr>
            <p:nvPr/>
          </p:nvGrpSpPr>
          <p:grpSpPr>
            <a:xfrm>
              <a:off x="8618441" y="2851722"/>
              <a:ext cx="365760" cy="435864"/>
              <a:chOff x="5477764" y="5013499"/>
              <a:chExt cx="268565" cy="320040"/>
            </a:xfrm>
          </p:grpSpPr>
          <p:grpSp>
            <p:nvGrpSpPr>
              <p:cNvPr id="147" name="Group 146">
                <a:extLst>
                  <a:ext uri="{FF2B5EF4-FFF2-40B4-BE49-F238E27FC236}">
                    <a16:creationId xmlns:a16="http://schemas.microsoft.com/office/drawing/2014/main" id="{64E43B0B-8851-43AB-8B7E-0FF72AF4D8B7}"/>
                  </a:ext>
                </a:extLst>
              </p:cNvPr>
              <p:cNvGrpSpPr/>
              <p:nvPr/>
            </p:nvGrpSpPr>
            <p:grpSpPr>
              <a:xfrm>
                <a:off x="5477764" y="5013499"/>
                <a:ext cx="268565" cy="320040"/>
                <a:chOff x="5477764" y="5010341"/>
                <a:chExt cx="268565" cy="320040"/>
              </a:xfrm>
            </p:grpSpPr>
            <p:sp>
              <p:nvSpPr>
                <p:cNvPr id="152" name="Freeform 5">
                  <a:extLst>
                    <a:ext uri="{FF2B5EF4-FFF2-40B4-BE49-F238E27FC236}">
                      <a16:creationId xmlns:a16="http://schemas.microsoft.com/office/drawing/2014/main" id="{BC6FF74D-BBEB-47C3-B66E-0A5489A1410D}"/>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153" name="Group 152">
                  <a:extLst>
                    <a:ext uri="{FF2B5EF4-FFF2-40B4-BE49-F238E27FC236}">
                      <a16:creationId xmlns:a16="http://schemas.microsoft.com/office/drawing/2014/main" id="{23FAF7C9-287C-48E2-974E-A1EB8EF916EB}"/>
                    </a:ext>
                  </a:extLst>
                </p:cNvPr>
                <p:cNvGrpSpPr/>
                <p:nvPr/>
              </p:nvGrpSpPr>
              <p:grpSpPr>
                <a:xfrm>
                  <a:off x="5518161" y="5046557"/>
                  <a:ext cx="187770" cy="208407"/>
                  <a:chOff x="5513643" y="5046557"/>
                  <a:chExt cx="187770" cy="208407"/>
                </a:xfrm>
                <a:solidFill>
                  <a:srgbClr val="0078D3"/>
                </a:solidFill>
              </p:grpSpPr>
              <p:sp>
                <p:nvSpPr>
                  <p:cNvPr id="154" name="Oval 153">
                    <a:extLst>
                      <a:ext uri="{FF2B5EF4-FFF2-40B4-BE49-F238E27FC236}">
                        <a16:creationId xmlns:a16="http://schemas.microsoft.com/office/drawing/2014/main" id="{F6C3D147-7C1C-4C2F-8F27-E1F9282F56CC}"/>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5" name="Oval 154">
                    <a:extLst>
                      <a:ext uri="{FF2B5EF4-FFF2-40B4-BE49-F238E27FC236}">
                        <a16:creationId xmlns:a16="http://schemas.microsoft.com/office/drawing/2014/main" id="{44D51D06-2BD8-4937-9F3D-231921FD8BFC}"/>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6" name="Oval 155">
                    <a:extLst>
                      <a:ext uri="{FF2B5EF4-FFF2-40B4-BE49-F238E27FC236}">
                        <a16:creationId xmlns:a16="http://schemas.microsoft.com/office/drawing/2014/main" id="{54F061EA-E368-4E9B-AB9F-8480F8E8095B}"/>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7" name="Oval 156">
                    <a:extLst>
                      <a:ext uri="{FF2B5EF4-FFF2-40B4-BE49-F238E27FC236}">
                        <a16:creationId xmlns:a16="http://schemas.microsoft.com/office/drawing/2014/main" id="{00B7DB8E-076E-44C9-A2CF-AF7F1FA32533}"/>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48" name="Group 147">
                <a:extLst>
                  <a:ext uri="{FF2B5EF4-FFF2-40B4-BE49-F238E27FC236}">
                    <a16:creationId xmlns:a16="http://schemas.microsoft.com/office/drawing/2014/main" id="{8DCAB64E-FBB7-4427-9BB4-1A30B9404E08}"/>
                  </a:ext>
                </a:extLst>
              </p:cNvPr>
              <p:cNvGrpSpPr/>
              <p:nvPr/>
            </p:nvGrpSpPr>
            <p:grpSpPr>
              <a:xfrm>
                <a:off x="5571787" y="5284616"/>
                <a:ext cx="80519" cy="48923"/>
                <a:chOff x="5884568" y="5297481"/>
                <a:chExt cx="80519" cy="48923"/>
              </a:xfrm>
            </p:grpSpPr>
            <p:sp>
              <p:nvSpPr>
                <p:cNvPr id="149" name="Line 7">
                  <a:extLst>
                    <a:ext uri="{FF2B5EF4-FFF2-40B4-BE49-F238E27FC236}">
                      <a16:creationId xmlns:a16="http://schemas.microsoft.com/office/drawing/2014/main" id="{DF647636-824C-4B3A-BB03-112B6EAC6283}"/>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150" name="Line 8">
                  <a:extLst>
                    <a:ext uri="{FF2B5EF4-FFF2-40B4-BE49-F238E27FC236}">
                      <a16:creationId xmlns:a16="http://schemas.microsoft.com/office/drawing/2014/main" id="{ABD5628D-8F51-4C78-A635-47599980D455}"/>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151" name="Line 9">
                  <a:extLst>
                    <a:ext uri="{FF2B5EF4-FFF2-40B4-BE49-F238E27FC236}">
                      <a16:creationId xmlns:a16="http://schemas.microsoft.com/office/drawing/2014/main" id="{FE7F6329-5EFC-4D90-9670-8FFD6C73BF6D}"/>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144" name="Group 143">
              <a:extLst>
                <a:ext uri="{FF2B5EF4-FFF2-40B4-BE49-F238E27FC236}">
                  <a16:creationId xmlns:a16="http://schemas.microsoft.com/office/drawing/2014/main" id="{27420FE4-C526-4DD6-A932-B43A3B25A3C9}"/>
                </a:ext>
              </a:extLst>
            </p:cNvPr>
            <p:cNvGrpSpPr/>
            <p:nvPr/>
          </p:nvGrpSpPr>
          <p:grpSpPr>
            <a:xfrm>
              <a:off x="8837614" y="3141536"/>
              <a:ext cx="292100" cy="292100"/>
              <a:chOff x="9201151" y="3497263"/>
              <a:chExt cx="292100" cy="292100"/>
            </a:xfrm>
          </p:grpSpPr>
          <p:sp>
            <p:nvSpPr>
              <p:cNvPr id="145" name="Oval 144">
                <a:extLst>
                  <a:ext uri="{FF2B5EF4-FFF2-40B4-BE49-F238E27FC236}">
                    <a16:creationId xmlns:a16="http://schemas.microsoft.com/office/drawing/2014/main" id="{C7CEA67D-5CCC-49AA-99AA-21B257A38F53}"/>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6" name="Freeform 1018">
                <a:extLst>
                  <a:ext uri="{FF2B5EF4-FFF2-40B4-BE49-F238E27FC236}">
                    <a16:creationId xmlns:a16="http://schemas.microsoft.com/office/drawing/2014/main" id="{99119879-17BA-4C5F-9DCD-1CF626BAE874}"/>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spTree>
    <p:extLst>
      <p:ext uri="{BB962C8B-B14F-4D97-AF65-F5344CB8AC3E}">
        <p14:creationId xmlns:p14="http://schemas.microsoft.com/office/powerpoint/2010/main" val="4271357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par>
                                <p:cTn id="19" presetID="10" presetClass="entr" presetSubtype="0"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fade">
                                      <p:cBhvr>
                                        <p:cTn id="21" dur="500"/>
                                        <p:tgtEl>
                                          <p:spTgt spid="9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fade">
                                      <p:cBhvr>
                                        <p:cTn id="24" dur="500"/>
                                        <p:tgtEl>
                                          <p:spTgt spid="100"/>
                                        </p:tgtEl>
                                      </p:cBhvr>
                                    </p:animEffect>
                                  </p:childTnLst>
                                </p:cTn>
                              </p:par>
                              <p:par>
                                <p:cTn id="25" presetID="10"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500"/>
                                        <p:tgtEl>
                                          <p:spTgt spid="103"/>
                                        </p:tgtEl>
                                      </p:cBhvr>
                                    </p:animEffect>
                                  </p:childTnLst>
                                </p:cTn>
                              </p:par>
                              <p:par>
                                <p:cTn id="36" presetID="10" presetClass="entr" presetSubtype="0" fill="hold" nodeType="with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fade">
                                      <p:cBhvr>
                                        <p:cTn id="41" dur="500"/>
                                        <p:tgtEl>
                                          <p:spTgt spid="102"/>
                                        </p:tgtEl>
                                      </p:cBhvr>
                                    </p:animEffect>
                                  </p:childTnLst>
                                </p:cTn>
                              </p:par>
                              <p:par>
                                <p:cTn id="42" presetID="10" presetClass="entr" presetSubtype="0" fill="hold"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500"/>
                                        <p:tgtEl>
                                          <p:spTgt spid="90"/>
                                        </p:tgtEl>
                                      </p:cBhvr>
                                    </p:animEffect>
                                  </p:childTnLst>
                                </p:cTn>
                              </p:par>
                              <p:par>
                                <p:cTn id="45" presetID="10" presetClass="entr" presetSubtype="0" fill="hold"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fade">
                                      <p:cBhvr>
                                        <p:cTn id="47" dur="500"/>
                                        <p:tgtEl>
                                          <p:spTgt spid="9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fade">
                                      <p:cBhvr>
                                        <p:cTn id="50" dur="500"/>
                                        <p:tgtEl>
                                          <p:spTgt spid="10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5"/>
                                        </p:tgtEl>
                                        <p:attrNameLst>
                                          <p:attrName>style.visibility</p:attrName>
                                        </p:attrNameLst>
                                      </p:cBhvr>
                                      <p:to>
                                        <p:strVal val="visible"/>
                                      </p:to>
                                    </p:set>
                                    <p:animEffect transition="in" filter="fade">
                                      <p:cBhvr>
                                        <p:cTn id="55" dur="500"/>
                                        <p:tgtEl>
                                          <p:spTgt spid="105"/>
                                        </p:tgtEl>
                                      </p:cBhvr>
                                    </p:animEffect>
                                  </p:childTnLst>
                                </p:cTn>
                              </p:par>
                              <p:par>
                                <p:cTn id="56" presetID="10" presetClass="entr" presetSubtype="0" fill="hold"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P spid="101" grpId="0"/>
      <p:bldP spid="102" grpId="0"/>
      <p:bldP spid="103" grpId="0"/>
      <p:bldP spid="104" grpId="0"/>
      <p:bldP spid="10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sz="2800"/>
              <a:t>VM + disk combination mismatch – Disk Bandwidth Capped</a:t>
            </a:r>
          </a:p>
        </p:txBody>
      </p:sp>
      <p:pic>
        <p:nvPicPr>
          <p:cNvPr id="4" name="Picture 3">
            <a:extLst>
              <a:ext uri="{FF2B5EF4-FFF2-40B4-BE49-F238E27FC236}">
                <a16:creationId xmlns:a16="http://schemas.microsoft.com/office/drawing/2014/main" id="{EEB025AF-0D95-4805-ACC7-AD894D5115C3}"/>
              </a:ext>
            </a:extLst>
          </p:cNvPr>
          <p:cNvPicPr>
            <a:picLocks noChangeAspect="1"/>
          </p:cNvPicPr>
          <p:nvPr/>
        </p:nvPicPr>
        <p:blipFill>
          <a:blip r:embed="rId3"/>
          <a:stretch>
            <a:fillRect/>
          </a:stretch>
        </p:blipFill>
        <p:spPr>
          <a:xfrm>
            <a:off x="1915747" y="3400884"/>
            <a:ext cx="901700" cy="730250"/>
          </a:xfrm>
          <a:prstGeom prst="rect">
            <a:avLst/>
          </a:prstGeom>
        </p:spPr>
      </p:pic>
      <p:pic>
        <p:nvPicPr>
          <p:cNvPr id="5" name="Picture 4">
            <a:extLst>
              <a:ext uri="{FF2B5EF4-FFF2-40B4-BE49-F238E27FC236}">
                <a16:creationId xmlns:a16="http://schemas.microsoft.com/office/drawing/2014/main" id="{2DDFF3B8-F6FA-4F4B-A73D-60BBA5898D7C}"/>
              </a:ext>
            </a:extLst>
          </p:cNvPr>
          <p:cNvPicPr>
            <a:picLocks noChangeAspect="1"/>
          </p:cNvPicPr>
          <p:nvPr/>
        </p:nvPicPr>
        <p:blipFill>
          <a:blip r:embed="rId4"/>
          <a:stretch>
            <a:fillRect/>
          </a:stretch>
        </p:blipFill>
        <p:spPr>
          <a:xfrm>
            <a:off x="4651923" y="3429000"/>
            <a:ext cx="901700" cy="730250"/>
          </a:xfrm>
          <a:prstGeom prst="rect">
            <a:avLst/>
          </a:prstGeom>
        </p:spPr>
      </p:pic>
      <p:sp>
        <p:nvSpPr>
          <p:cNvPr id="6" name="TextBox 5">
            <a:extLst>
              <a:ext uri="{FF2B5EF4-FFF2-40B4-BE49-F238E27FC236}">
                <a16:creationId xmlns:a16="http://schemas.microsoft.com/office/drawing/2014/main" id="{0DDD99A5-D0AF-40A2-9A72-D893F34E1649}"/>
              </a:ext>
            </a:extLst>
          </p:cNvPr>
          <p:cNvSpPr txBox="1"/>
          <p:nvPr/>
        </p:nvSpPr>
        <p:spPr>
          <a:xfrm>
            <a:off x="8611273" y="2530085"/>
            <a:ext cx="1433439" cy="615553"/>
          </a:xfrm>
          <a:prstGeom prst="rect">
            <a:avLst/>
          </a:prstGeom>
          <a:noFill/>
        </p:spPr>
        <p:txBody>
          <a:bodyPr wrap="square" lIns="0" tIns="0" rIns="0" bIns="0" rtlCol="0">
            <a:spAutoFit/>
          </a:bodyPr>
          <a:lstStyle/>
          <a:p>
            <a:pPr algn="ctr"/>
            <a:r>
              <a:rPr lang="en-US" sz="2000">
                <a:gradFill>
                  <a:gsLst>
                    <a:gs pos="2917">
                      <a:prstClr val="black"/>
                    </a:gs>
                    <a:gs pos="30000">
                      <a:prstClr val="black"/>
                    </a:gs>
                  </a:gsLst>
                  <a:lin ang="5400000" scaled="0"/>
                </a:gradFill>
              </a:rPr>
              <a:t>Data Disk</a:t>
            </a:r>
          </a:p>
          <a:p>
            <a:pPr algn="ctr"/>
            <a:r>
              <a:rPr lang="en-US" sz="2000">
                <a:gradFill>
                  <a:gsLst>
                    <a:gs pos="2917">
                      <a:prstClr val="black"/>
                    </a:gs>
                    <a:gs pos="30000">
                      <a:prstClr val="black"/>
                    </a:gs>
                  </a:gsLst>
                  <a:lin ang="5400000" scaled="0"/>
                </a:gradFill>
              </a:rPr>
              <a:t>P30</a:t>
            </a:r>
          </a:p>
        </p:txBody>
      </p:sp>
      <p:sp>
        <p:nvSpPr>
          <p:cNvPr id="7" name="TextBox 6">
            <a:extLst>
              <a:ext uri="{FF2B5EF4-FFF2-40B4-BE49-F238E27FC236}">
                <a16:creationId xmlns:a16="http://schemas.microsoft.com/office/drawing/2014/main" id="{AE3689A6-3E7B-4E38-A6C7-1A36639461E9}"/>
              </a:ext>
            </a:extLst>
          </p:cNvPr>
          <p:cNvSpPr txBox="1"/>
          <p:nvPr/>
        </p:nvSpPr>
        <p:spPr>
          <a:xfrm>
            <a:off x="1764853" y="3074249"/>
            <a:ext cx="1357460"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Application</a:t>
            </a:r>
          </a:p>
        </p:txBody>
      </p:sp>
      <p:sp>
        <p:nvSpPr>
          <p:cNvPr id="8" name="TextBox 7">
            <a:extLst>
              <a:ext uri="{FF2B5EF4-FFF2-40B4-BE49-F238E27FC236}">
                <a16:creationId xmlns:a16="http://schemas.microsoft.com/office/drawing/2014/main" id="{BC5FCF68-834D-4116-BCA6-25CB6C9482C4}"/>
              </a:ext>
            </a:extLst>
          </p:cNvPr>
          <p:cNvSpPr txBox="1"/>
          <p:nvPr/>
        </p:nvSpPr>
        <p:spPr>
          <a:xfrm>
            <a:off x="4215970" y="3090743"/>
            <a:ext cx="2078406"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Standard_D48s_v3</a:t>
            </a:r>
          </a:p>
        </p:txBody>
      </p:sp>
      <p:sp>
        <p:nvSpPr>
          <p:cNvPr id="9" name="TextBox 8">
            <a:extLst>
              <a:ext uri="{FF2B5EF4-FFF2-40B4-BE49-F238E27FC236}">
                <a16:creationId xmlns:a16="http://schemas.microsoft.com/office/drawing/2014/main" id="{893B7AC4-D32B-4819-8D5C-0996D6B19BFC}"/>
              </a:ext>
            </a:extLst>
          </p:cNvPr>
          <p:cNvSpPr txBox="1"/>
          <p:nvPr/>
        </p:nvSpPr>
        <p:spPr>
          <a:xfrm>
            <a:off x="8620419" y="6242447"/>
            <a:ext cx="1433439" cy="615553"/>
          </a:xfrm>
          <a:prstGeom prst="rect">
            <a:avLst/>
          </a:prstGeom>
          <a:noFill/>
        </p:spPr>
        <p:txBody>
          <a:bodyPr wrap="square" lIns="0" tIns="0" rIns="0" bIns="0" rtlCol="0">
            <a:spAutoFit/>
          </a:bodyPr>
          <a:lstStyle/>
          <a:p>
            <a:pPr algn="ctr"/>
            <a:r>
              <a:rPr lang="en-US" sz="2000">
                <a:gradFill>
                  <a:gsLst>
                    <a:gs pos="2917">
                      <a:prstClr val="black"/>
                    </a:gs>
                    <a:gs pos="30000">
                      <a:prstClr val="black"/>
                    </a:gs>
                  </a:gsLst>
                  <a:lin ang="5400000" scaled="0"/>
                </a:gradFill>
              </a:rPr>
              <a:t>Data Disk</a:t>
            </a:r>
          </a:p>
          <a:p>
            <a:pPr algn="ctr"/>
            <a:r>
              <a:rPr lang="en-US" sz="2000">
                <a:gradFill>
                  <a:gsLst>
                    <a:gs pos="2917">
                      <a:prstClr val="black"/>
                    </a:gs>
                    <a:gs pos="30000">
                      <a:prstClr val="black"/>
                    </a:gs>
                  </a:gsLst>
                  <a:lin ang="5400000" scaled="0"/>
                </a:gradFill>
              </a:rPr>
              <a:t>P30</a:t>
            </a:r>
          </a:p>
        </p:txBody>
      </p:sp>
      <p:sp>
        <p:nvSpPr>
          <p:cNvPr id="10" name="TextBox 9">
            <a:extLst>
              <a:ext uri="{FF2B5EF4-FFF2-40B4-BE49-F238E27FC236}">
                <a16:creationId xmlns:a16="http://schemas.microsoft.com/office/drawing/2014/main" id="{CC109EF7-63D0-4D1B-AB45-8F72486B73F9}"/>
              </a:ext>
            </a:extLst>
          </p:cNvPr>
          <p:cNvSpPr txBox="1"/>
          <p:nvPr/>
        </p:nvSpPr>
        <p:spPr>
          <a:xfrm>
            <a:off x="8641094" y="4349164"/>
            <a:ext cx="1433439" cy="615553"/>
          </a:xfrm>
          <a:prstGeom prst="rect">
            <a:avLst/>
          </a:prstGeom>
          <a:noFill/>
        </p:spPr>
        <p:txBody>
          <a:bodyPr wrap="square" lIns="0" tIns="0" rIns="0" bIns="0" rtlCol="0">
            <a:spAutoFit/>
          </a:bodyPr>
          <a:lstStyle/>
          <a:p>
            <a:pPr algn="ctr"/>
            <a:r>
              <a:rPr lang="en-US" sz="2000">
                <a:gradFill>
                  <a:gsLst>
                    <a:gs pos="2917">
                      <a:prstClr val="black"/>
                    </a:gs>
                    <a:gs pos="30000">
                      <a:prstClr val="black"/>
                    </a:gs>
                  </a:gsLst>
                  <a:lin ang="5400000" scaled="0"/>
                </a:gradFill>
              </a:rPr>
              <a:t>Data Disk</a:t>
            </a:r>
          </a:p>
          <a:p>
            <a:pPr algn="ctr"/>
            <a:r>
              <a:rPr lang="en-US" sz="2000">
                <a:gradFill>
                  <a:gsLst>
                    <a:gs pos="2917">
                      <a:prstClr val="black"/>
                    </a:gs>
                    <a:gs pos="30000">
                      <a:prstClr val="black"/>
                    </a:gs>
                  </a:gsLst>
                  <a:lin ang="5400000" scaled="0"/>
                </a:gradFill>
              </a:rPr>
              <a:t>P30</a:t>
            </a:r>
          </a:p>
        </p:txBody>
      </p:sp>
      <p:cxnSp>
        <p:nvCxnSpPr>
          <p:cNvPr id="11" name="Connector: Elbow 10">
            <a:extLst>
              <a:ext uri="{FF2B5EF4-FFF2-40B4-BE49-F238E27FC236}">
                <a16:creationId xmlns:a16="http://schemas.microsoft.com/office/drawing/2014/main" id="{CA43F2F6-7BA3-484C-873B-3C500643B308}"/>
              </a:ext>
            </a:extLst>
          </p:cNvPr>
          <p:cNvCxnSpPr>
            <a:cxnSpLocks/>
          </p:cNvCxnSpPr>
          <p:nvPr/>
        </p:nvCxnSpPr>
        <p:spPr>
          <a:xfrm rot="10800000" flipV="1">
            <a:off x="4782312" y="1675218"/>
            <a:ext cx="4151446" cy="1371600"/>
          </a:xfrm>
          <a:prstGeom prst="bentConnector3">
            <a:avLst>
              <a:gd name="adj1" fmla="val 99999"/>
            </a:avLst>
          </a:prstGeom>
          <a:noFill/>
          <a:ln w="38100" cap="flat" cmpd="sng" algn="ctr">
            <a:solidFill>
              <a:srgbClr val="75757A"/>
            </a:solidFill>
            <a:prstDash val="sysDot"/>
            <a:round/>
            <a:headEnd type="none" w="med" len="med"/>
            <a:tailEnd type="arrow" w="med" len="med"/>
          </a:ln>
          <a:effectLst/>
        </p:spPr>
      </p:cxnSp>
      <p:cxnSp>
        <p:nvCxnSpPr>
          <p:cNvPr id="12" name="Connector: Elbow 11">
            <a:extLst>
              <a:ext uri="{FF2B5EF4-FFF2-40B4-BE49-F238E27FC236}">
                <a16:creationId xmlns:a16="http://schemas.microsoft.com/office/drawing/2014/main" id="{7A44438B-1522-44AE-BF55-09837A61ABD4}"/>
              </a:ext>
            </a:extLst>
          </p:cNvPr>
          <p:cNvCxnSpPr/>
          <p:nvPr/>
        </p:nvCxnSpPr>
        <p:spPr>
          <a:xfrm flipV="1">
            <a:off x="5377102" y="2192795"/>
            <a:ext cx="3556656" cy="773406"/>
          </a:xfrm>
          <a:prstGeom prst="bentConnector3">
            <a:avLst>
              <a:gd name="adj1" fmla="val 123"/>
            </a:avLst>
          </a:prstGeom>
          <a:noFill/>
          <a:ln w="38100" cap="flat" cmpd="sng" algn="ctr">
            <a:solidFill>
              <a:srgbClr val="50E6FF"/>
            </a:solidFill>
            <a:prstDash val="solid"/>
            <a:miter lim="800000"/>
            <a:headEnd type="none" w="lg" len="med"/>
            <a:tailEnd type="arrow"/>
          </a:ln>
          <a:effectLst/>
        </p:spPr>
      </p:cxnSp>
      <p:cxnSp>
        <p:nvCxnSpPr>
          <p:cNvPr id="13" name="Straight Arrow Connector 12">
            <a:extLst>
              <a:ext uri="{FF2B5EF4-FFF2-40B4-BE49-F238E27FC236}">
                <a16:creationId xmlns:a16="http://schemas.microsoft.com/office/drawing/2014/main" id="{A85A7F69-03CF-418E-B1FC-91734C183244}"/>
              </a:ext>
            </a:extLst>
          </p:cNvPr>
          <p:cNvCxnSpPr/>
          <p:nvPr/>
        </p:nvCxnSpPr>
        <p:spPr>
          <a:xfrm>
            <a:off x="2817447" y="3584448"/>
            <a:ext cx="1834476"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6" name="Straight Arrow Connector 15">
            <a:extLst>
              <a:ext uri="{FF2B5EF4-FFF2-40B4-BE49-F238E27FC236}">
                <a16:creationId xmlns:a16="http://schemas.microsoft.com/office/drawing/2014/main" id="{AFBC293D-413F-4844-BFE6-FDBDEE9DF39B}"/>
              </a:ext>
            </a:extLst>
          </p:cNvPr>
          <p:cNvCxnSpPr/>
          <p:nvPr/>
        </p:nvCxnSpPr>
        <p:spPr>
          <a:xfrm flipH="1">
            <a:off x="2817447" y="3941861"/>
            <a:ext cx="1834476" cy="0"/>
          </a:xfrm>
          <a:prstGeom prst="straightConnector1">
            <a:avLst/>
          </a:prstGeom>
          <a:noFill/>
          <a:ln w="38100" cap="flat" cmpd="sng" algn="ctr">
            <a:solidFill>
              <a:srgbClr val="0078D4"/>
            </a:solidFill>
            <a:prstDash val="solid"/>
            <a:miter lim="800000"/>
            <a:headEnd type="none" w="lg" len="med"/>
            <a:tailEnd type="arrow"/>
          </a:ln>
          <a:effectLst/>
        </p:spPr>
      </p:cxnSp>
      <p:cxnSp>
        <p:nvCxnSpPr>
          <p:cNvPr id="17" name="Straight Arrow Connector 16">
            <a:extLst>
              <a:ext uri="{FF2B5EF4-FFF2-40B4-BE49-F238E27FC236}">
                <a16:creationId xmlns:a16="http://schemas.microsoft.com/office/drawing/2014/main" id="{D6DF0DC7-5C11-4028-81A3-612C0A7219AF}"/>
              </a:ext>
            </a:extLst>
          </p:cNvPr>
          <p:cNvCxnSpPr>
            <a:cxnSpLocks/>
          </p:cNvCxnSpPr>
          <p:nvPr/>
        </p:nvCxnSpPr>
        <p:spPr>
          <a:xfrm>
            <a:off x="5553623" y="3584448"/>
            <a:ext cx="3389281"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8" name="Straight Arrow Connector 17">
            <a:extLst>
              <a:ext uri="{FF2B5EF4-FFF2-40B4-BE49-F238E27FC236}">
                <a16:creationId xmlns:a16="http://schemas.microsoft.com/office/drawing/2014/main" id="{17208581-BE0D-4EC3-ADF3-54FEF40CFE85}"/>
              </a:ext>
            </a:extLst>
          </p:cNvPr>
          <p:cNvCxnSpPr>
            <a:cxnSpLocks/>
          </p:cNvCxnSpPr>
          <p:nvPr/>
        </p:nvCxnSpPr>
        <p:spPr>
          <a:xfrm flipH="1">
            <a:off x="5553625" y="3941862"/>
            <a:ext cx="3380134" cy="0"/>
          </a:xfrm>
          <a:prstGeom prst="straightConnector1">
            <a:avLst/>
          </a:prstGeom>
          <a:noFill/>
          <a:ln w="38100" cap="flat" cmpd="sng" algn="ctr">
            <a:solidFill>
              <a:srgbClr val="75757A"/>
            </a:solidFill>
            <a:prstDash val="sysDot"/>
            <a:miter lim="800000"/>
            <a:headEnd type="none" w="lg" len="med"/>
            <a:tailEnd type="arrow"/>
          </a:ln>
          <a:effectLst/>
        </p:spPr>
      </p:cxnSp>
      <p:sp>
        <p:nvSpPr>
          <p:cNvPr id="19" name="TextBox 18">
            <a:extLst>
              <a:ext uri="{FF2B5EF4-FFF2-40B4-BE49-F238E27FC236}">
                <a16:creationId xmlns:a16="http://schemas.microsoft.com/office/drawing/2014/main" id="{DD2EFD60-FF0E-4F8E-94EB-3073EFD2F6A6}"/>
              </a:ext>
            </a:extLst>
          </p:cNvPr>
          <p:cNvSpPr txBox="1"/>
          <p:nvPr/>
        </p:nvSpPr>
        <p:spPr>
          <a:xfrm>
            <a:off x="3105016" y="2789871"/>
            <a:ext cx="1034843" cy="430887"/>
          </a:xfrm>
          <a:prstGeom prst="rect">
            <a:avLst/>
          </a:prstGeom>
          <a:noFill/>
        </p:spPr>
        <p:txBody>
          <a:bodyPr wrap="square" lIns="0" tIns="0" rIns="0" bIns="0" rtlCol="0">
            <a:spAutoFit/>
          </a:bodyPr>
          <a:lstStyle/>
          <a:p>
            <a:pPr algn="ctr"/>
            <a:r>
              <a:rPr lang="en-US" sz="1400" b="1">
                <a:solidFill>
                  <a:srgbClr val="50E6FF"/>
                </a:solidFill>
              </a:rPr>
              <a:t>1,152 MB/s</a:t>
            </a:r>
          </a:p>
          <a:p>
            <a:pPr algn="ctr"/>
            <a:r>
              <a:rPr lang="en-US" sz="1400" b="1">
                <a:solidFill>
                  <a:srgbClr val="50E6FF"/>
                </a:solidFill>
              </a:rPr>
              <a:t>Request</a:t>
            </a:r>
          </a:p>
        </p:txBody>
      </p:sp>
      <p:sp>
        <p:nvSpPr>
          <p:cNvPr id="20" name="TextBox 19">
            <a:extLst>
              <a:ext uri="{FF2B5EF4-FFF2-40B4-BE49-F238E27FC236}">
                <a16:creationId xmlns:a16="http://schemas.microsoft.com/office/drawing/2014/main" id="{942DF521-FB28-41C3-917D-078A724D84C8}"/>
              </a:ext>
            </a:extLst>
          </p:cNvPr>
          <p:cNvSpPr txBox="1"/>
          <p:nvPr/>
        </p:nvSpPr>
        <p:spPr>
          <a:xfrm>
            <a:off x="6360960" y="2341833"/>
            <a:ext cx="1034843" cy="430887"/>
          </a:xfrm>
          <a:prstGeom prst="rect">
            <a:avLst/>
          </a:prstGeom>
          <a:noFill/>
        </p:spPr>
        <p:txBody>
          <a:bodyPr wrap="square" lIns="0" tIns="0" rIns="0" bIns="0" rtlCol="0">
            <a:spAutoFit/>
          </a:bodyPr>
          <a:lstStyle/>
          <a:p>
            <a:pPr algn="ctr"/>
            <a:r>
              <a:rPr lang="en-US" sz="1400" b="1">
                <a:solidFill>
                  <a:srgbClr val="50E6FF"/>
                </a:solidFill>
              </a:rPr>
              <a:t>384 MB/s</a:t>
            </a:r>
          </a:p>
          <a:p>
            <a:pPr algn="ctr"/>
            <a:r>
              <a:rPr lang="en-US" sz="1400" b="1">
                <a:solidFill>
                  <a:srgbClr val="50E6FF"/>
                </a:solidFill>
              </a:rPr>
              <a:t>Request</a:t>
            </a:r>
          </a:p>
        </p:txBody>
      </p:sp>
      <p:sp>
        <p:nvSpPr>
          <p:cNvPr id="21" name="TextBox 20">
            <a:extLst>
              <a:ext uri="{FF2B5EF4-FFF2-40B4-BE49-F238E27FC236}">
                <a16:creationId xmlns:a16="http://schemas.microsoft.com/office/drawing/2014/main" id="{173E60A8-39DF-4DED-AC96-6BA2C4415814}"/>
              </a:ext>
            </a:extLst>
          </p:cNvPr>
          <p:cNvSpPr txBox="1"/>
          <p:nvPr/>
        </p:nvSpPr>
        <p:spPr>
          <a:xfrm>
            <a:off x="6658056" y="3086767"/>
            <a:ext cx="1034843" cy="430887"/>
          </a:xfrm>
          <a:prstGeom prst="rect">
            <a:avLst/>
          </a:prstGeom>
          <a:noFill/>
        </p:spPr>
        <p:txBody>
          <a:bodyPr wrap="square" lIns="0" tIns="0" rIns="0" bIns="0" rtlCol="0">
            <a:spAutoFit/>
          </a:bodyPr>
          <a:lstStyle/>
          <a:p>
            <a:pPr algn="ctr"/>
            <a:r>
              <a:rPr lang="en-US" sz="1400" b="1">
                <a:solidFill>
                  <a:srgbClr val="50E6FF"/>
                </a:solidFill>
              </a:rPr>
              <a:t>384 MB/s</a:t>
            </a:r>
          </a:p>
          <a:p>
            <a:pPr algn="ctr"/>
            <a:r>
              <a:rPr lang="en-US" sz="1400" b="1">
                <a:solidFill>
                  <a:srgbClr val="50E6FF"/>
                </a:solidFill>
              </a:rPr>
              <a:t>Request</a:t>
            </a:r>
          </a:p>
        </p:txBody>
      </p:sp>
      <p:sp>
        <p:nvSpPr>
          <p:cNvPr id="22" name="TextBox 21">
            <a:extLst>
              <a:ext uri="{FF2B5EF4-FFF2-40B4-BE49-F238E27FC236}">
                <a16:creationId xmlns:a16="http://schemas.microsoft.com/office/drawing/2014/main" id="{656724B0-2558-40A7-9DA9-3927BD71DBC8}"/>
              </a:ext>
            </a:extLst>
          </p:cNvPr>
          <p:cNvSpPr txBox="1"/>
          <p:nvPr/>
        </p:nvSpPr>
        <p:spPr>
          <a:xfrm>
            <a:off x="6726270" y="4967339"/>
            <a:ext cx="1034843" cy="430887"/>
          </a:xfrm>
          <a:prstGeom prst="rect">
            <a:avLst/>
          </a:prstGeom>
          <a:noFill/>
        </p:spPr>
        <p:txBody>
          <a:bodyPr wrap="square" lIns="0" tIns="0" rIns="0" bIns="0" rtlCol="0">
            <a:spAutoFit/>
          </a:bodyPr>
          <a:lstStyle/>
          <a:p>
            <a:pPr algn="ctr"/>
            <a:r>
              <a:rPr lang="en-US" sz="1400" b="1">
                <a:solidFill>
                  <a:srgbClr val="50E6FF"/>
                </a:solidFill>
              </a:rPr>
              <a:t>384 MB/s</a:t>
            </a:r>
          </a:p>
          <a:p>
            <a:pPr algn="ctr"/>
            <a:r>
              <a:rPr lang="en-US" sz="1400" b="1">
                <a:solidFill>
                  <a:srgbClr val="50E6FF"/>
                </a:solidFill>
              </a:rPr>
              <a:t>Request</a:t>
            </a:r>
          </a:p>
        </p:txBody>
      </p:sp>
      <p:sp>
        <p:nvSpPr>
          <p:cNvPr id="23" name="TextBox 22">
            <a:extLst>
              <a:ext uri="{FF2B5EF4-FFF2-40B4-BE49-F238E27FC236}">
                <a16:creationId xmlns:a16="http://schemas.microsoft.com/office/drawing/2014/main" id="{0F5CB1C4-532D-4475-BF57-892E42E08160}"/>
              </a:ext>
            </a:extLst>
          </p:cNvPr>
          <p:cNvSpPr txBox="1"/>
          <p:nvPr/>
        </p:nvSpPr>
        <p:spPr>
          <a:xfrm>
            <a:off x="5553623" y="1155113"/>
            <a:ext cx="1034843" cy="430887"/>
          </a:xfrm>
          <a:prstGeom prst="rect">
            <a:avLst/>
          </a:prstGeom>
          <a:noFill/>
        </p:spPr>
        <p:txBody>
          <a:bodyPr wrap="square" lIns="0" tIns="0" rIns="0" bIns="0" rtlCol="0">
            <a:spAutoFit/>
          </a:bodyPr>
          <a:lstStyle/>
          <a:p>
            <a:pPr algn="ctr"/>
            <a:r>
              <a:rPr lang="en-US" sz="1400" b="1">
                <a:solidFill>
                  <a:srgbClr val="75757A"/>
                </a:solidFill>
              </a:rPr>
              <a:t>200 MB/s</a:t>
            </a:r>
          </a:p>
          <a:p>
            <a:pPr algn="ctr"/>
            <a:r>
              <a:rPr lang="en-US" sz="1400" b="1">
                <a:solidFill>
                  <a:srgbClr val="75757A"/>
                </a:solidFill>
              </a:rPr>
              <a:t>Response</a:t>
            </a:r>
          </a:p>
        </p:txBody>
      </p:sp>
      <p:sp>
        <p:nvSpPr>
          <p:cNvPr id="24" name="TextBox 23">
            <a:extLst>
              <a:ext uri="{FF2B5EF4-FFF2-40B4-BE49-F238E27FC236}">
                <a16:creationId xmlns:a16="http://schemas.microsoft.com/office/drawing/2014/main" id="{B819DCB9-2ECF-4DEE-90B5-BC6BF2666190}"/>
              </a:ext>
            </a:extLst>
          </p:cNvPr>
          <p:cNvSpPr txBox="1"/>
          <p:nvPr/>
        </p:nvSpPr>
        <p:spPr>
          <a:xfrm>
            <a:off x="6665975" y="3959349"/>
            <a:ext cx="1034843" cy="430887"/>
          </a:xfrm>
          <a:prstGeom prst="rect">
            <a:avLst/>
          </a:prstGeom>
          <a:noFill/>
        </p:spPr>
        <p:txBody>
          <a:bodyPr wrap="square" lIns="0" tIns="0" rIns="0" bIns="0" rtlCol="0">
            <a:spAutoFit/>
          </a:bodyPr>
          <a:lstStyle/>
          <a:p>
            <a:pPr algn="ctr"/>
            <a:r>
              <a:rPr lang="en-US" sz="1400" b="1">
                <a:solidFill>
                  <a:srgbClr val="75757A"/>
                </a:solidFill>
              </a:rPr>
              <a:t>200 MB/s</a:t>
            </a:r>
          </a:p>
          <a:p>
            <a:pPr algn="ctr"/>
            <a:r>
              <a:rPr lang="en-US" sz="1400" b="1">
                <a:solidFill>
                  <a:srgbClr val="75757A"/>
                </a:solidFill>
              </a:rPr>
              <a:t>Response</a:t>
            </a:r>
          </a:p>
        </p:txBody>
      </p:sp>
      <p:sp>
        <p:nvSpPr>
          <p:cNvPr id="25" name="TextBox 24">
            <a:extLst>
              <a:ext uri="{FF2B5EF4-FFF2-40B4-BE49-F238E27FC236}">
                <a16:creationId xmlns:a16="http://schemas.microsoft.com/office/drawing/2014/main" id="{F9D9B856-451B-4799-B14C-453C6CFCE071}"/>
              </a:ext>
            </a:extLst>
          </p:cNvPr>
          <p:cNvSpPr txBox="1"/>
          <p:nvPr/>
        </p:nvSpPr>
        <p:spPr>
          <a:xfrm>
            <a:off x="6694882" y="6077618"/>
            <a:ext cx="1034843" cy="430887"/>
          </a:xfrm>
          <a:prstGeom prst="rect">
            <a:avLst/>
          </a:prstGeom>
          <a:noFill/>
        </p:spPr>
        <p:txBody>
          <a:bodyPr wrap="square" lIns="0" tIns="0" rIns="0" bIns="0" rtlCol="0">
            <a:spAutoFit/>
          </a:bodyPr>
          <a:lstStyle/>
          <a:p>
            <a:pPr algn="ctr"/>
            <a:r>
              <a:rPr lang="en-US" sz="1400" b="1">
                <a:solidFill>
                  <a:srgbClr val="75757A"/>
                </a:solidFill>
              </a:rPr>
              <a:t>200 MB/s</a:t>
            </a:r>
          </a:p>
          <a:p>
            <a:pPr algn="ctr"/>
            <a:r>
              <a:rPr lang="en-US" sz="1400" b="1">
                <a:solidFill>
                  <a:srgbClr val="75757A"/>
                </a:solidFill>
              </a:rPr>
              <a:t>Response</a:t>
            </a:r>
          </a:p>
        </p:txBody>
      </p:sp>
      <p:sp>
        <p:nvSpPr>
          <p:cNvPr id="26" name="TextBox 25">
            <a:extLst>
              <a:ext uri="{FF2B5EF4-FFF2-40B4-BE49-F238E27FC236}">
                <a16:creationId xmlns:a16="http://schemas.microsoft.com/office/drawing/2014/main" id="{0D3695EF-B1A5-4935-A198-585703568DBC}"/>
              </a:ext>
            </a:extLst>
          </p:cNvPr>
          <p:cNvSpPr txBox="1"/>
          <p:nvPr/>
        </p:nvSpPr>
        <p:spPr>
          <a:xfrm>
            <a:off x="3145119" y="4078254"/>
            <a:ext cx="1034843" cy="430887"/>
          </a:xfrm>
          <a:prstGeom prst="rect">
            <a:avLst/>
          </a:prstGeom>
          <a:noFill/>
        </p:spPr>
        <p:txBody>
          <a:bodyPr wrap="square" lIns="0" tIns="0" rIns="0" bIns="0" rtlCol="0">
            <a:spAutoFit/>
          </a:bodyPr>
          <a:lstStyle/>
          <a:p>
            <a:pPr algn="ctr"/>
            <a:r>
              <a:rPr lang="en-US" sz="1400" b="1">
                <a:solidFill>
                  <a:schemeClr val="tx2"/>
                </a:solidFill>
              </a:rPr>
              <a:t>600 MB/s</a:t>
            </a:r>
          </a:p>
          <a:p>
            <a:pPr algn="ctr"/>
            <a:r>
              <a:rPr lang="en-US" sz="1400" b="1">
                <a:solidFill>
                  <a:schemeClr val="tx2"/>
                </a:solidFill>
              </a:rPr>
              <a:t>Response</a:t>
            </a:r>
          </a:p>
        </p:txBody>
      </p:sp>
      <p:cxnSp>
        <p:nvCxnSpPr>
          <p:cNvPr id="27" name="Connector: Elbow 26">
            <a:extLst>
              <a:ext uri="{FF2B5EF4-FFF2-40B4-BE49-F238E27FC236}">
                <a16:creationId xmlns:a16="http://schemas.microsoft.com/office/drawing/2014/main" id="{73345835-8E34-49D5-863D-E356D2111F29}"/>
              </a:ext>
            </a:extLst>
          </p:cNvPr>
          <p:cNvCxnSpPr>
            <a:cxnSpLocks/>
          </p:cNvCxnSpPr>
          <p:nvPr/>
        </p:nvCxnSpPr>
        <p:spPr>
          <a:xfrm>
            <a:off x="5255173" y="4607777"/>
            <a:ext cx="3687731" cy="1054578"/>
          </a:xfrm>
          <a:prstGeom prst="bentConnector3">
            <a:avLst>
              <a:gd name="adj1" fmla="val -130"/>
            </a:avLst>
          </a:prstGeom>
          <a:noFill/>
          <a:ln w="38100" cap="flat" cmpd="sng" algn="ctr">
            <a:solidFill>
              <a:srgbClr val="50E6FF"/>
            </a:solidFill>
            <a:prstDash val="solid"/>
            <a:miter lim="800000"/>
            <a:headEnd type="none" w="lg" len="med"/>
            <a:tailEnd type="arrow"/>
          </a:ln>
          <a:effectLst/>
        </p:spPr>
      </p:cxnSp>
      <p:cxnSp>
        <p:nvCxnSpPr>
          <p:cNvPr id="28" name="Connector: Elbow 27">
            <a:extLst>
              <a:ext uri="{FF2B5EF4-FFF2-40B4-BE49-F238E27FC236}">
                <a16:creationId xmlns:a16="http://schemas.microsoft.com/office/drawing/2014/main" id="{43D8B0E0-40DC-47D6-A2C6-6C5822F4D422}"/>
              </a:ext>
            </a:extLst>
          </p:cNvPr>
          <p:cNvCxnSpPr>
            <a:cxnSpLocks/>
          </p:cNvCxnSpPr>
          <p:nvPr/>
        </p:nvCxnSpPr>
        <p:spPr>
          <a:xfrm rot="10800000">
            <a:off x="4923039" y="4568775"/>
            <a:ext cx="4010721" cy="1486308"/>
          </a:xfrm>
          <a:prstGeom prst="bentConnector3">
            <a:avLst>
              <a:gd name="adj1" fmla="val 99935"/>
            </a:avLst>
          </a:prstGeom>
          <a:noFill/>
          <a:ln w="38100" cap="flat" cmpd="sng" algn="ctr">
            <a:solidFill>
              <a:srgbClr val="75757A"/>
            </a:solidFill>
            <a:prstDash val="sysDot"/>
            <a:miter lim="800000"/>
            <a:headEnd type="none" w="lg" len="med"/>
            <a:tailEnd type="arrow"/>
          </a:ln>
          <a:effectLst/>
        </p:spPr>
      </p:cxnSp>
      <p:sp>
        <p:nvSpPr>
          <p:cNvPr id="29" name="TextBox 28">
            <a:extLst>
              <a:ext uri="{FF2B5EF4-FFF2-40B4-BE49-F238E27FC236}">
                <a16:creationId xmlns:a16="http://schemas.microsoft.com/office/drawing/2014/main" id="{01C62628-B657-4BAD-BD0F-629C63DA3441}"/>
              </a:ext>
            </a:extLst>
          </p:cNvPr>
          <p:cNvSpPr txBox="1"/>
          <p:nvPr/>
        </p:nvSpPr>
        <p:spPr>
          <a:xfrm>
            <a:off x="4560921" y="4205570"/>
            <a:ext cx="2078406" cy="369332"/>
          </a:xfrm>
          <a:prstGeom prst="rect">
            <a:avLst/>
          </a:prstGeom>
          <a:noFill/>
        </p:spPr>
        <p:txBody>
          <a:bodyPr wrap="square" lIns="0" tIns="0" rIns="0" bIns="0" rtlCol="0">
            <a:spAutoFit/>
          </a:bodyPr>
          <a:lstStyle/>
          <a:p>
            <a:r>
              <a:rPr lang="en-US" sz="1200">
                <a:gradFill>
                  <a:gsLst>
                    <a:gs pos="2917">
                      <a:prstClr val="black"/>
                    </a:gs>
                    <a:gs pos="30000">
                      <a:prstClr val="black"/>
                    </a:gs>
                  </a:gsLst>
                  <a:lin ang="5400000" scaled="0"/>
                </a:gradFill>
                <a:latin typeface="Calibri" panose="020F0502020204030204"/>
              </a:rPr>
              <a:t>IOPS: 76,800</a:t>
            </a:r>
          </a:p>
          <a:p>
            <a:r>
              <a:rPr lang="en-US" sz="1200">
                <a:gradFill>
                  <a:gsLst>
                    <a:gs pos="2917">
                      <a:prstClr val="black"/>
                    </a:gs>
                    <a:gs pos="30000">
                      <a:prstClr val="black"/>
                    </a:gs>
                  </a:gsLst>
                  <a:lin ang="5400000" scaled="0"/>
                </a:gradFill>
                <a:latin typeface="Calibri" panose="020F0502020204030204"/>
              </a:rPr>
              <a:t>BW: 1,152 MB/s</a:t>
            </a:r>
          </a:p>
        </p:txBody>
      </p:sp>
      <p:sp>
        <p:nvSpPr>
          <p:cNvPr id="30" name="TextBox 29">
            <a:extLst>
              <a:ext uri="{FF2B5EF4-FFF2-40B4-BE49-F238E27FC236}">
                <a16:creationId xmlns:a16="http://schemas.microsoft.com/office/drawing/2014/main" id="{8D271A13-2628-4FEB-B8FB-2DA4ADDFE41E}"/>
              </a:ext>
            </a:extLst>
          </p:cNvPr>
          <p:cNvSpPr txBox="1"/>
          <p:nvPr/>
        </p:nvSpPr>
        <p:spPr>
          <a:xfrm>
            <a:off x="9791010" y="1670738"/>
            <a:ext cx="2078406" cy="369332"/>
          </a:xfrm>
          <a:prstGeom prst="rect">
            <a:avLst/>
          </a:prstGeom>
          <a:noFill/>
        </p:spPr>
        <p:txBody>
          <a:bodyPr wrap="square" lIns="0" tIns="0" rIns="0" bIns="0" rtlCol="0">
            <a:spAutoFit/>
          </a:bodyPr>
          <a:lstStyle/>
          <a:p>
            <a:r>
              <a:rPr lang="en-US" sz="1200">
                <a:gradFill>
                  <a:gsLst>
                    <a:gs pos="2917">
                      <a:prstClr val="black"/>
                    </a:gs>
                    <a:gs pos="30000">
                      <a:prstClr val="black"/>
                    </a:gs>
                  </a:gsLst>
                  <a:lin ang="5400000" scaled="0"/>
                </a:gradFill>
              </a:rPr>
              <a:t>IOPS: 5,000</a:t>
            </a:r>
          </a:p>
          <a:p>
            <a:r>
              <a:rPr lang="en-US" sz="1200">
                <a:gradFill>
                  <a:gsLst>
                    <a:gs pos="2917">
                      <a:prstClr val="black"/>
                    </a:gs>
                    <a:gs pos="30000">
                      <a:prstClr val="black"/>
                    </a:gs>
                  </a:gsLst>
                  <a:lin ang="5400000" scaled="0"/>
                </a:gradFill>
              </a:rPr>
              <a:t>BW: 200 MB/s</a:t>
            </a:r>
          </a:p>
        </p:txBody>
      </p:sp>
      <p:sp>
        <p:nvSpPr>
          <p:cNvPr id="31" name="TextBox 30">
            <a:extLst>
              <a:ext uri="{FF2B5EF4-FFF2-40B4-BE49-F238E27FC236}">
                <a16:creationId xmlns:a16="http://schemas.microsoft.com/office/drawing/2014/main" id="{7B25B325-3E19-4C69-9D40-5D20AF3FAF17}"/>
              </a:ext>
            </a:extLst>
          </p:cNvPr>
          <p:cNvSpPr txBox="1"/>
          <p:nvPr/>
        </p:nvSpPr>
        <p:spPr>
          <a:xfrm>
            <a:off x="9791010" y="3572529"/>
            <a:ext cx="2078406" cy="369332"/>
          </a:xfrm>
          <a:prstGeom prst="rect">
            <a:avLst/>
          </a:prstGeom>
          <a:noFill/>
        </p:spPr>
        <p:txBody>
          <a:bodyPr wrap="square" lIns="0" tIns="0" rIns="0" bIns="0" rtlCol="0">
            <a:spAutoFit/>
          </a:bodyPr>
          <a:lstStyle/>
          <a:p>
            <a:r>
              <a:rPr lang="en-US" sz="1200">
                <a:gradFill>
                  <a:gsLst>
                    <a:gs pos="2917">
                      <a:prstClr val="black"/>
                    </a:gs>
                    <a:gs pos="30000">
                      <a:prstClr val="black"/>
                    </a:gs>
                  </a:gsLst>
                  <a:lin ang="5400000" scaled="0"/>
                </a:gradFill>
              </a:rPr>
              <a:t>IOPS: 5,000</a:t>
            </a:r>
          </a:p>
          <a:p>
            <a:r>
              <a:rPr lang="en-US" sz="1200">
                <a:gradFill>
                  <a:gsLst>
                    <a:gs pos="2917">
                      <a:prstClr val="black"/>
                    </a:gs>
                    <a:gs pos="30000">
                      <a:prstClr val="black"/>
                    </a:gs>
                  </a:gsLst>
                  <a:lin ang="5400000" scaled="0"/>
                </a:gradFill>
              </a:rPr>
              <a:t>BW: 200 MB/s</a:t>
            </a:r>
          </a:p>
        </p:txBody>
      </p:sp>
      <p:sp>
        <p:nvSpPr>
          <p:cNvPr id="32" name="TextBox 31">
            <a:extLst>
              <a:ext uri="{FF2B5EF4-FFF2-40B4-BE49-F238E27FC236}">
                <a16:creationId xmlns:a16="http://schemas.microsoft.com/office/drawing/2014/main" id="{FEB7E098-CAD6-40EF-B64D-416FD8B53D3B}"/>
              </a:ext>
            </a:extLst>
          </p:cNvPr>
          <p:cNvSpPr txBox="1"/>
          <p:nvPr/>
        </p:nvSpPr>
        <p:spPr>
          <a:xfrm>
            <a:off x="9791010" y="5650922"/>
            <a:ext cx="2078406" cy="369332"/>
          </a:xfrm>
          <a:prstGeom prst="rect">
            <a:avLst/>
          </a:prstGeom>
          <a:noFill/>
        </p:spPr>
        <p:txBody>
          <a:bodyPr wrap="square" lIns="0" tIns="0" rIns="0" bIns="0" rtlCol="0">
            <a:spAutoFit/>
          </a:bodyPr>
          <a:lstStyle/>
          <a:p>
            <a:r>
              <a:rPr lang="en-US" sz="1200">
                <a:gradFill>
                  <a:gsLst>
                    <a:gs pos="2917">
                      <a:prstClr val="black"/>
                    </a:gs>
                    <a:gs pos="30000">
                      <a:prstClr val="black"/>
                    </a:gs>
                  </a:gsLst>
                  <a:lin ang="5400000" scaled="0"/>
                </a:gradFill>
              </a:rPr>
              <a:t>IOPS: 5,000</a:t>
            </a:r>
          </a:p>
          <a:p>
            <a:r>
              <a:rPr lang="en-US" sz="1200">
                <a:gradFill>
                  <a:gsLst>
                    <a:gs pos="2917">
                      <a:prstClr val="black"/>
                    </a:gs>
                    <a:gs pos="30000">
                      <a:prstClr val="black"/>
                    </a:gs>
                  </a:gsLst>
                  <a:lin ang="5400000" scaled="0"/>
                </a:gradFill>
              </a:rPr>
              <a:t>BW: 200 MB/s</a:t>
            </a:r>
          </a:p>
        </p:txBody>
      </p:sp>
      <p:grpSp>
        <p:nvGrpSpPr>
          <p:cNvPr id="33" name="Group 32">
            <a:extLst>
              <a:ext uri="{FF2B5EF4-FFF2-40B4-BE49-F238E27FC236}">
                <a16:creationId xmlns:a16="http://schemas.microsoft.com/office/drawing/2014/main" id="{66EE31DE-9C5E-4D81-A9E4-26EC8E75F37D}"/>
              </a:ext>
            </a:extLst>
          </p:cNvPr>
          <p:cNvGrpSpPr>
            <a:grpSpLocks noChangeAspect="1"/>
          </p:cNvGrpSpPr>
          <p:nvPr/>
        </p:nvGrpSpPr>
        <p:grpSpPr>
          <a:xfrm>
            <a:off x="8969422" y="1636934"/>
            <a:ext cx="664908" cy="792349"/>
            <a:chOff x="5477764" y="5013499"/>
            <a:chExt cx="268565" cy="320040"/>
          </a:xfrm>
        </p:grpSpPr>
        <p:grpSp>
          <p:nvGrpSpPr>
            <p:cNvPr id="34" name="Group 33">
              <a:extLst>
                <a:ext uri="{FF2B5EF4-FFF2-40B4-BE49-F238E27FC236}">
                  <a16:creationId xmlns:a16="http://schemas.microsoft.com/office/drawing/2014/main" id="{F66CEE6E-FB0D-496A-AD4F-D2886D5548D1}"/>
                </a:ext>
              </a:extLst>
            </p:cNvPr>
            <p:cNvGrpSpPr/>
            <p:nvPr/>
          </p:nvGrpSpPr>
          <p:grpSpPr>
            <a:xfrm>
              <a:off x="5477764" y="5013499"/>
              <a:ext cx="268565" cy="320040"/>
              <a:chOff x="5477764" y="5010341"/>
              <a:chExt cx="268565" cy="320040"/>
            </a:xfrm>
          </p:grpSpPr>
          <p:sp>
            <p:nvSpPr>
              <p:cNvPr id="39" name="Freeform 5">
                <a:extLst>
                  <a:ext uri="{FF2B5EF4-FFF2-40B4-BE49-F238E27FC236}">
                    <a16:creationId xmlns:a16="http://schemas.microsoft.com/office/drawing/2014/main" id="{966B484E-9AFA-43BE-B24A-8BE5F0A9DB7F}"/>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40" name="Group 39">
                <a:extLst>
                  <a:ext uri="{FF2B5EF4-FFF2-40B4-BE49-F238E27FC236}">
                    <a16:creationId xmlns:a16="http://schemas.microsoft.com/office/drawing/2014/main" id="{485141CF-57A9-4D0E-8A0F-E78E4155FB14}"/>
                  </a:ext>
                </a:extLst>
              </p:cNvPr>
              <p:cNvGrpSpPr/>
              <p:nvPr/>
            </p:nvGrpSpPr>
            <p:grpSpPr>
              <a:xfrm>
                <a:off x="5518161" y="5046557"/>
                <a:ext cx="187770" cy="208407"/>
                <a:chOff x="5513643" y="5046557"/>
                <a:chExt cx="187770" cy="208407"/>
              </a:xfrm>
              <a:solidFill>
                <a:srgbClr val="0078D3"/>
              </a:solidFill>
            </p:grpSpPr>
            <p:sp>
              <p:nvSpPr>
                <p:cNvPr id="41" name="Oval 40">
                  <a:extLst>
                    <a:ext uri="{FF2B5EF4-FFF2-40B4-BE49-F238E27FC236}">
                      <a16:creationId xmlns:a16="http://schemas.microsoft.com/office/drawing/2014/main" id="{9767400F-282F-46DA-999D-351BB0DC7F04}"/>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 name="Oval 41">
                  <a:extLst>
                    <a:ext uri="{FF2B5EF4-FFF2-40B4-BE49-F238E27FC236}">
                      <a16:creationId xmlns:a16="http://schemas.microsoft.com/office/drawing/2014/main" id="{303936AF-1103-463B-AEF2-25DAD4687D22}"/>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Oval 42">
                  <a:extLst>
                    <a:ext uri="{FF2B5EF4-FFF2-40B4-BE49-F238E27FC236}">
                      <a16:creationId xmlns:a16="http://schemas.microsoft.com/office/drawing/2014/main" id="{21292BCE-FF31-43EF-BC19-55505B4739D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 name="Oval 43">
                  <a:extLst>
                    <a:ext uri="{FF2B5EF4-FFF2-40B4-BE49-F238E27FC236}">
                      <a16:creationId xmlns:a16="http://schemas.microsoft.com/office/drawing/2014/main" id="{509C01A6-766D-4334-9B74-95E4B33EC075}"/>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35" name="Group 34">
              <a:extLst>
                <a:ext uri="{FF2B5EF4-FFF2-40B4-BE49-F238E27FC236}">
                  <a16:creationId xmlns:a16="http://schemas.microsoft.com/office/drawing/2014/main" id="{DA3396D3-3854-4BED-884E-50D525AA8F77}"/>
                </a:ext>
              </a:extLst>
            </p:cNvPr>
            <p:cNvGrpSpPr/>
            <p:nvPr/>
          </p:nvGrpSpPr>
          <p:grpSpPr>
            <a:xfrm>
              <a:off x="5571787" y="5284616"/>
              <a:ext cx="80519" cy="48923"/>
              <a:chOff x="5884568" y="5297481"/>
              <a:chExt cx="80519" cy="48923"/>
            </a:xfrm>
          </p:grpSpPr>
          <p:sp>
            <p:nvSpPr>
              <p:cNvPr id="36" name="Line 7">
                <a:extLst>
                  <a:ext uri="{FF2B5EF4-FFF2-40B4-BE49-F238E27FC236}">
                    <a16:creationId xmlns:a16="http://schemas.microsoft.com/office/drawing/2014/main" id="{46960C05-4050-4C8E-827B-75F690A32B08}"/>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37" name="Line 8">
                <a:extLst>
                  <a:ext uri="{FF2B5EF4-FFF2-40B4-BE49-F238E27FC236}">
                    <a16:creationId xmlns:a16="http://schemas.microsoft.com/office/drawing/2014/main" id="{DFC038F8-5048-419F-BEA6-2E5043CE0408}"/>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38" name="Line 9">
                <a:extLst>
                  <a:ext uri="{FF2B5EF4-FFF2-40B4-BE49-F238E27FC236}">
                    <a16:creationId xmlns:a16="http://schemas.microsoft.com/office/drawing/2014/main" id="{68290077-E93C-47C0-9EA3-6E8EC5F1BA4F}"/>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45" name="Group 44">
            <a:extLst>
              <a:ext uri="{FF2B5EF4-FFF2-40B4-BE49-F238E27FC236}">
                <a16:creationId xmlns:a16="http://schemas.microsoft.com/office/drawing/2014/main" id="{7DB0D1A5-6085-41D6-8D93-F5220AF460DE}"/>
              </a:ext>
            </a:extLst>
          </p:cNvPr>
          <p:cNvGrpSpPr>
            <a:grpSpLocks noChangeAspect="1"/>
          </p:cNvGrpSpPr>
          <p:nvPr/>
        </p:nvGrpSpPr>
        <p:grpSpPr>
          <a:xfrm>
            <a:off x="8995538" y="3425782"/>
            <a:ext cx="664908" cy="792349"/>
            <a:chOff x="5477764" y="5013499"/>
            <a:chExt cx="268565" cy="320040"/>
          </a:xfrm>
        </p:grpSpPr>
        <p:grpSp>
          <p:nvGrpSpPr>
            <p:cNvPr id="46" name="Group 45">
              <a:extLst>
                <a:ext uri="{FF2B5EF4-FFF2-40B4-BE49-F238E27FC236}">
                  <a16:creationId xmlns:a16="http://schemas.microsoft.com/office/drawing/2014/main" id="{F8FF6BE1-6E29-4B9D-BA7D-9B16F26632B8}"/>
                </a:ext>
              </a:extLst>
            </p:cNvPr>
            <p:cNvGrpSpPr/>
            <p:nvPr/>
          </p:nvGrpSpPr>
          <p:grpSpPr>
            <a:xfrm>
              <a:off x="5477764" y="5013499"/>
              <a:ext cx="268565" cy="320040"/>
              <a:chOff x="5477764" y="5010341"/>
              <a:chExt cx="268565" cy="320040"/>
            </a:xfrm>
          </p:grpSpPr>
          <p:sp>
            <p:nvSpPr>
              <p:cNvPr id="51" name="Freeform 5">
                <a:extLst>
                  <a:ext uri="{FF2B5EF4-FFF2-40B4-BE49-F238E27FC236}">
                    <a16:creationId xmlns:a16="http://schemas.microsoft.com/office/drawing/2014/main" id="{5D5213B5-5552-415B-A4A9-F55FDD2A3BE4}"/>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52" name="Group 51">
                <a:extLst>
                  <a:ext uri="{FF2B5EF4-FFF2-40B4-BE49-F238E27FC236}">
                    <a16:creationId xmlns:a16="http://schemas.microsoft.com/office/drawing/2014/main" id="{8DCA26C6-09BC-4415-8A00-5D5E8A8C91BA}"/>
                  </a:ext>
                </a:extLst>
              </p:cNvPr>
              <p:cNvGrpSpPr/>
              <p:nvPr/>
            </p:nvGrpSpPr>
            <p:grpSpPr>
              <a:xfrm>
                <a:off x="5518161" y="5046557"/>
                <a:ext cx="187770" cy="208407"/>
                <a:chOff x="5513643" y="5046557"/>
                <a:chExt cx="187770" cy="208407"/>
              </a:xfrm>
              <a:solidFill>
                <a:srgbClr val="0078D3"/>
              </a:solidFill>
            </p:grpSpPr>
            <p:sp>
              <p:nvSpPr>
                <p:cNvPr id="53" name="Oval 52">
                  <a:extLst>
                    <a:ext uri="{FF2B5EF4-FFF2-40B4-BE49-F238E27FC236}">
                      <a16:creationId xmlns:a16="http://schemas.microsoft.com/office/drawing/2014/main" id="{2AA66251-2DAD-41DE-9860-93A7AACA972C}"/>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Oval 53">
                  <a:extLst>
                    <a:ext uri="{FF2B5EF4-FFF2-40B4-BE49-F238E27FC236}">
                      <a16:creationId xmlns:a16="http://schemas.microsoft.com/office/drawing/2014/main" id="{538F2FFF-0354-4ACE-A8EA-27B739F00D67}"/>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Oval 54">
                  <a:extLst>
                    <a:ext uri="{FF2B5EF4-FFF2-40B4-BE49-F238E27FC236}">
                      <a16:creationId xmlns:a16="http://schemas.microsoft.com/office/drawing/2014/main" id="{1BFC0E09-F4D3-49A1-8D1D-A5077307E006}"/>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DF5210A3-E7ED-48E9-81B0-29EAF0F5AB0B}"/>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7" name="Group 46">
              <a:extLst>
                <a:ext uri="{FF2B5EF4-FFF2-40B4-BE49-F238E27FC236}">
                  <a16:creationId xmlns:a16="http://schemas.microsoft.com/office/drawing/2014/main" id="{AA8201AF-477F-4C6B-B8BA-51431537EE1E}"/>
                </a:ext>
              </a:extLst>
            </p:cNvPr>
            <p:cNvGrpSpPr/>
            <p:nvPr/>
          </p:nvGrpSpPr>
          <p:grpSpPr>
            <a:xfrm>
              <a:off x="5571787" y="5284616"/>
              <a:ext cx="80519" cy="48923"/>
              <a:chOff x="5884568" y="5297481"/>
              <a:chExt cx="80519" cy="48923"/>
            </a:xfrm>
          </p:grpSpPr>
          <p:sp>
            <p:nvSpPr>
              <p:cNvPr id="48" name="Line 7">
                <a:extLst>
                  <a:ext uri="{FF2B5EF4-FFF2-40B4-BE49-F238E27FC236}">
                    <a16:creationId xmlns:a16="http://schemas.microsoft.com/office/drawing/2014/main" id="{FD148635-187A-4D05-B847-540AD492B32F}"/>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49" name="Line 8">
                <a:extLst>
                  <a:ext uri="{FF2B5EF4-FFF2-40B4-BE49-F238E27FC236}">
                    <a16:creationId xmlns:a16="http://schemas.microsoft.com/office/drawing/2014/main" id="{6AA3B978-D839-4014-A082-2B8B2E9116F6}"/>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0" name="Line 9">
                <a:extLst>
                  <a:ext uri="{FF2B5EF4-FFF2-40B4-BE49-F238E27FC236}">
                    <a16:creationId xmlns:a16="http://schemas.microsoft.com/office/drawing/2014/main" id="{034F5723-D449-4BC6-B09B-56BE64C5E403}"/>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57" name="Group 56">
            <a:extLst>
              <a:ext uri="{FF2B5EF4-FFF2-40B4-BE49-F238E27FC236}">
                <a16:creationId xmlns:a16="http://schemas.microsoft.com/office/drawing/2014/main" id="{38EB7961-5B16-4002-A05B-4A1CB6732C84}"/>
              </a:ext>
            </a:extLst>
          </p:cNvPr>
          <p:cNvGrpSpPr>
            <a:grpSpLocks noChangeAspect="1"/>
          </p:cNvGrpSpPr>
          <p:nvPr/>
        </p:nvGrpSpPr>
        <p:grpSpPr>
          <a:xfrm>
            <a:off x="9004684" y="5439413"/>
            <a:ext cx="664908" cy="792349"/>
            <a:chOff x="5477764" y="5013499"/>
            <a:chExt cx="268565" cy="320040"/>
          </a:xfrm>
        </p:grpSpPr>
        <p:grpSp>
          <p:nvGrpSpPr>
            <p:cNvPr id="58" name="Group 57">
              <a:extLst>
                <a:ext uri="{FF2B5EF4-FFF2-40B4-BE49-F238E27FC236}">
                  <a16:creationId xmlns:a16="http://schemas.microsoft.com/office/drawing/2014/main" id="{49B874E5-533E-459C-9DA8-9B37BEC12594}"/>
                </a:ext>
              </a:extLst>
            </p:cNvPr>
            <p:cNvGrpSpPr/>
            <p:nvPr/>
          </p:nvGrpSpPr>
          <p:grpSpPr>
            <a:xfrm>
              <a:off x="5477764" y="5013499"/>
              <a:ext cx="268565" cy="320040"/>
              <a:chOff x="5477764" y="5010341"/>
              <a:chExt cx="268565" cy="320040"/>
            </a:xfrm>
          </p:grpSpPr>
          <p:sp>
            <p:nvSpPr>
              <p:cNvPr id="63" name="Freeform 5">
                <a:extLst>
                  <a:ext uri="{FF2B5EF4-FFF2-40B4-BE49-F238E27FC236}">
                    <a16:creationId xmlns:a16="http://schemas.microsoft.com/office/drawing/2014/main" id="{91C49557-DF4D-49CE-A14E-DC840C66D49A}"/>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64" name="Group 63">
                <a:extLst>
                  <a:ext uri="{FF2B5EF4-FFF2-40B4-BE49-F238E27FC236}">
                    <a16:creationId xmlns:a16="http://schemas.microsoft.com/office/drawing/2014/main" id="{4BF86C2D-4DA9-4914-ACA6-C482D1614D46}"/>
                  </a:ext>
                </a:extLst>
              </p:cNvPr>
              <p:cNvGrpSpPr/>
              <p:nvPr/>
            </p:nvGrpSpPr>
            <p:grpSpPr>
              <a:xfrm>
                <a:off x="5518161" y="5046557"/>
                <a:ext cx="187770" cy="208407"/>
                <a:chOff x="5513643" y="5046557"/>
                <a:chExt cx="187770" cy="208407"/>
              </a:xfrm>
              <a:solidFill>
                <a:srgbClr val="0078D3"/>
              </a:solidFill>
            </p:grpSpPr>
            <p:sp>
              <p:nvSpPr>
                <p:cNvPr id="65" name="Oval 64">
                  <a:extLst>
                    <a:ext uri="{FF2B5EF4-FFF2-40B4-BE49-F238E27FC236}">
                      <a16:creationId xmlns:a16="http://schemas.microsoft.com/office/drawing/2014/main" id="{A305AF4F-BCD2-4F10-83B5-25A9967D5B54}"/>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6" name="Oval 65">
                  <a:extLst>
                    <a:ext uri="{FF2B5EF4-FFF2-40B4-BE49-F238E27FC236}">
                      <a16:creationId xmlns:a16="http://schemas.microsoft.com/office/drawing/2014/main" id="{20AD7DFD-9E62-4560-B0C0-082DC002B5FB}"/>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val 66">
                  <a:extLst>
                    <a:ext uri="{FF2B5EF4-FFF2-40B4-BE49-F238E27FC236}">
                      <a16:creationId xmlns:a16="http://schemas.microsoft.com/office/drawing/2014/main" id="{036736C8-671D-4F01-8A1F-9FF4421A1F39}"/>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Oval 67">
                  <a:extLst>
                    <a:ext uri="{FF2B5EF4-FFF2-40B4-BE49-F238E27FC236}">
                      <a16:creationId xmlns:a16="http://schemas.microsoft.com/office/drawing/2014/main" id="{5AC593EE-FD63-4B48-AA45-7D04C551E91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59" name="Group 58">
              <a:extLst>
                <a:ext uri="{FF2B5EF4-FFF2-40B4-BE49-F238E27FC236}">
                  <a16:creationId xmlns:a16="http://schemas.microsoft.com/office/drawing/2014/main" id="{53333B1E-DDB3-43AF-B2F0-1DEE9E6D78A6}"/>
                </a:ext>
              </a:extLst>
            </p:cNvPr>
            <p:cNvGrpSpPr/>
            <p:nvPr/>
          </p:nvGrpSpPr>
          <p:grpSpPr>
            <a:xfrm>
              <a:off x="5571787" y="5284616"/>
              <a:ext cx="80519" cy="48923"/>
              <a:chOff x="5884568" y="5297481"/>
              <a:chExt cx="80519" cy="48923"/>
            </a:xfrm>
          </p:grpSpPr>
          <p:sp>
            <p:nvSpPr>
              <p:cNvPr id="60" name="Line 7">
                <a:extLst>
                  <a:ext uri="{FF2B5EF4-FFF2-40B4-BE49-F238E27FC236}">
                    <a16:creationId xmlns:a16="http://schemas.microsoft.com/office/drawing/2014/main" id="{87024136-20E4-406E-AAB8-F645A7F57DBD}"/>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61" name="Line 8">
                <a:extLst>
                  <a:ext uri="{FF2B5EF4-FFF2-40B4-BE49-F238E27FC236}">
                    <a16:creationId xmlns:a16="http://schemas.microsoft.com/office/drawing/2014/main" id="{5D86B929-6E12-4CE5-A91C-9F9F4E09F5D6}"/>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62" name="Line 9">
                <a:extLst>
                  <a:ext uri="{FF2B5EF4-FFF2-40B4-BE49-F238E27FC236}">
                    <a16:creationId xmlns:a16="http://schemas.microsoft.com/office/drawing/2014/main" id="{F2817A3A-50EF-4D05-AD97-34405887EA30}"/>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spTree>
    <p:extLst>
      <p:ext uri="{BB962C8B-B14F-4D97-AF65-F5344CB8AC3E}">
        <p14:creationId xmlns:p14="http://schemas.microsoft.com/office/powerpoint/2010/main" val="3032911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160DC-264C-3548-9950-504558EE0B70}"/>
              </a:ext>
            </a:extLst>
          </p:cNvPr>
          <p:cNvSpPr>
            <a:spLocks noGrp="1"/>
          </p:cNvSpPr>
          <p:nvPr>
            <p:ph type="title"/>
          </p:nvPr>
        </p:nvSpPr>
        <p:spPr>
          <a:xfrm>
            <a:off x="455995" y="620428"/>
            <a:ext cx="11306469" cy="553998"/>
          </a:xfrm>
        </p:spPr>
        <p:txBody>
          <a:bodyPr vert="horz" wrap="square" lIns="0" tIns="0" rIns="0" bIns="0" rtlCol="0" anchor="t">
            <a:spAutoFit/>
          </a:bodyPr>
          <a:lstStyle/>
          <a:p>
            <a:pPr>
              <a:lnSpc>
                <a:spcPct val="100000"/>
              </a:lnSpc>
            </a:pPr>
            <a:r>
              <a:rPr lang="en-US" sz="3600">
                <a:solidFill>
                  <a:srgbClr val="2A446F"/>
                </a:solidFill>
              </a:rPr>
              <a:t>IO Utilization Metrics</a:t>
            </a:r>
          </a:p>
        </p:txBody>
      </p:sp>
      <p:sp>
        <p:nvSpPr>
          <p:cNvPr id="3" name="Text Placeholder 2">
            <a:extLst>
              <a:ext uri="{FF2B5EF4-FFF2-40B4-BE49-F238E27FC236}">
                <a16:creationId xmlns:a16="http://schemas.microsoft.com/office/drawing/2014/main" id="{CD163F82-C81F-1C49-A91D-15F3275FFF3D}"/>
              </a:ext>
            </a:extLst>
          </p:cNvPr>
          <p:cNvSpPr>
            <a:spLocks noGrp="1"/>
          </p:cNvSpPr>
          <p:nvPr>
            <p:ph type="body" sz="quarter" idx="13"/>
          </p:nvPr>
        </p:nvSpPr>
        <p:spPr>
          <a:xfrm>
            <a:off x="563375" y="1675857"/>
            <a:ext cx="4032036" cy="597728"/>
          </a:xfrm>
        </p:spPr>
        <p:txBody>
          <a:bodyPr/>
          <a:lstStyle/>
          <a:p>
            <a:r>
              <a:rPr lang="en-US" sz="2400"/>
              <a:t>Disk IO Utilization Metrics</a:t>
            </a:r>
          </a:p>
          <a:p>
            <a:endParaRPr lang="en-US"/>
          </a:p>
        </p:txBody>
      </p:sp>
      <p:sp>
        <p:nvSpPr>
          <p:cNvPr id="4" name="Text Placeholder 3">
            <a:extLst>
              <a:ext uri="{FF2B5EF4-FFF2-40B4-BE49-F238E27FC236}">
                <a16:creationId xmlns:a16="http://schemas.microsoft.com/office/drawing/2014/main" id="{59DDF564-03BE-DE43-B313-9173D2F2E738}"/>
              </a:ext>
            </a:extLst>
          </p:cNvPr>
          <p:cNvSpPr>
            <a:spLocks noGrp="1"/>
          </p:cNvSpPr>
          <p:nvPr>
            <p:ph type="body" sz="quarter" idx="14"/>
          </p:nvPr>
        </p:nvSpPr>
        <p:spPr>
          <a:xfrm>
            <a:off x="563375" y="4115517"/>
            <a:ext cx="3618381" cy="597728"/>
          </a:xfrm>
        </p:spPr>
        <p:txBody>
          <a:bodyPr/>
          <a:lstStyle/>
          <a:p>
            <a:r>
              <a:rPr lang="en-US" sz="2400"/>
              <a:t>VM IO Utilization Metrics</a:t>
            </a:r>
          </a:p>
          <a:p>
            <a:endParaRPr lang="en-US"/>
          </a:p>
        </p:txBody>
      </p:sp>
      <p:sp>
        <p:nvSpPr>
          <p:cNvPr id="5" name="Text Placeholder 4">
            <a:extLst>
              <a:ext uri="{FF2B5EF4-FFF2-40B4-BE49-F238E27FC236}">
                <a16:creationId xmlns:a16="http://schemas.microsoft.com/office/drawing/2014/main" id="{FD3E4AA9-6D63-1A4F-9FA5-596B0F09AB29}"/>
              </a:ext>
            </a:extLst>
          </p:cNvPr>
          <p:cNvSpPr>
            <a:spLocks noGrp="1"/>
          </p:cNvSpPr>
          <p:nvPr>
            <p:ph type="body" sz="quarter" idx="17"/>
          </p:nvPr>
        </p:nvSpPr>
        <p:spPr>
          <a:xfrm>
            <a:off x="563375" y="2158552"/>
            <a:ext cx="5685471" cy="1616212"/>
          </a:xfrm>
        </p:spPr>
        <p:txBody>
          <a:bodyPr/>
          <a:lstStyle/>
          <a:p>
            <a:pPr marL="342900" indent="-342900">
              <a:buFont typeface="Arial" panose="020B0604020202020204" pitchFamily="34" charset="0"/>
              <a:buChar char="•"/>
            </a:pPr>
            <a:r>
              <a:rPr lang="en-US" sz="2000"/>
              <a:t>Data Disk IOPS consumed percentage</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Data Disk bandwidth consumed percentage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OS Disk IOPS consumed percentage</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OS Disk bandwidth consumed percentage</a:t>
            </a:r>
          </a:p>
        </p:txBody>
      </p:sp>
      <p:sp>
        <p:nvSpPr>
          <p:cNvPr id="6" name="Text Placeholder 5">
            <a:extLst>
              <a:ext uri="{FF2B5EF4-FFF2-40B4-BE49-F238E27FC236}">
                <a16:creationId xmlns:a16="http://schemas.microsoft.com/office/drawing/2014/main" id="{585EF005-3B74-DB4A-923E-83C8146EA952}"/>
              </a:ext>
            </a:extLst>
          </p:cNvPr>
          <p:cNvSpPr>
            <a:spLocks noGrp="1"/>
          </p:cNvSpPr>
          <p:nvPr>
            <p:ph type="body" sz="quarter" idx="18"/>
          </p:nvPr>
        </p:nvSpPr>
        <p:spPr>
          <a:xfrm>
            <a:off x="597777" y="4414381"/>
            <a:ext cx="5511452" cy="1847044"/>
          </a:xfrm>
        </p:spPr>
        <p:txBody>
          <a:bodyPr/>
          <a:lstStyle/>
          <a:p>
            <a:pPr marL="342900" indent="-342900">
              <a:buFont typeface="Arial" panose="020B0604020202020204" pitchFamily="34" charset="0"/>
              <a:buChar char="•"/>
            </a:pPr>
            <a:r>
              <a:rPr lang="en-US" sz="2000"/>
              <a:t>VM Cached IOPS consumed percentage</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VM Cached bandwidth consumed percentage</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VM </a:t>
            </a:r>
            <a:r>
              <a:rPr lang="en-US" sz="2000" err="1"/>
              <a:t>UnCached</a:t>
            </a:r>
            <a:r>
              <a:rPr lang="en-US" sz="2000"/>
              <a:t> IOPS consumed percentage</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VM </a:t>
            </a:r>
            <a:r>
              <a:rPr lang="en-US" sz="2000" err="1"/>
              <a:t>UnCached</a:t>
            </a:r>
            <a:r>
              <a:rPr lang="en-US" sz="2000"/>
              <a:t> bandwidth consumed percentage</a:t>
            </a:r>
          </a:p>
        </p:txBody>
      </p:sp>
      <p:pic>
        <p:nvPicPr>
          <p:cNvPr id="8" name="Picture 7">
            <a:extLst>
              <a:ext uri="{FF2B5EF4-FFF2-40B4-BE49-F238E27FC236}">
                <a16:creationId xmlns:a16="http://schemas.microsoft.com/office/drawing/2014/main" id="{073CF5DA-7D4E-46A9-898E-477D3A3F38AB}"/>
              </a:ext>
            </a:extLst>
          </p:cNvPr>
          <p:cNvPicPr>
            <a:picLocks noChangeAspect="1"/>
          </p:cNvPicPr>
          <p:nvPr/>
        </p:nvPicPr>
        <p:blipFill>
          <a:blip r:embed="rId3"/>
          <a:stretch>
            <a:fillRect/>
          </a:stretch>
        </p:blipFill>
        <p:spPr>
          <a:xfrm>
            <a:off x="6495863" y="2158552"/>
            <a:ext cx="5266601" cy="2719634"/>
          </a:xfrm>
          <a:prstGeom prst="rect">
            <a:avLst/>
          </a:prstGeom>
        </p:spPr>
      </p:pic>
    </p:spTree>
    <p:extLst>
      <p:ext uri="{BB962C8B-B14F-4D97-AF65-F5344CB8AC3E}">
        <p14:creationId xmlns:p14="http://schemas.microsoft.com/office/powerpoint/2010/main" val="4126152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uiExpand="1"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262B-259E-4B09-BF82-83A44B151212}"/>
              </a:ext>
            </a:extLst>
          </p:cNvPr>
          <p:cNvSpPr>
            <a:spLocks noGrp="1"/>
          </p:cNvSpPr>
          <p:nvPr>
            <p:ph type="title"/>
          </p:nvPr>
        </p:nvSpPr>
        <p:spPr/>
        <p:txBody>
          <a:bodyPr/>
          <a:lstStyle/>
          <a:p>
            <a:r>
              <a:rPr lang="en-US"/>
              <a:t>Host/</a:t>
            </a:r>
            <a:r>
              <a:rPr lang="en-US" sz="2800"/>
              <a:t>Disk</a:t>
            </a:r>
            <a:r>
              <a:rPr lang="en-US"/>
              <a:t> caching</a:t>
            </a:r>
          </a:p>
        </p:txBody>
      </p:sp>
      <p:sp>
        <p:nvSpPr>
          <p:cNvPr id="3" name="Text Placeholder 2">
            <a:extLst>
              <a:ext uri="{FF2B5EF4-FFF2-40B4-BE49-F238E27FC236}">
                <a16:creationId xmlns:a16="http://schemas.microsoft.com/office/drawing/2014/main" id="{0854CE8E-138D-4BD0-A7A7-23152BDBE699}"/>
              </a:ext>
            </a:extLst>
          </p:cNvPr>
          <p:cNvSpPr>
            <a:spLocks noGrp="1"/>
          </p:cNvSpPr>
          <p:nvPr>
            <p:ph type="body" sz="quarter" idx="13"/>
          </p:nvPr>
        </p:nvSpPr>
        <p:spPr>
          <a:xfrm>
            <a:off x="455995" y="1263105"/>
            <a:ext cx="5532111" cy="242823"/>
          </a:xfrm>
        </p:spPr>
        <p:txBody>
          <a:bodyPr/>
          <a:lstStyle/>
          <a:p>
            <a:r>
              <a:rPr lang="en-US" sz="2400"/>
              <a:t>Low-latency and high-performance IO</a:t>
            </a:r>
          </a:p>
        </p:txBody>
      </p:sp>
      <p:sp>
        <p:nvSpPr>
          <p:cNvPr id="5" name="Text Placeholder 4">
            <a:extLst>
              <a:ext uri="{FF2B5EF4-FFF2-40B4-BE49-F238E27FC236}">
                <a16:creationId xmlns:a16="http://schemas.microsoft.com/office/drawing/2014/main" id="{6C47CE37-8092-40BF-A05B-8EDC8E36734A}"/>
              </a:ext>
            </a:extLst>
          </p:cNvPr>
          <p:cNvSpPr>
            <a:spLocks noGrp="1"/>
          </p:cNvSpPr>
          <p:nvPr>
            <p:ph type="body" sz="quarter" idx="17"/>
          </p:nvPr>
        </p:nvSpPr>
        <p:spPr>
          <a:xfrm>
            <a:off x="460077" y="1765753"/>
            <a:ext cx="8651555" cy="3308983"/>
          </a:xfrm>
        </p:spPr>
        <p:txBody>
          <a:bodyPr/>
          <a:lstStyle/>
          <a:p>
            <a:pPr marL="285750" indent="-285750">
              <a:buFont typeface="Arial" panose="020B0604020202020204" pitchFamily="34" charset="0"/>
              <a:buChar char="•"/>
            </a:pPr>
            <a:r>
              <a:rPr lang="en-US" sz="2000"/>
              <a:t>Brings storage closer to our virtual machines to increase performance</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Combination of host’s cache and local SSDs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Can configure host cache to workload’s IO Pattern</a:t>
            </a:r>
          </a:p>
          <a:p>
            <a:pPr marL="285750" indent="-285750">
              <a:buFont typeface="Arial" panose="020B0604020202020204" pitchFamily="34" charset="0"/>
              <a:buChar char="•"/>
            </a:pPr>
            <a:endParaRPr lang="en-US" sz="2000"/>
          </a:p>
          <a:p>
            <a:pPr marL="733943" lvl="2" indent="-285750">
              <a:buFont typeface="Arial" panose="020B0604020202020204" pitchFamily="34" charset="0"/>
              <a:buChar char="•"/>
            </a:pPr>
            <a:r>
              <a:rPr lang="en-US" sz="2000"/>
              <a:t>Read-only, read/write</a:t>
            </a:r>
          </a:p>
          <a:p>
            <a:pPr marL="285750" lvl="1" indent="-285750">
              <a:buFont typeface="Arial" panose="020B0604020202020204" pitchFamily="34" charset="0"/>
              <a:buChar char="•"/>
            </a:pPr>
            <a:endParaRPr lang="en-US" sz="2000"/>
          </a:p>
          <a:p>
            <a:pPr marL="285750" lvl="1" indent="-285750">
              <a:buFont typeface="Arial" panose="020B0604020202020204" pitchFamily="34" charset="0"/>
              <a:buChar char="•"/>
            </a:pPr>
            <a:r>
              <a:rPr lang="en-US" sz="2000"/>
              <a:t>Independent limits of non-host caching performance</a:t>
            </a:r>
          </a:p>
          <a:p>
            <a:pPr marL="285750" lvl="1" indent="-285750">
              <a:buFont typeface="Arial" panose="020B0604020202020204" pitchFamily="34" charset="0"/>
              <a:buChar char="•"/>
            </a:pPr>
            <a:endParaRPr lang="en-US" sz="2000"/>
          </a:p>
          <a:p>
            <a:pPr marL="285750" lvl="1" indent="-285750">
              <a:buFont typeface="Arial" panose="020B0604020202020204" pitchFamily="34" charset="0"/>
              <a:buChar char="•"/>
            </a:pPr>
            <a:r>
              <a:rPr lang="en-US" sz="2000"/>
              <a:t>Enables high performance that can exceed the Azure Disk</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endParaRPr lang="en-US" sz="2000"/>
          </a:p>
        </p:txBody>
      </p:sp>
      <p:pic>
        <p:nvPicPr>
          <p:cNvPr id="8" name="Picture 7">
            <a:extLst>
              <a:ext uri="{FF2B5EF4-FFF2-40B4-BE49-F238E27FC236}">
                <a16:creationId xmlns:a16="http://schemas.microsoft.com/office/drawing/2014/main" id="{862A8590-3409-4C15-9024-C7C818C78000}"/>
              </a:ext>
            </a:extLst>
          </p:cNvPr>
          <p:cNvPicPr>
            <a:picLocks noChangeAspect="1"/>
          </p:cNvPicPr>
          <p:nvPr/>
        </p:nvPicPr>
        <p:blipFill>
          <a:blip r:embed="rId2"/>
          <a:stretch>
            <a:fillRect/>
          </a:stretch>
        </p:blipFill>
        <p:spPr>
          <a:xfrm>
            <a:off x="3616144" y="4956823"/>
            <a:ext cx="901700" cy="730250"/>
          </a:xfrm>
          <a:prstGeom prst="rect">
            <a:avLst/>
          </a:prstGeom>
          <a:ln>
            <a:solidFill>
              <a:srgbClr val="0078D4"/>
            </a:solidFill>
          </a:ln>
        </p:spPr>
      </p:pic>
      <p:sp>
        <p:nvSpPr>
          <p:cNvPr id="9" name="TextBox 8">
            <a:extLst>
              <a:ext uri="{FF2B5EF4-FFF2-40B4-BE49-F238E27FC236}">
                <a16:creationId xmlns:a16="http://schemas.microsoft.com/office/drawing/2014/main" id="{3C927E6B-B554-4993-AD32-9FF8E2CEF6D8}"/>
              </a:ext>
            </a:extLst>
          </p:cNvPr>
          <p:cNvSpPr txBox="1"/>
          <p:nvPr/>
        </p:nvSpPr>
        <p:spPr>
          <a:xfrm>
            <a:off x="1886176" y="4663956"/>
            <a:ext cx="1357460" cy="215444"/>
          </a:xfrm>
          <a:prstGeom prst="rect">
            <a:avLst/>
          </a:prstGeom>
          <a:noFill/>
        </p:spPr>
        <p:txBody>
          <a:bodyPr wrap="square" lIns="0" tIns="0" rIns="0" bIns="0" rtlCol="0">
            <a:spAutoFit/>
          </a:bodyPr>
          <a:lstStyle/>
          <a:p>
            <a:r>
              <a:rPr lang="en-US" sz="1400">
                <a:gradFill>
                  <a:gsLst>
                    <a:gs pos="2917">
                      <a:prstClr val="black"/>
                    </a:gs>
                    <a:gs pos="30000">
                      <a:prstClr val="black"/>
                    </a:gs>
                  </a:gsLst>
                  <a:lin ang="5400000" scaled="0"/>
                </a:gradFill>
              </a:rPr>
              <a:t>Application</a:t>
            </a:r>
          </a:p>
        </p:txBody>
      </p:sp>
      <p:sp>
        <p:nvSpPr>
          <p:cNvPr id="10" name="TextBox 9">
            <a:extLst>
              <a:ext uri="{FF2B5EF4-FFF2-40B4-BE49-F238E27FC236}">
                <a16:creationId xmlns:a16="http://schemas.microsoft.com/office/drawing/2014/main" id="{74EEECB1-99C1-45AD-85A0-86E41D5F6E81}"/>
              </a:ext>
            </a:extLst>
          </p:cNvPr>
          <p:cNvSpPr txBox="1"/>
          <p:nvPr/>
        </p:nvSpPr>
        <p:spPr>
          <a:xfrm>
            <a:off x="3868741" y="4711243"/>
            <a:ext cx="367588" cy="246221"/>
          </a:xfrm>
          <a:prstGeom prst="rect">
            <a:avLst/>
          </a:prstGeom>
          <a:noFill/>
        </p:spPr>
        <p:txBody>
          <a:bodyPr wrap="square" lIns="0" tIns="0" rIns="0" bIns="0" rtlCol="0">
            <a:spAutoFit/>
          </a:bodyPr>
          <a:lstStyle/>
          <a:p>
            <a:r>
              <a:rPr lang="en-US" sz="1600">
                <a:gradFill>
                  <a:gsLst>
                    <a:gs pos="2917">
                      <a:prstClr val="black"/>
                    </a:gs>
                    <a:gs pos="30000">
                      <a:prstClr val="black"/>
                    </a:gs>
                  </a:gsLst>
                  <a:lin ang="5400000" scaled="0"/>
                </a:gradFill>
              </a:rPr>
              <a:t>VM</a:t>
            </a:r>
          </a:p>
        </p:txBody>
      </p:sp>
      <p:cxnSp>
        <p:nvCxnSpPr>
          <p:cNvPr id="12" name="Straight Arrow Connector 11">
            <a:extLst>
              <a:ext uri="{FF2B5EF4-FFF2-40B4-BE49-F238E27FC236}">
                <a16:creationId xmlns:a16="http://schemas.microsoft.com/office/drawing/2014/main" id="{829C3A96-DAC7-4F77-BEE5-AAD5700A762B}"/>
              </a:ext>
            </a:extLst>
          </p:cNvPr>
          <p:cNvCxnSpPr>
            <a:cxnSpLocks/>
          </p:cNvCxnSpPr>
          <p:nvPr/>
        </p:nvCxnSpPr>
        <p:spPr>
          <a:xfrm>
            <a:off x="2736524" y="5112271"/>
            <a:ext cx="799693"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3" name="Straight Arrow Connector 12">
            <a:extLst>
              <a:ext uri="{FF2B5EF4-FFF2-40B4-BE49-F238E27FC236}">
                <a16:creationId xmlns:a16="http://schemas.microsoft.com/office/drawing/2014/main" id="{68C10975-7F0E-44F3-99EA-E8F3071131F6}"/>
              </a:ext>
            </a:extLst>
          </p:cNvPr>
          <p:cNvCxnSpPr>
            <a:cxnSpLocks/>
          </p:cNvCxnSpPr>
          <p:nvPr/>
        </p:nvCxnSpPr>
        <p:spPr>
          <a:xfrm flipH="1">
            <a:off x="2736524" y="5469684"/>
            <a:ext cx="743049" cy="0"/>
          </a:xfrm>
          <a:prstGeom prst="straightConnector1">
            <a:avLst/>
          </a:prstGeom>
          <a:noFill/>
          <a:ln w="38100" cap="flat" cmpd="sng" algn="ctr">
            <a:solidFill>
              <a:srgbClr val="0078D4"/>
            </a:solidFill>
            <a:prstDash val="solid"/>
            <a:miter lim="800000"/>
            <a:headEnd type="none" w="lg" len="med"/>
            <a:tailEnd type="arrow"/>
          </a:ln>
          <a:effectLst/>
        </p:spPr>
      </p:cxnSp>
      <p:cxnSp>
        <p:nvCxnSpPr>
          <p:cNvPr id="14" name="Straight Arrow Connector 13">
            <a:extLst>
              <a:ext uri="{FF2B5EF4-FFF2-40B4-BE49-F238E27FC236}">
                <a16:creationId xmlns:a16="http://schemas.microsoft.com/office/drawing/2014/main" id="{41550236-AA8D-4084-8B20-7E13E9F0E112}"/>
              </a:ext>
            </a:extLst>
          </p:cNvPr>
          <p:cNvCxnSpPr>
            <a:cxnSpLocks/>
          </p:cNvCxnSpPr>
          <p:nvPr/>
        </p:nvCxnSpPr>
        <p:spPr>
          <a:xfrm>
            <a:off x="4561621" y="5112271"/>
            <a:ext cx="706296"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5" name="Straight Arrow Connector 14">
            <a:extLst>
              <a:ext uri="{FF2B5EF4-FFF2-40B4-BE49-F238E27FC236}">
                <a16:creationId xmlns:a16="http://schemas.microsoft.com/office/drawing/2014/main" id="{10B372F0-19C2-47F9-BEB6-B5AD4F458CD5}"/>
              </a:ext>
            </a:extLst>
          </p:cNvPr>
          <p:cNvCxnSpPr>
            <a:cxnSpLocks/>
          </p:cNvCxnSpPr>
          <p:nvPr/>
        </p:nvCxnSpPr>
        <p:spPr>
          <a:xfrm flipH="1">
            <a:off x="4517847" y="5469685"/>
            <a:ext cx="677241" cy="0"/>
          </a:xfrm>
          <a:prstGeom prst="straightConnector1">
            <a:avLst/>
          </a:prstGeom>
          <a:noFill/>
          <a:ln w="38100" cap="flat" cmpd="sng" algn="ctr">
            <a:solidFill>
              <a:srgbClr val="0078D4"/>
            </a:solidFill>
            <a:prstDash val="solid"/>
            <a:miter lim="800000"/>
            <a:headEnd type="none" w="lg" len="med"/>
            <a:tailEnd type="arrow"/>
          </a:ln>
          <a:effectLst/>
        </p:spPr>
      </p:cxnSp>
      <p:pic>
        <p:nvPicPr>
          <p:cNvPr id="40" name="Picture 39">
            <a:extLst>
              <a:ext uri="{FF2B5EF4-FFF2-40B4-BE49-F238E27FC236}">
                <a16:creationId xmlns:a16="http://schemas.microsoft.com/office/drawing/2014/main" id="{1416CD63-324E-4A58-A5EE-7E4653E3CCCC}"/>
              </a:ext>
            </a:extLst>
          </p:cNvPr>
          <p:cNvPicPr>
            <a:picLocks noChangeAspect="1"/>
          </p:cNvPicPr>
          <p:nvPr/>
        </p:nvPicPr>
        <p:blipFill>
          <a:blip r:embed="rId3"/>
          <a:stretch>
            <a:fillRect/>
          </a:stretch>
        </p:blipFill>
        <p:spPr>
          <a:xfrm>
            <a:off x="5357885" y="4879400"/>
            <a:ext cx="786152" cy="877662"/>
          </a:xfrm>
          <a:prstGeom prst="rect">
            <a:avLst/>
          </a:prstGeom>
        </p:spPr>
      </p:pic>
      <p:grpSp>
        <p:nvGrpSpPr>
          <p:cNvPr id="43" name="Group 42">
            <a:extLst>
              <a:ext uri="{FF2B5EF4-FFF2-40B4-BE49-F238E27FC236}">
                <a16:creationId xmlns:a16="http://schemas.microsoft.com/office/drawing/2014/main" id="{1DE27310-D007-4045-BC6B-027C84335DAA}"/>
              </a:ext>
            </a:extLst>
          </p:cNvPr>
          <p:cNvGrpSpPr/>
          <p:nvPr/>
        </p:nvGrpSpPr>
        <p:grpSpPr>
          <a:xfrm>
            <a:off x="9241246" y="4918775"/>
            <a:ext cx="929243" cy="1024825"/>
            <a:chOff x="8618441" y="2851722"/>
            <a:chExt cx="511273" cy="581914"/>
          </a:xfrm>
        </p:grpSpPr>
        <p:grpSp>
          <p:nvGrpSpPr>
            <p:cNvPr id="44" name="Group 43">
              <a:extLst>
                <a:ext uri="{FF2B5EF4-FFF2-40B4-BE49-F238E27FC236}">
                  <a16:creationId xmlns:a16="http://schemas.microsoft.com/office/drawing/2014/main" id="{CD1B6EFA-9997-42B2-8957-5C3E678F94ED}"/>
                </a:ext>
              </a:extLst>
            </p:cNvPr>
            <p:cNvGrpSpPr>
              <a:grpSpLocks noChangeAspect="1"/>
            </p:cNvGrpSpPr>
            <p:nvPr/>
          </p:nvGrpSpPr>
          <p:grpSpPr>
            <a:xfrm>
              <a:off x="8618441" y="2851722"/>
              <a:ext cx="365760" cy="435864"/>
              <a:chOff x="5477764" y="5013499"/>
              <a:chExt cx="268565" cy="320040"/>
            </a:xfrm>
          </p:grpSpPr>
          <p:grpSp>
            <p:nvGrpSpPr>
              <p:cNvPr id="48" name="Group 47">
                <a:extLst>
                  <a:ext uri="{FF2B5EF4-FFF2-40B4-BE49-F238E27FC236}">
                    <a16:creationId xmlns:a16="http://schemas.microsoft.com/office/drawing/2014/main" id="{E3C5A7C8-F319-417A-971B-1FEFBF137E29}"/>
                  </a:ext>
                </a:extLst>
              </p:cNvPr>
              <p:cNvGrpSpPr/>
              <p:nvPr/>
            </p:nvGrpSpPr>
            <p:grpSpPr>
              <a:xfrm>
                <a:off x="5477764" y="5013499"/>
                <a:ext cx="268565" cy="320040"/>
                <a:chOff x="5477764" y="5010341"/>
                <a:chExt cx="268565" cy="320040"/>
              </a:xfrm>
            </p:grpSpPr>
            <p:sp>
              <p:nvSpPr>
                <p:cNvPr id="53" name="Freeform 5">
                  <a:extLst>
                    <a:ext uri="{FF2B5EF4-FFF2-40B4-BE49-F238E27FC236}">
                      <a16:creationId xmlns:a16="http://schemas.microsoft.com/office/drawing/2014/main" id="{45A1C3F3-7126-49AF-9EAC-311C566CD812}"/>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54" name="Group 53">
                  <a:extLst>
                    <a:ext uri="{FF2B5EF4-FFF2-40B4-BE49-F238E27FC236}">
                      <a16:creationId xmlns:a16="http://schemas.microsoft.com/office/drawing/2014/main" id="{E626F194-C66C-4F83-B677-6606CD50BE5C}"/>
                    </a:ext>
                  </a:extLst>
                </p:cNvPr>
                <p:cNvGrpSpPr/>
                <p:nvPr/>
              </p:nvGrpSpPr>
              <p:grpSpPr>
                <a:xfrm>
                  <a:off x="5518161" y="5046557"/>
                  <a:ext cx="187770" cy="208407"/>
                  <a:chOff x="5513643" y="5046557"/>
                  <a:chExt cx="187770" cy="208407"/>
                </a:xfrm>
                <a:solidFill>
                  <a:srgbClr val="0078D3"/>
                </a:solidFill>
              </p:grpSpPr>
              <p:sp>
                <p:nvSpPr>
                  <p:cNvPr id="55" name="Oval 54">
                    <a:extLst>
                      <a:ext uri="{FF2B5EF4-FFF2-40B4-BE49-F238E27FC236}">
                        <a16:creationId xmlns:a16="http://schemas.microsoft.com/office/drawing/2014/main" id="{A0855602-C97A-4E1B-B514-18B905C68BAF}"/>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44025DFC-928E-44BC-A829-9CC473ADE68A}"/>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a:extLst>
                      <a:ext uri="{FF2B5EF4-FFF2-40B4-BE49-F238E27FC236}">
                        <a16:creationId xmlns:a16="http://schemas.microsoft.com/office/drawing/2014/main" id="{8DD949D1-B8C9-4424-ADE4-CAA06BB0CF4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Oval 57">
                    <a:extLst>
                      <a:ext uri="{FF2B5EF4-FFF2-40B4-BE49-F238E27FC236}">
                        <a16:creationId xmlns:a16="http://schemas.microsoft.com/office/drawing/2014/main" id="{399942BE-838B-493A-A302-3FB39EF4682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B1C912BC-EBC0-404D-85EE-A1262FCDE78F}"/>
                  </a:ext>
                </a:extLst>
              </p:cNvPr>
              <p:cNvGrpSpPr/>
              <p:nvPr/>
            </p:nvGrpSpPr>
            <p:grpSpPr>
              <a:xfrm>
                <a:off x="5571787" y="5284616"/>
                <a:ext cx="80519" cy="48923"/>
                <a:chOff x="5884568" y="5297481"/>
                <a:chExt cx="80519" cy="48923"/>
              </a:xfrm>
            </p:grpSpPr>
            <p:sp>
              <p:nvSpPr>
                <p:cNvPr id="50" name="Line 7">
                  <a:extLst>
                    <a:ext uri="{FF2B5EF4-FFF2-40B4-BE49-F238E27FC236}">
                      <a16:creationId xmlns:a16="http://schemas.microsoft.com/office/drawing/2014/main" id="{A72E892D-1A0F-420B-91C3-B9680A22C7D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1" name="Line 8">
                  <a:extLst>
                    <a:ext uri="{FF2B5EF4-FFF2-40B4-BE49-F238E27FC236}">
                      <a16:creationId xmlns:a16="http://schemas.microsoft.com/office/drawing/2014/main" id="{0C3F9EAE-1881-4919-9EFE-BB23F41CDECC}"/>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2" name="Line 9">
                  <a:extLst>
                    <a:ext uri="{FF2B5EF4-FFF2-40B4-BE49-F238E27FC236}">
                      <a16:creationId xmlns:a16="http://schemas.microsoft.com/office/drawing/2014/main" id="{378968EF-991A-4F77-8B88-324E5D53A27A}"/>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45" name="Group 44">
              <a:extLst>
                <a:ext uri="{FF2B5EF4-FFF2-40B4-BE49-F238E27FC236}">
                  <a16:creationId xmlns:a16="http://schemas.microsoft.com/office/drawing/2014/main" id="{97082E94-4425-4ED5-A8C9-4599BDE68C16}"/>
                </a:ext>
              </a:extLst>
            </p:cNvPr>
            <p:cNvGrpSpPr/>
            <p:nvPr/>
          </p:nvGrpSpPr>
          <p:grpSpPr>
            <a:xfrm>
              <a:off x="8837614" y="3141536"/>
              <a:ext cx="292100" cy="292100"/>
              <a:chOff x="9201151" y="3497263"/>
              <a:chExt cx="292100" cy="292100"/>
            </a:xfrm>
          </p:grpSpPr>
          <p:sp>
            <p:nvSpPr>
              <p:cNvPr id="46" name="Oval 45">
                <a:extLst>
                  <a:ext uri="{FF2B5EF4-FFF2-40B4-BE49-F238E27FC236}">
                    <a16:creationId xmlns:a16="http://schemas.microsoft.com/office/drawing/2014/main" id="{6FF8D877-8206-4F31-A97E-C3D1E9E73DAE}"/>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Freeform 1018">
                <a:extLst>
                  <a:ext uri="{FF2B5EF4-FFF2-40B4-BE49-F238E27FC236}">
                    <a16:creationId xmlns:a16="http://schemas.microsoft.com/office/drawing/2014/main" id="{0BEB86A5-DD99-4B09-8D8C-B39B37B29FCF}"/>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cxnSp>
        <p:nvCxnSpPr>
          <p:cNvPr id="59" name="Straight Arrow Connector 58">
            <a:extLst>
              <a:ext uri="{FF2B5EF4-FFF2-40B4-BE49-F238E27FC236}">
                <a16:creationId xmlns:a16="http://schemas.microsoft.com/office/drawing/2014/main" id="{738F51D8-282E-4E3F-8FDA-B8CFA60D9D4C}"/>
              </a:ext>
            </a:extLst>
          </p:cNvPr>
          <p:cNvCxnSpPr>
            <a:cxnSpLocks/>
          </p:cNvCxnSpPr>
          <p:nvPr/>
        </p:nvCxnSpPr>
        <p:spPr>
          <a:xfrm flipV="1">
            <a:off x="6107958" y="5084533"/>
            <a:ext cx="3090560" cy="28066"/>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60" name="Straight Arrow Connector 59">
            <a:extLst>
              <a:ext uri="{FF2B5EF4-FFF2-40B4-BE49-F238E27FC236}">
                <a16:creationId xmlns:a16="http://schemas.microsoft.com/office/drawing/2014/main" id="{8FA61B2C-86A5-4BFE-8DB1-8B26E9ADC897}"/>
              </a:ext>
            </a:extLst>
          </p:cNvPr>
          <p:cNvCxnSpPr>
            <a:cxnSpLocks/>
          </p:cNvCxnSpPr>
          <p:nvPr/>
        </p:nvCxnSpPr>
        <p:spPr>
          <a:xfrm flipH="1">
            <a:off x="6144037" y="5441946"/>
            <a:ext cx="2957377" cy="27738"/>
          </a:xfrm>
          <a:prstGeom prst="straightConnector1">
            <a:avLst/>
          </a:prstGeom>
          <a:noFill/>
          <a:ln w="38100" cap="flat" cmpd="sng" algn="ctr">
            <a:solidFill>
              <a:srgbClr val="0078D4"/>
            </a:solidFill>
            <a:prstDash val="solid"/>
            <a:miter lim="800000"/>
            <a:headEnd type="none" w="lg" len="med"/>
            <a:tailEnd type="arrow"/>
          </a:ln>
          <a:effectLst/>
        </p:spPr>
      </p:cxnSp>
      <p:sp>
        <p:nvSpPr>
          <p:cNvPr id="62" name="TextBox 61">
            <a:extLst>
              <a:ext uri="{FF2B5EF4-FFF2-40B4-BE49-F238E27FC236}">
                <a16:creationId xmlns:a16="http://schemas.microsoft.com/office/drawing/2014/main" id="{EA8D2D07-9870-444D-91CB-93945B2E5BB1}"/>
              </a:ext>
            </a:extLst>
          </p:cNvPr>
          <p:cNvSpPr txBox="1"/>
          <p:nvPr/>
        </p:nvSpPr>
        <p:spPr>
          <a:xfrm>
            <a:off x="5267917" y="4644887"/>
            <a:ext cx="1016419" cy="246221"/>
          </a:xfrm>
          <a:prstGeom prst="rect">
            <a:avLst/>
          </a:prstGeom>
          <a:noFill/>
        </p:spPr>
        <p:txBody>
          <a:bodyPr wrap="square" lIns="0" tIns="0" rIns="0" bIns="0" rtlCol="0">
            <a:spAutoFit/>
          </a:bodyPr>
          <a:lstStyle/>
          <a:p>
            <a:r>
              <a:rPr lang="en-US" sz="1600">
                <a:gradFill>
                  <a:gsLst>
                    <a:gs pos="2917">
                      <a:prstClr val="black"/>
                    </a:gs>
                    <a:gs pos="30000">
                      <a:prstClr val="black"/>
                    </a:gs>
                  </a:gsLst>
                  <a:lin ang="5400000" scaled="0"/>
                </a:gradFill>
              </a:rPr>
              <a:t>Host Cache</a:t>
            </a:r>
          </a:p>
        </p:txBody>
      </p:sp>
      <p:sp>
        <p:nvSpPr>
          <p:cNvPr id="64" name="TextBox 63">
            <a:extLst>
              <a:ext uri="{FF2B5EF4-FFF2-40B4-BE49-F238E27FC236}">
                <a16:creationId xmlns:a16="http://schemas.microsoft.com/office/drawing/2014/main" id="{6D39D694-0C5B-4607-A758-38A04ACAF0F9}"/>
              </a:ext>
            </a:extLst>
          </p:cNvPr>
          <p:cNvSpPr txBox="1"/>
          <p:nvPr/>
        </p:nvSpPr>
        <p:spPr>
          <a:xfrm>
            <a:off x="9409142" y="4627329"/>
            <a:ext cx="1016419" cy="246221"/>
          </a:xfrm>
          <a:prstGeom prst="rect">
            <a:avLst/>
          </a:prstGeom>
          <a:noFill/>
        </p:spPr>
        <p:txBody>
          <a:bodyPr wrap="square" lIns="0" tIns="0" rIns="0" bIns="0" rtlCol="0">
            <a:spAutoFit/>
          </a:bodyPr>
          <a:lstStyle/>
          <a:p>
            <a:r>
              <a:rPr lang="en-US" sz="1600">
                <a:gradFill>
                  <a:gsLst>
                    <a:gs pos="2917">
                      <a:prstClr val="black"/>
                    </a:gs>
                    <a:gs pos="30000">
                      <a:prstClr val="black"/>
                    </a:gs>
                  </a:gsLst>
                  <a:lin ang="5400000" scaled="0"/>
                </a:gradFill>
              </a:rPr>
              <a:t>Disk</a:t>
            </a:r>
          </a:p>
        </p:txBody>
      </p:sp>
      <p:pic>
        <p:nvPicPr>
          <p:cNvPr id="6" name="Picture 5">
            <a:extLst>
              <a:ext uri="{FF2B5EF4-FFF2-40B4-BE49-F238E27FC236}">
                <a16:creationId xmlns:a16="http://schemas.microsoft.com/office/drawing/2014/main" id="{74DB93C0-77BE-D72E-DF37-CF06326B1104}"/>
              </a:ext>
            </a:extLst>
          </p:cNvPr>
          <p:cNvPicPr>
            <a:picLocks noChangeAspect="1"/>
          </p:cNvPicPr>
          <p:nvPr/>
        </p:nvPicPr>
        <p:blipFill>
          <a:blip r:embed="rId4"/>
          <a:stretch>
            <a:fillRect/>
          </a:stretch>
        </p:blipFill>
        <p:spPr>
          <a:xfrm>
            <a:off x="1789840" y="4977103"/>
            <a:ext cx="901700" cy="730250"/>
          </a:xfrm>
          <a:prstGeom prst="rect">
            <a:avLst/>
          </a:prstGeom>
        </p:spPr>
      </p:pic>
    </p:spTree>
    <p:extLst>
      <p:ext uri="{BB962C8B-B14F-4D97-AF65-F5344CB8AC3E}">
        <p14:creationId xmlns:p14="http://schemas.microsoft.com/office/powerpoint/2010/main" val="1290122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262B-259E-4B09-BF82-83A44B151212}"/>
              </a:ext>
            </a:extLst>
          </p:cNvPr>
          <p:cNvSpPr>
            <a:spLocks noGrp="1"/>
          </p:cNvSpPr>
          <p:nvPr>
            <p:ph type="title"/>
          </p:nvPr>
        </p:nvSpPr>
        <p:spPr/>
        <p:txBody>
          <a:bodyPr/>
          <a:lstStyle/>
          <a:p>
            <a:r>
              <a:rPr lang="en-US"/>
              <a:t>Host/</a:t>
            </a:r>
            <a:r>
              <a:rPr lang="en-US" sz="2800"/>
              <a:t>Disk</a:t>
            </a:r>
            <a:r>
              <a:rPr lang="en-US"/>
              <a:t> caching</a:t>
            </a:r>
          </a:p>
        </p:txBody>
      </p:sp>
      <p:pic>
        <p:nvPicPr>
          <p:cNvPr id="18" name="Picture 17" descr="Table&#10;&#10;Description automatically generated">
            <a:extLst>
              <a:ext uri="{FF2B5EF4-FFF2-40B4-BE49-F238E27FC236}">
                <a16:creationId xmlns:a16="http://schemas.microsoft.com/office/drawing/2014/main" id="{031F5D59-02ED-42B3-B55A-3250765F7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503" y="1661577"/>
            <a:ext cx="6857325" cy="4817561"/>
          </a:xfrm>
          <a:prstGeom prst="rect">
            <a:avLst/>
          </a:prstGeom>
        </p:spPr>
      </p:pic>
      <p:sp>
        <p:nvSpPr>
          <p:cNvPr id="41" name="Text Placeholder 2">
            <a:extLst>
              <a:ext uri="{FF2B5EF4-FFF2-40B4-BE49-F238E27FC236}">
                <a16:creationId xmlns:a16="http://schemas.microsoft.com/office/drawing/2014/main" id="{9E94F58A-7974-46B3-AD04-3A55592ACDE2}"/>
              </a:ext>
            </a:extLst>
          </p:cNvPr>
          <p:cNvSpPr>
            <a:spLocks noGrp="1"/>
          </p:cNvSpPr>
          <p:nvPr>
            <p:ph type="body" sz="quarter" idx="13"/>
          </p:nvPr>
        </p:nvSpPr>
        <p:spPr>
          <a:xfrm>
            <a:off x="455995" y="1263105"/>
            <a:ext cx="5532111" cy="242823"/>
          </a:xfrm>
        </p:spPr>
        <p:txBody>
          <a:bodyPr/>
          <a:lstStyle/>
          <a:p>
            <a:r>
              <a:rPr lang="en-US" sz="2400"/>
              <a:t>VM Spec - Example</a:t>
            </a:r>
          </a:p>
        </p:txBody>
      </p:sp>
    </p:spTree>
    <p:extLst>
      <p:ext uri="{BB962C8B-B14F-4D97-AF65-F5344CB8AC3E}">
        <p14:creationId xmlns:p14="http://schemas.microsoft.com/office/powerpoint/2010/main" val="38429297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262B-259E-4B09-BF82-83A44B151212}"/>
              </a:ext>
            </a:extLst>
          </p:cNvPr>
          <p:cNvSpPr>
            <a:spLocks noGrp="1"/>
          </p:cNvSpPr>
          <p:nvPr>
            <p:ph type="title"/>
          </p:nvPr>
        </p:nvSpPr>
        <p:spPr/>
        <p:txBody>
          <a:bodyPr/>
          <a:lstStyle/>
          <a:p>
            <a:r>
              <a:rPr lang="en-US"/>
              <a:t>Host/</a:t>
            </a:r>
            <a:r>
              <a:rPr lang="en-US" sz="2800"/>
              <a:t>Disk</a:t>
            </a:r>
            <a:r>
              <a:rPr lang="en-US"/>
              <a:t> caching</a:t>
            </a:r>
          </a:p>
        </p:txBody>
      </p:sp>
      <p:sp>
        <p:nvSpPr>
          <p:cNvPr id="3" name="Text Placeholder 2">
            <a:extLst>
              <a:ext uri="{FF2B5EF4-FFF2-40B4-BE49-F238E27FC236}">
                <a16:creationId xmlns:a16="http://schemas.microsoft.com/office/drawing/2014/main" id="{0854CE8E-138D-4BD0-A7A7-23152BDBE699}"/>
              </a:ext>
            </a:extLst>
          </p:cNvPr>
          <p:cNvSpPr>
            <a:spLocks noGrp="1"/>
          </p:cNvSpPr>
          <p:nvPr>
            <p:ph type="body" sz="quarter" idx="13"/>
          </p:nvPr>
        </p:nvSpPr>
        <p:spPr>
          <a:xfrm>
            <a:off x="455995" y="1263105"/>
            <a:ext cx="5532111" cy="242823"/>
          </a:xfrm>
        </p:spPr>
        <p:txBody>
          <a:bodyPr/>
          <a:lstStyle/>
          <a:p>
            <a:r>
              <a:rPr lang="en-US" sz="2400"/>
              <a:t>Read-Only – Cache hit example</a:t>
            </a:r>
          </a:p>
        </p:txBody>
      </p:sp>
      <p:sp>
        <p:nvSpPr>
          <p:cNvPr id="5" name="Text Placeholder 4">
            <a:extLst>
              <a:ext uri="{FF2B5EF4-FFF2-40B4-BE49-F238E27FC236}">
                <a16:creationId xmlns:a16="http://schemas.microsoft.com/office/drawing/2014/main" id="{6C47CE37-8092-40BF-A05B-8EDC8E36734A}"/>
              </a:ext>
            </a:extLst>
          </p:cNvPr>
          <p:cNvSpPr>
            <a:spLocks noGrp="1"/>
          </p:cNvSpPr>
          <p:nvPr>
            <p:ph type="body" sz="quarter" idx="17"/>
          </p:nvPr>
        </p:nvSpPr>
        <p:spPr>
          <a:xfrm>
            <a:off x="460077" y="1765753"/>
            <a:ext cx="8651555" cy="1770100"/>
          </a:xfrm>
        </p:spPr>
        <p:txBody>
          <a:bodyPr/>
          <a:lstStyle/>
          <a:p>
            <a:pPr marL="285750" indent="-285750">
              <a:buFont typeface="Arial" panose="020B0604020202020204" pitchFamily="34" charset="0"/>
              <a:buChar char="•"/>
            </a:pPr>
            <a:r>
              <a:rPr lang="en-US" sz="2000"/>
              <a:t>Recommended for data disks with read-heavy IO patterns</a:t>
            </a:r>
          </a:p>
          <a:p>
            <a:pPr marL="285750" indent="-285750">
              <a:buFont typeface="Arial" panose="020B0604020202020204" pitchFamily="34" charset="0"/>
              <a:buChar char="•"/>
            </a:pPr>
            <a:endParaRPr lang="en-US" sz="2000"/>
          </a:p>
          <a:p>
            <a:pPr marL="285750" lvl="1" indent="-285750">
              <a:buFont typeface="Arial" panose="020B0604020202020204" pitchFamily="34" charset="0"/>
              <a:buChar char="•"/>
            </a:pPr>
            <a:r>
              <a:rPr lang="en-US" sz="2000"/>
              <a:t>Remote disks IO is not affected by Reads which are served from the Cache</a:t>
            </a:r>
          </a:p>
          <a:p>
            <a:pPr marL="285750" lvl="1" indent="-285750">
              <a:buFont typeface="Arial" panose="020B0604020202020204" pitchFamily="34" charset="0"/>
              <a:buChar char="•"/>
            </a:pPr>
            <a:endParaRPr lang="en-US" sz="2000"/>
          </a:p>
          <a:p>
            <a:pPr marL="733943" lvl="2" indent="-285750">
              <a:buFont typeface="Arial" panose="020B0604020202020204" pitchFamily="34" charset="0"/>
              <a:buChar char="•"/>
            </a:pPr>
            <a:r>
              <a:rPr lang="en-US" sz="2000"/>
              <a:t>Applications can achieve higher throughput than the underlying remote disk</a:t>
            </a:r>
          </a:p>
          <a:p>
            <a:pPr marL="285750" indent="-285750">
              <a:buFont typeface="Arial" panose="020B0604020202020204" pitchFamily="34" charset="0"/>
              <a:buChar char="•"/>
            </a:pPr>
            <a:endParaRPr lang="en-US" sz="2000"/>
          </a:p>
        </p:txBody>
      </p:sp>
      <p:pic>
        <p:nvPicPr>
          <p:cNvPr id="8" name="Picture 7">
            <a:extLst>
              <a:ext uri="{FF2B5EF4-FFF2-40B4-BE49-F238E27FC236}">
                <a16:creationId xmlns:a16="http://schemas.microsoft.com/office/drawing/2014/main" id="{862A8590-3409-4C15-9024-C7C818C78000}"/>
              </a:ext>
            </a:extLst>
          </p:cNvPr>
          <p:cNvPicPr>
            <a:picLocks noChangeAspect="1"/>
          </p:cNvPicPr>
          <p:nvPr/>
        </p:nvPicPr>
        <p:blipFill>
          <a:blip r:embed="rId2"/>
          <a:stretch>
            <a:fillRect/>
          </a:stretch>
        </p:blipFill>
        <p:spPr>
          <a:xfrm>
            <a:off x="3616144" y="4719423"/>
            <a:ext cx="901700" cy="730250"/>
          </a:xfrm>
          <a:prstGeom prst="rect">
            <a:avLst/>
          </a:prstGeom>
          <a:ln>
            <a:solidFill>
              <a:srgbClr val="0078D4"/>
            </a:solidFill>
          </a:ln>
        </p:spPr>
      </p:pic>
      <p:sp>
        <p:nvSpPr>
          <p:cNvPr id="9" name="TextBox 8">
            <a:extLst>
              <a:ext uri="{FF2B5EF4-FFF2-40B4-BE49-F238E27FC236}">
                <a16:creationId xmlns:a16="http://schemas.microsoft.com/office/drawing/2014/main" id="{3C927E6B-B554-4993-AD32-9FF8E2CEF6D8}"/>
              </a:ext>
            </a:extLst>
          </p:cNvPr>
          <p:cNvSpPr txBox="1"/>
          <p:nvPr/>
        </p:nvSpPr>
        <p:spPr>
          <a:xfrm>
            <a:off x="1829532" y="4386096"/>
            <a:ext cx="2409996"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Application</a:t>
            </a:r>
          </a:p>
        </p:txBody>
      </p:sp>
      <p:sp>
        <p:nvSpPr>
          <p:cNvPr id="10" name="TextBox 9">
            <a:extLst>
              <a:ext uri="{FF2B5EF4-FFF2-40B4-BE49-F238E27FC236}">
                <a16:creationId xmlns:a16="http://schemas.microsoft.com/office/drawing/2014/main" id="{74EEECB1-99C1-45AD-85A0-86E41D5F6E81}"/>
              </a:ext>
            </a:extLst>
          </p:cNvPr>
          <p:cNvSpPr txBox="1"/>
          <p:nvPr/>
        </p:nvSpPr>
        <p:spPr>
          <a:xfrm>
            <a:off x="3812096" y="4433383"/>
            <a:ext cx="652606"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VM</a:t>
            </a:r>
          </a:p>
        </p:txBody>
      </p:sp>
      <p:cxnSp>
        <p:nvCxnSpPr>
          <p:cNvPr id="12" name="Straight Arrow Connector 11">
            <a:extLst>
              <a:ext uri="{FF2B5EF4-FFF2-40B4-BE49-F238E27FC236}">
                <a16:creationId xmlns:a16="http://schemas.microsoft.com/office/drawing/2014/main" id="{829C3A96-DAC7-4F77-BEE5-AAD5700A762B}"/>
              </a:ext>
            </a:extLst>
          </p:cNvPr>
          <p:cNvCxnSpPr>
            <a:cxnSpLocks/>
          </p:cNvCxnSpPr>
          <p:nvPr/>
        </p:nvCxnSpPr>
        <p:spPr>
          <a:xfrm>
            <a:off x="2736524" y="4874871"/>
            <a:ext cx="799693"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3" name="Straight Arrow Connector 12">
            <a:extLst>
              <a:ext uri="{FF2B5EF4-FFF2-40B4-BE49-F238E27FC236}">
                <a16:creationId xmlns:a16="http://schemas.microsoft.com/office/drawing/2014/main" id="{68C10975-7F0E-44F3-99EA-E8F3071131F6}"/>
              </a:ext>
            </a:extLst>
          </p:cNvPr>
          <p:cNvCxnSpPr>
            <a:cxnSpLocks/>
          </p:cNvCxnSpPr>
          <p:nvPr/>
        </p:nvCxnSpPr>
        <p:spPr>
          <a:xfrm flipH="1">
            <a:off x="2736524" y="5232284"/>
            <a:ext cx="743049" cy="0"/>
          </a:xfrm>
          <a:prstGeom prst="straightConnector1">
            <a:avLst/>
          </a:prstGeom>
          <a:noFill/>
          <a:ln w="38100" cap="flat" cmpd="sng" algn="ctr">
            <a:solidFill>
              <a:srgbClr val="0078D4"/>
            </a:solidFill>
            <a:prstDash val="solid"/>
            <a:miter lim="800000"/>
            <a:headEnd type="none" w="lg" len="med"/>
            <a:tailEnd type="arrow"/>
          </a:ln>
          <a:effectLst/>
        </p:spPr>
      </p:cxnSp>
      <p:cxnSp>
        <p:nvCxnSpPr>
          <p:cNvPr id="14" name="Straight Arrow Connector 13">
            <a:extLst>
              <a:ext uri="{FF2B5EF4-FFF2-40B4-BE49-F238E27FC236}">
                <a16:creationId xmlns:a16="http://schemas.microsoft.com/office/drawing/2014/main" id="{41550236-AA8D-4084-8B20-7E13E9F0E112}"/>
              </a:ext>
            </a:extLst>
          </p:cNvPr>
          <p:cNvCxnSpPr>
            <a:cxnSpLocks/>
          </p:cNvCxnSpPr>
          <p:nvPr/>
        </p:nvCxnSpPr>
        <p:spPr>
          <a:xfrm>
            <a:off x="4561621" y="4874871"/>
            <a:ext cx="706296"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5" name="Straight Arrow Connector 14">
            <a:extLst>
              <a:ext uri="{FF2B5EF4-FFF2-40B4-BE49-F238E27FC236}">
                <a16:creationId xmlns:a16="http://schemas.microsoft.com/office/drawing/2014/main" id="{10B372F0-19C2-47F9-BEB6-B5AD4F458CD5}"/>
              </a:ext>
            </a:extLst>
          </p:cNvPr>
          <p:cNvCxnSpPr>
            <a:cxnSpLocks/>
          </p:cNvCxnSpPr>
          <p:nvPr/>
        </p:nvCxnSpPr>
        <p:spPr>
          <a:xfrm flipH="1">
            <a:off x="4517847" y="5232285"/>
            <a:ext cx="677241" cy="0"/>
          </a:xfrm>
          <a:prstGeom prst="straightConnector1">
            <a:avLst/>
          </a:prstGeom>
          <a:noFill/>
          <a:ln w="38100" cap="flat" cmpd="sng" algn="ctr">
            <a:solidFill>
              <a:srgbClr val="0078D4"/>
            </a:solidFill>
            <a:prstDash val="solid"/>
            <a:miter lim="800000"/>
            <a:headEnd type="none" w="lg" len="med"/>
            <a:tailEnd type="arrow"/>
          </a:ln>
          <a:effectLst/>
        </p:spPr>
      </p:cxnSp>
      <p:pic>
        <p:nvPicPr>
          <p:cNvPr id="40" name="Picture 39">
            <a:extLst>
              <a:ext uri="{FF2B5EF4-FFF2-40B4-BE49-F238E27FC236}">
                <a16:creationId xmlns:a16="http://schemas.microsoft.com/office/drawing/2014/main" id="{1416CD63-324E-4A58-A5EE-7E4653E3CCCC}"/>
              </a:ext>
            </a:extLst>
          </p:cNvPr>
          <p:cNvPicPr>
            <a:picLocks noChangeAspect="1"/>
          </p:cNvPicPr>
          <p:nvPr/>
        </p:nvPicPr>
        <p:blipFill>
          <a:blip r:embed="rId3"/>
          <a:stretch>
            <a:fillRect/>
          </a:stretch>
        </p:blipFill>
        <p:spPr>
          <a:xfrm>
            <a:off x="5357885" y="4642000"/>
            <a:ext cx="786152" cy="877662"/>
          </a:xfrm>
          <a:prstGeom prst="rect">
            <a:avLst/>
          </a:prstGeom>
        </p:spPr>
      </p:pic>
      <p:grpSp>
        <p:nvGrpSpPr>
          <p:cNvPr id="43" name="Group 42">
            <a:extLst>
              <a:ext uri="{FF2B5EF4-FFF2-40B4-BE49-F238E27FC236}">
                <a16:creationId xmlns:a16="http://schemas.microsoft.com/office/drawing/2014/main" id="{1DE27310-D007-4045-BC6B-027C84335DAA}"/>
              </a:ext>
            </a:extLst>
          </p:cNvPr>
          <p:cNvGrpSpPr/>
          <p:nvPr/>
        </p:nvGrpSpPr>
        <p:grpSpPr>
          <a:xfrm>
            <a:off x="9241246" y="4681375"/>
            <a:ext cx="929243" cy="1024825"/>
            <a:chOff x="8618441" y="2851722"/>
            <a:chExt cx="511273" cy="581914"/>
          </a:xfrm>
        </p:grpSpPr>
        <p:grpSp>
          <p:nvGrpSpPr>
            <p:cNvPr id="44" name="Group 43">
              <a:extLst>
                <a:ext uri="{FF2B5EF4-FFF2-40B4-BE49-F238E27FC236}">
                  <a16:creationId xmlns:a16="http://schemas.microsoft.com/office/drawing/2014/main" id="{CD1B6EFA-9997-42B2-8957-5C3E678F94ED}"/>
                </a:ext>
              </a:extLst>
            </p:cNvPr>
            <p:cNvGrpSpPr>
              <a:grpSpLocks noChangeAspect="1"/>
            </p:cNvGrpSpPr>
            <p:nvPr/>
          </p:nvGrpSpPr>
          <p:grpSpPr>
            <a:xfrm>
              <a:off x="8618441" y="2851722"/>
              <a:ext cx="365760" cy="435864"/>
              <a:chOff x="5477764" y="5013499"/>
              <a:chExt cx="268565" cy="320040"/>
            </a:xfrm>
          </p:grpSpPr>
          <p:grpSp>
            <p:nvGrpSpPr>
              <p:cNvPr id="48" name="Group 47">
                <a:extLst>
                  <a:ext uri="{FF2B5EF4-FFF2-40B4-BE49-F238E27FC236}">
                    <a16:creationId xmlns:a16="http://schemas.microsoft.com/office/drawing/2014/main" id="{E3C5A7C8-F319-417A-971B-1FEFBF137E29}"/>
                  </a:ext>
                </a:extLst>
              </p:cNvPr>
              <p:cNvGrpSpPr/>
              <p:nvPr/>
            </p:nvGrpSpPr>
            <p:grpSpPr>
              <a:xfrm>
                <a:off x="5477764" y="5013499"/>
                <a:ext cx="268565" cy="320040"/>
                <a:chOff x="5477764" y="5010341"/>
                <a:chExt cx="268565" cy="320040"/>
              </a:xfrm>
            </p:grpSpPr>
            <p:sp>
              <p:nvSpPr>
                <p:cNvPr id="53" name="Freeform 5">
                  <a:extLst>
                    <a:ext uri="{FF2B5EF4-FFF2-40B4-BE49-F238E27FC236}">
                      <a16:creationId xmlns:a16="http://schemas.microsoft.com/office/drawing/2014/main" id="{45A1C3F3-7126-49AF-9EAC-311C566CD812}"/>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54" name="Group 53">
                  <a:extLst>
                    <a:ext uri="{FF2B5EF4-FFF2-40B4-BE49-F238E27FC236}">
                      <a16:creationId xmlns:a16="http://schemas.microsoft.com/office/drawing/2014/main" id="{E626F194-C66C-4F83-B677-6606CD50BE5C}"/>
                    </a:ext>
                  </a:extLst>
                </p:cNvPr>
                <p:cNvGrpSpPr/>
                <p:nvPr/>
              </p:nvGrpSpPr>
              <p:grpSpPr>
                <a:xfrm>
                  <a:off x="5518161" y="5046557"/>
                  <a:ext cx="187770" cy="208407"/>
                  <a:chOff x="5513643" y="5046557"/>
                  <a:chExt cx="187770" cy="208407"/>
                </a:xfrm>
                <a:solidFill>
                  <a:srgbClr val="0078D3"/>
                </a:solidFill>
              </p:grpSpPr>
              <p:sp>
                <p:nvSpPr>
                  <p:cNvPr id="55" name="Oval 54">
                    <a:extLst>
                      <a:ext uri="{FF2B5EF4-FFF2-40B4-BE49-F238E27FC236}">
                        <a16:creationId xmlns:a16="http://schemas.microsoft.com/office/drawing/2014/main" id="{A0855602-C97A-4E1B-B514-18B905C68BAF}"/>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44025DFC-928E-44BC-A829-9CC473ADE68A}"/>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a:extLst>
                      <a:ext uri="{FF2B5EF4-FFF2-40B4-BE49-F238E27FC236}">
                        <a16:creationId xmlns:a16="http://schemas.microsoft.com/office/drawing/2014/main" id="{8DD949D1-B8C9-4424-ADE4-CAA06BB0CF4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Oval 57">
                    <a:extLst>
                      <a:ext uri="{FF2B5EF4-FFF2-40B4-BE49-F238E27FC236}">
                        <a16:creationId xmlns:a16="http://schemas.microsoft.com/office/drawing/2014/main" id="{399942BE-838B-493A-A302-3FB39EF4682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B1C912BC-EBC0-404D-85EE-A1262FCDE78F}"/>
                  </a:ext>
                </a:extLst>
              </p:cNvPr>
              <p:cNvGrpSpPr/>
              <p:nvPr/>
            </p:nvGrpSpPr>
            <p:grpSpPr>
              <a:xfrm>
                <a:off x="5571787" y="5284616"/>
                <a:ext cx="80519" cy="48923"/>
                <a:chOff x="5884568" y="5297481"/>
                <a:chExt cx="80519" cy="48923"/>
              </a:xfrm>
            </p:grpSpPr>
            <p:sp>
              <p:nvSpPr>
                <p:cNvPr id="50" name="Line 7">
                  <a:extLst>
                    <a:ext uri="{FF2B5EF4-FFF2-40B4-BE49-F238E27FC236}">
                      <a16:creationId xmlns:a16="http://schemas.microsoft.com/office/drawing/2014/main" id="{A72E892D-1A0F-420B-91C3-B9680A22C7D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1" name="Line 8">
                  <a:extLst>
                    <a:ext uri="{FF2B5EF4-FFF2-40B4-BE49-F238E27FC236}">
                      <a16:creationId xmlns:a16="http://schemas.microsoft.com/office/drawing/2014/main" id="{0C3F9EAE-1881-4919-9EFE-BB23F41CDECC}"/>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2" name="Line 9">
                  <a:extLst>
                    <a:ext uri="{FF2B5EF4-FFF2-40B4-BE49-F238E27FC236}">
                      <a16:creationId xmlns:a16="http://schemas.microsoft.com/office/drawing/2014/main" id="{378968EF-991A-4F77-8B88-324E5D53A27A}"/>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45" name="Group 44">
              <a:extLst>
                <a:ext uri="{FF2B5EF4-FFF2-40B4-BE49-F238E27FC236}">
                  <a16:creationId xmlns:a16="http://schemas.microsoft.com/office/drawing/2014/main" id="{97082E94-4425-4ED5-A8C9-4599BDE68C16}"/>
                </a:ext>
              </a:extLst>
            </p:cNvPr>
            <p:cNvGrpSpPr/>
            <p:nvPr/>
          </p:nvGrpSpPr>
          <p:grpSpPr>
            <a:xfrm>
              <a:off x="8837614" y="3141536"/>
              <a:ext cx="292100" cy="292100"/>
              <a:chOff x="9201151" y="3497263"/>
              <a:chExt cx="292100" cy="292100"/>
            </a:xfrm>
          </p:grpSpPr>
          <p:sp>
            <p:nvSpPr>
              <p:cNvPr id="46" name="Oval 45">
                <a:extLst>
                  <a:ext uri="{FF2B5EF4-FFF2-40B4-BE49-F238E27FC236}">
                    <a16:creationId xmlns:a16="http://schemas.microsoft.com/office/drawing/2014/main" id="{6FF8D877-8206-4F31-A97E-C3D1E9E73DAE}"/>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Freeform 1018">
                <a:extLst>
                  <a:ext uri="{FF2B5EF4-FFF2-40B4-BE49-F238E27FC236}">
                    <a16:creationId xmlns:a16="http://schemas.microsoft.com/office/drawing/2014/main" id="{0BEB86A5-DD99-4B09-8D8C-B39B37B29FCF}"/>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sp>
        <p:nvSpPr>
          <p:cNvPr id="62" name="TextBox 61">
            <a:extLst>
              <a:ext uri="{FF2B5EF4-FFF2-40B4-BE49-F238E27FC236}">
                <a16:creationId xmlns:a16="http://schemas.microsoft.com/office/drawing/2014/main" id="{EA8D2D07-9870-444D-91CB-93945B2E5BB1}"/>
              </a:ext>
            </a:extLst>
          </p:cNvPr>
          <p:cNvSpPr txBox="1"/>
          <p:nvPr/>
        </p:nvSpPr>
        <p:spPr>
          <a:xfrm>
            <a:off x="5211273" y="4367027"/>
            <a:ext cx="1804522"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Host Cache</a:t>
            </a:r>
          </a:p>
        </p:txBody>
      </p:sp>
      <p:sp>
        <p:nvSpPr>
          <p:cNvPr id="64" name="TextBox 63">
            <a:extLst>
              <a:ext uri="{FF2B5EF4-FFF2-40B4-BE49-F238E27FC236}">
                <a16:creationId xmlns:a16="http://schemas.microsoft.com/office/drawing/2014/main" id="{6D39D694-0C5B-4607-A758-38A04ACAF0F9}"/>
              </a:ext>
            </a:extLst>
          </p:cNvPr>
          <p:cNvSpPr txBox="1"/>
          <p:nvPr/>
        </p:nvSpPr>
        <p:spPr>
          <a:xfrm>
            <a:off x="9352498" y="4349469"/>
            <a:ext cx="1804522"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Disk</a:t>
            </a:r>
          </a:p>
        </p:txBody>
      </p:sp>
      <p:pic>
        <p:nvPicPr>
          <p:cNvPr id="4" name="Picture 3">
            <a:extLst>
              <a:ext uri="{FF2B5EF4-FFF2-40B4-BE49-F238E27FC236}">
                <a16:creationId xmlns:a16="http://schemas.microsoft.com/office/drawing/2014/main" id="{C889D130-F3A8-B55C-2393-E46B40C6A488}"/>
              </a:ext>
            </a:extLst>
          </p:cNvPr>
          <p:cNvPicPr>
            <a:picLocks noChangeAspect="1"/>
          </p:cNvPicPr>
          <p:nvPr/>
        </p:nvPicPr>
        <p:blipFill>
          <a:blip r:embed="rId4"/>
          <a:stretch>
            <a:fillRect/>
          </a:stretch>
        </p:blipFill>
        <p:spPr>
          <a:xfrm>
            <a:off x="1775918" y="4752896"/>
            <a:ext cx="901700" cy="730250"/>
          </a:xfrm>
          <a:prstGeom prst="rect">
            <a:avLst/>
          </a:prstGeom>
        </p:spPr>
      </p:pic>
    </p:spTree>
    <p:extLst>
      <p:ext uri="{BB962C8B-B14F-4D97-AF65-F5344CB8AC3E}">
        <p14:creationId xmlns:p14="http://schemas.microsoft.com/office/powerpoint/2010/main" val="355187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262B-259E-4B09-BF82-83A44B151212}"/>
              </a:ext>
            </a:extLst>
          </p:cNvPr>
          <p:cNvSpPr>
            <a:spLocks noGrp="1"/>
          </p:cNvSpPr>
          <p:nvPr>
            <p:ph type="title"/>
          </p:nvPr>
        </p:nvSpPr>
        <p:spPr/>
        <p:txBody>
          <a:bodyPr/>
          <a:lstStyle/>
          <a:p>
            <a:r>
              <a:rPr lang="en-US"/>
              <a:t>Host/</a:t>
            </a:r>
            <a:r>
              <a:rPr lang="en-US" sz="2800"/>
              <a:t>Disk</a:t>
            </a:r>
            <a:r>
              <a:rPr lang="en-US"/>
              <a:t> caching</a:t>
            </a:r>
          </a:p>
        </p:txBody>
      </p:sp>
      <p:sp>
        <p:nvSpPr>
          <p:cNvPr id="3" name="Text Placeholder 2">
            <a:extLst>
              <a:ext uri="{FF2B5EF4-FFF2-40B4-BE49-F238E27FC236}">
                <a16:creationId xmlns:a16="http://schemas.microsoft.com/office/drawing/2014/main" id="{0854CE8E-138D-4BD0-A7A7-23152BDBE699}"/>
              </a:ext>
            </a:extLst>
          </p:cNvPr>
          <p:cNvSpPr>
            <a:spLocks noGrp="1"/>
          </p:cNvSpPr>
          <p:nvPr>
            <p:ph type="body" sz="quarter" idx="13"/>
          </p:nvPr>
        </p:nvSpPr>
        <p:spPr>
          <a:xfrm>
            <a:off x="455995" y="1263105"/>
            <a:ext cx="5532111" cy="242823"/>
          </a:xfrm>
        </p:spPr>
        <p:txBody>
          <a:bodyPr/>
          <a:lstStyle/>
          <a:p>
            <a:r>
              <a:rPr lang="en-US" sz="2400"/>
              <a:t>Read-Only – Cache miss example</a:t>
            </a:r>
          </a:p>
        </p:txBody>
      </p:sp>
      <p:sp>
        <p:nvSpPr>
          <p:cNvPr id="5" name="Text Placeholder 4">
            <a:extLst>
              <a:ext uri="{FF2B5EF4-FFF2-40B4-BE49-F238E27FC236}">
                <a16:creationId xmlns:a16="http://schemas.microsoft.com/office/drawing/2014/main" id="{6C47CE37-8092-40BF-A05B-8EDC8E36734A}"/>
              </a:ext>
            </a:extLst>
          </p:cNvPr>
          <p:cNvSpPr>
            <a:spLocks noGrp="1"/>
          </p:cNvSpPr>
          <p:nvPr>
            <p:ph type="body" sz="quarter" idx="17"/>
          </p:nvPr>
        </p:nvSpPr>
        <p:spPr>
          <a:xfrm>
            <a:off x="476405" y="1773917"/>
            <a:ext cx="8781169" cy="1539268"/>
          </a:xfrm>
        </p:spPr>
        <p:txBody>
          <a:bodyPr/>
          <a:lstStyle/>
          <a:p>
            <a:pPr marL="285750" indent="-285750">
              <a:buFont typeface="Arial" panose="020B0604020202020204" pitchFamily="34" charset="0"/>
              <a:buChar char="•"/>
            </a:pPr>
            <a:r>
              <a:rPr lang="en-US" sz="2000"/>
              <a:t>Recommended for data disks with read-heavy IO patterns</a:t>
            </a:r>
          </a:p>
          <a:p>
            <a:pPr marL="285750" indent="-285750">
              <a:buFont typeface="Arial" panose="020B0604020202020204" pitchFamily="34" charset="0"/>
              <a:buChar char="•"/>
            </a:pPr>
            <a:endParaRPr lang="en-US" sz="2000"/>
          </a:p>
          <a:p>
            <a:pPr marL="285750" lvl="1" indent="-285750">
              <a:buFont typeface="Arial" panose="020B0604020202020204" pitchFamily="34" charset="0"/>
              <a:buChar char="•"/>
            </a:pPr>
            <a:r>
              <a:rPr lang="en-US" sz="2000"/>
              <a:t>If the data is not in the cache, the read must go through to the remote disk</a:t>
            </a:r>
          </a:p>
          <a:p>
            <a:pPr marL="733943" lvl="2" indent="-285750">
              <a:buFont typeface="Arial" panose="020B0604020202020204" pitchFamily="34" charset="0"/>
              <a:buChar char="•"/>
            </a:pPr>
            <a:endParaRPr lang="en-US" sz="2000"/>
          </a:p>
          <a:p>
            <a:pPr marL="733943" lvl="2" indent="-285750">
              <a:buFont typeface="Arial" panose="020B0604020202020204" pitchFamily="34" charset="0"/>
              <a:buChar char="•"/>
            </a:pPr>
            <a:r>
              <a:rPr lang="en-US" sz="2000"/>
              <a:t>Read on a cache miss effects both cache limits and disk limits</a:t>
            </a:r>
          </a:p>
          <a:p>
            <a:pPr marL="285750" indent="-285750">
              <a:buFont typeface="Arial" panose="020B0604020202020204" pitchFamily="34" charset="0"/>
              <a:buChar char="•"/>
            </a:pPr>
            <a:endParaRPr lang="en-US" sz="2000"/>
          </a:p>
        </p:txBody>
      </p:sp>
      <p:pic>
        <p:nvPicPr>
          <p:cNvPr id="8" name="Picture 7">
            <a:extLst>
              <a:ext uri="{FF2B5EF4-FFF2-40B4-BE49-F238E27FC236}">
                <a16:creationId xmlns:a16="http://schemas.microsoft.com/office/drawing/2014/main" id="{862A8590-3409-4C15-9024-C7C818C78000}"/>
              </a:ext>
            </a:extLst>
          </p:cNvPr>
          <p:cNvPicPr>
            <a:picLocks noChangeAspect="1"/>
          </p:cNvPicPr>
          <p:nvPr/>
        </p:nvPicPr>
        <p:blipFill>
          <a:blip r:embed="rId2"/>
          <a:stretch>
            <a:fillRect/>
          </a:stretch>
        </p:blipFill>
        <p:spPr>
          <a:xfrm>
            <a:off x="3616144" y="4719423"/>
            <a:ext cx="901700" cy="730250"/>
          </a:xfrm>
          <a:prstGeom prst="rect">
            <a:avLst/>
          </a:prstGeom>
          <a:ln>
            <a:solidFill>
              <a:srgbClr val="0078D4"/>
            </a:solidFill>
          </a:ln>
        </p:spPr>
      </p:pic>
      <p:sp>
        <p:nvSpPr>
          <p:cNvPr id="9" name="TextBox 8">
            <a:extLst>
              <a:ext uri="{FF2B5EF4-FFF2-40B4-BE49-F238E27FC236}">
                <a16:creationId xmlns:a16="http://schemas.microsoft.com/office/drawing/2014/main" id="{3C927E6B-B554-4993-AD32-9FF8E2CEF6D8}"/>
              </a:ext>
            </a:extLst>
          </p:cNvPr>
          <p:cNvSpPr txBox="1"/>
          <p:nvPr/>
        </p:nvSpPr>
        <p:spPr>
          <a:xfrm>
            <a:off x="1829532" y="4378004"/>
            <a:ext cx="2085782"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Application</a:t>
            </a:r>
          </a:p>
        </p:txBody>
      </p:sp>
      <p:sp>
        <p:nvSpPr>
          <p:cNvPr id="10" name="TextBox 9">
            <a:extLst>
              <a:ext uri="{FF2B5EF4-FFF2-40B4-BE49-F238E27FC236}">
                <a16:creationId xmlns:a16="http://schemas.microsoft.com/office/drawing/2014/main" id="{74EEECB1-99C1-45AD-85A0-86E41D5F6E81}"/>
              </a:ext>
            </a:extLst>
          </p:cNvPr>
          <p:cNvSpPr txBox="1"/>
          <p:nvPr/>
        </p:nvSpPr>
        <p:spPr>
          <a:xfrm>
            <a:off x="3812096" y="4425291"/>
            <a:ext cx="564811"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VM</a:t>
            </a:r>
          </a:p>
        </p:txBody>
      </p:sp>
      <p:cxnSp>
        <p:nvCxnSpPr>
          <p:cNvPr id="12" name="Straight Arrow Connector 11">
            <a:extLst>
              <a:ext uri="{FF2B5EF4-FFF2-40B4-BE49-F238E27FC236}">
                <a16:creationId xmlns:a16="http://schemas.microsoft.com/office/drawing/2014/main" id="{829C3A96-DAC7-4F77-BEE5-AAD5700A762B}"/>
              </a:ext>
            </a:extLst>
          </p:cNvPr>
          <p:cNvCxnSpPr>
            <a:cxnSpLocks/>
          </p:cNvCxnSpPr>
          <p:nvPr/>
        </p:nvCxnSpPr>
        <p:spPr>
          <a:xfrm>
            <a:off x="2736524" y="4874871"/>
            <a:ext cx="799693"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3" name="Straight Arrow Connector 12">
            <a:extLst>
              <a:ext uri="{FF2B5EF4-FFF2-40B4-BE49-F238E27FC236}">
                <a16:creationId xmlns:a16="http://schemas.microsoft.com/office/drawing/2014/main" id="{68C10975-7F0E-44F3-99EA-E8F3071131F6}"/>
              </a:ext>
            </a:extLst>
          </p:cNvPr>
          <p:cNvCxnSpPr>
            <a:cxnSpLocks/>
          </p:cNvCxnSpPr>
          <p:nvPr/>
        </p:nvCxnSpPr>
        <p:spPr>
          <a:xfrm flipH="1">
            <a:off x="2736524" y="5232284"/>
            <a:ext cx="743049" cy="0"/>
          </a:xfrm>
          <a:prstGeom prst="straightConnector1">
            <a:avLst/>
          </a:prstGeom>
          <a:noFill/>
          <a:ln w="38100" cap="flat" cmpd="sng" algn="ctr">
            <a:solidFill>
              <a:srgbClr val="0078D4"/>
            </a:solidFill>
            <a:prstDash val="solid"/>
            <a:miter lim="800000"/>
            <a:headEnd type="none" w="lg" len="med"/>
            <a:tailEnd type="arrow"/>
          </a:ln>
          <a:effectLst/>
        </p:spPr>
      </p:cxnSp>
      <p:cxnSp>
        <p:nvCxnSpPr>
          <p:cNvPr id="14" name="Straight Arrow Connector 13">
            <a:extLst>
              <a:ext uri="{FF2B5EF4-FFF2-40B4-BE49-F238E27FC236}">
                <a16:creationId xmlns:a16="http://schemas.microsoft.com/office/drawing/2014/main" id="{41550236-AA8D-4084-8B20-7E13E9F0E112}"/>
              </a:ext>
            </a:extLst>
          </p:cNvPr>
          <p:cNvCxnSpPr>
            <a:cxnSpLocks/>
          </p:cNvCxnSpPr>
          <p:nvPr/>
        </p:nvCxnSpPr>
        <p:spPr>
          <a:xfrm>
            <a:off x="4561621" y="4874871"/>
            <a:ext cx="706296"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5" name="Straight Arrow Connector 14">
            <a:extLst>
              <a:ext uri="{FF2B5EF4-FFF2-40B4-BE49-F238E27FC236}">
                <a16:creationId xmlns:a16="http://schemas.microsoft.com/office/drawing/2014/main" id="{10B372F0-19C2-47F9-BEB6-B5AD4F458CD5}"/>
              </a:ext>
            </a:extLst>
          </p:cNvPr>
          <p:cNvCxnSpPr>
            <a:cxnSpLocks/>
          </p:cNvCxnSpPr>
          <p:nvPr/>
        </p:nvCxnSpPr>
        <p:spPr>
          <a:xfrm flipH="1">
            <a:off x="4517847" y="5232285"/>
            <a:ext cx="677241" cy="0"/>
          </a:xfrm>
          <a:prstGeom prst="straightConnector1">
            <a:avLst/>
          </a:prstGeom>
          <a:noFill/>
          <a:ln w="38100" cap="flat" cmpd="sng" algn="ctr">
            <a:solidFill>
              <a:srgbClr val="0078D4"/>
            </a:solidFill>
            <a:prstDash val="solid"/>
            <a:miter lim="800000"/>
            <a:headEnd type="none" w="lg" len="med"/>
            <a:tailEnd type="arrow"/>
          </a:ln>
          <a:effectLst/>
        </p:spPr>
      </p:cxnSp>
      <p:pic>
        <p:nvPicPr>
          <p:cNvPr id="40" name="Picture 39">
            <a:extLst>
              <a:ext uri="{FF2B5EF4-FFF2-40B4-BE49-F238E27FC236}">
                <a16:creationId xmlns:a16="http://schemas.microsoft.com/office/drawing/2014/main" id="{1416CD63-324E-4A58-A5EE-7E4653E3CCCC}"/>
              </a:ext>
            </a:extLst>
          </p:cNvPr>
          <p:cNvPicPr>
            <a:picLocks noChangeAspect="1"/>
          </p:cNvPicPr>
          <p:nvPr/>
        </p:nvPicPr>
        <p:blipFill>
          <a:blip r:embed="rId3"/>
          <a:stretch>
            <a:fillRect/>
          </a:stretch>
        </p:blipFill>
        <p:spPr>
          <a:xfrm>
            <a:off x="5357885" y="4642000"/>
            <a:ext cx="786152" cy="877662"/>
          </a:xfrm>
          <a:prstGeom prst="rect">
            <a:avLst/>
          </a:prstGeom>
        </p:spPr>
      </p:pic>
      <p:grpSp>
        <p:nvGrpSpPr>
          <p:cNvPr id="43" name="Group 42">
            <a:extLst>
              <a:ext uri="{FF2B5EF4-FFF2-40B4-BE49-F238E27FC236}">
                <a16:creationId xmlns:a16="http://schemas.microsoft.com/office/drawing/2014/main" id="{1DE27310-D007-4045-BC6B-027C84335DAA}"/>
              </a:ext>
            </a:extLst>
          </p:cNvPr>
          <p:cNvGrpSpPr/>
          <p:nvPr/>
        </p:nvGrpSpPr>
        <p:grpSpPr>
          <a:xfrm>
            <a:off x="9241246" y="4681375"/>
            <a:ext cx="929243" cy="1024825"/>
            <a:chOff x="8618441" y="2851722"/>
            <a:chExt cx="511273" cy="581914"/>
          </a:xfrm>
        </p:grpSpPr>
        <p:grpSp>
          <p:nvGrpSpPr>
            <p:cNvPr id="44" name="Group 43">
              <a:extLst>
                <a:ext uri="{FF2B5EF4-FFF2-40B4-BE49-F238E27FC236}">
                  <a16:creationId xmlns:a16="http://schemas.microsoft.com/office/drawing/2014/main" id="{CD1B6EFA-9997-42B2-8957-5C3E678F94ED}"/>
                </a:ext>
              </a:extLst>
            </p:cNvPr>
            <p:cNvGrpSpPr>
              <a:grpSpLocks noChangeAspect="1"/>
            </p:cNvGrpSpPr>
            <p:nvPr/>
          </p:nvGrpSpPr>
          <p:grpSpPr>
            <a:xfrm>
              <a:off x="8618441" y="2851722"/>
              <a:ext cx="365760" cy="435864"/>
              <a:chOff x="5477764" y="5013499"/>
              <a:chExt cx="268565" cy="320040"/>
            </a:xfrm>
          </p:grpSpPr>
          <p:grpSp>
            <p:nvGrpSpPr>
              <p:cNvPr id="48" name="Group 47">
                <a:extLst>
                  <a:ext uri="{FF2B5EF4-FFF2-40B4-BE49-F238E27FC236}">
                    <a16:creationId xmlns:a16="http://schemas.microsoft.com/office/drawing/2014/main" id="{E3C5A7C8-F319-417A-971B-1FEFBF137E29}"/>
                  </a:ext>
                </a:extLst>
              </p:cNvPr>
              <p:cNvGrpSpPr/>
              <p:nvPr/>
            </p:nvGrpSpPr>
            <p:grpSpPr>
              <a:xfrm>
                <a:off x="5477764" y="5013499"/>
                <a:ext cx="268565" cy="320040"/>
                <a:chOff x="5477764" y="5010341"/>
                <a:chExt cx="268565" cy="320040"/>
              </a:xfrm>
            </p:grpSpPr>
            <p:sp>
              <p:nvSpPr>
                <p:cNvPr id="53" name="Freeform 5">
                  <a:extLst>
                    <a:ext uri="{FF2B5EF4-FFF2-40B4-BE49-F238E27FC236}">
                      <a16:creationId xmlns:a16="http://schemas.microsoft.com/office/drawing/2014/main" id="{45A1C3F3-7126-49AF-9EAC-311C566CD812}"/>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54" name="Group 53">
                  <a:extLst>
                    <a:ext uri="{FF2B5EF4-FFF2-40B4-BE49-F238E27FC236}">
                      <a16:creationId xmlns:a16="http://schemas.microsoft.com/office/drawing/2014/main" id="{E626F194-C66C-4F83-B677-6606CD50BE5C}"/>
                    </a:ext>
                  </a:extLst>
                </p:cNvPr>
                <p:cNvGrpSpPr/>
                <p:nvPr/>
              </p:nvGrpSpPr>
              <p:grpSpPr>
                <a:xfrm>
                  <a:off x="5518161" y="5046557"/>
                  <a:ext cx="187770" cy="208407"/>
                  <a:chOff x="5513643" y="5046557"/>
                  <a:chExt cx="187770" cy="208407"/>
                </a:xfrm>
                <a:solidFill>
                  <a:srgbClr val="0078D3"/>
                </a:solidFill>
              </p:grpSpPr>
              <p:sp>
                <p:nvSpPr>
                  <p:cNvPr id="55" name="Oval 54">
                    <a:extLst>
                      <a:ext uri="{FF2B5EF4-FFF2-40B4-BE49-F238E27FC236}">
                        <a16:creationId xmlns:a16="http://schemas.microsoft.com/office/drawing/2014/main" id="{A0855602-C97A-4E1B-B514-18B905C68BAF}"/>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44025DFC-928E-44BC-A829-9CC473ADE68A}"/>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a:extLst>
                      <a:ext uri="{FF2B5EF4-FFF2-40B4-BE49-F238E27FC236}">
                        <a16:creationId xmlns:a16="http://schemas.microsoft.com/office/drawing/2014/main" id="{8DD949D1-B8C9-4424-ADE4-CAA06BB0CF4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Oval 57">
                    <a:extLst>
                      <a:ext uri="{FF2B5EF4-FFF2-40B4-BE49-F238E27FC236}">
                        <a16:creationId xmlns:a16="http://schemas.microsoft.com/office/drawing/2014/main" id="{399942BE-838B-493A-A302-3FB39EF4682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B1C912BC-EBC0-404D-85EE-A1262FCDE78F}"/>
                  </a:ext>
                </a:extLst>
              </p:cNvPr>
              <p:cNvGrpSpPr/>
              <p:nvPr/>
            </p:nvGrpSpPr>
            <p:grpSpPr>
              <a:xfrm>
                <a:off x="5571787" y="5284616"/>
                <a:ext cx="80519" cy="48923"/>
                <a:chOff x="5884568" y="5297481"/>
                <a:chExt cx="80519" cy="48923"/>
              </a:xfrm>
            </p:grpSpPr>
            <p:sp>
              <p:nvSpPr>
                <p:cNvPr id="50" name="Line 7">
                  <a:extLst>
                    <a:ext uri="{FF2B5EF4-FFF2-40B4-BE49-F238E27FC236}">
                      <a16:creationId xmlns:a16="http://schemas.microsoft.com/office/drawing/2014/main" id="{A72E892D-1A0F-420B-91C3-B9680A22C7D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1" name="Line 8">
                  <a:extLst>
                    <a:ext uri="{FF2B5EF4-FFF2-40B4-BE49-F238E27FC236}">
                      <a16:creationId xmlns:a16="http://schemas.microsoft.com/office/drawing/2014/main" id="{0C3F9EAE-1881-4919-9EFE-BB23F41CDECC}"/>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2" name="Line 9">
                  <a:extLst>
                    <a:ext uri="{FF2B5EF4-FFF2-40B4-BE49-F238E27FC236}">
                      <a16:creationId xmlns:a16="http://schemas.microsoft.com/office/drawing/2014/main" id="{378968EF-991A-4F77-8B88-324E5D53A27A}"/>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45" name="Group 44">
              <a:extLst>
                <a:ext uri="{FF2B5EF4-FFF2-40B4-BE49-F238E27FC236}">
                  <a16:creationId xmlns:a16="http://schemas.microsoft.com/office/drawing/2014/main" id="{97082E94-4425-4ED5-A8C9-4599BDE68C16}"/>
                </a:ext>
              </a:extLst>
            </p:cNvPr>
            <p:cNvGrpSpPr/>
            <p:nvPr/>
          </p:nvGrpSpPr>
          <p:grpSpPr>
            <a:xfrm>
              <a:off x="8837614" y="3141536"/>
              <a:ext cx="292100" cy="292100"/>
              <a:chOff x="9201151" y="3497263"/>
              <a:chExt cx="292100" cy="292100"/>
            </a:xfrm>
          </p:grpSpPr>
          <p:sp>
            <p:nvSpPr>
              <p:cNvPr id="46" name="Oval 45">
                <a:extLst>
                  <a:ext uri="{FF2B5EF4-FFF2-40B4-BE49-F238E27FC236}">
                    <a16:creationId xmlns:a16="http://schemas.microsoft.com/office/drawing/2014/main" id="{6FF8D877-8206-4F31-A97E-C3D1E9E73DAE}"/>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Freeform 1018">
                <a:extLst>
                  <a:ext uri="{FF2B5EF4-FFF2-40B4-BE49-F238E27FC236}">
                    <a16:creationId xmlns:a16="http://schemas.microsoft.com/office/drawing/2014/main" id="{0BEB86A5-DD99-4B09-8D8C-B39B37B29FCF}"/>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sp>
        <p:nvSpPr>
          <p:cNvPr id="62" name="TextBox 61">
            <a:extLst>
              <a:ext uri="{FF2B5EF4-FFF2-40B4-BE49-F238E27FC236}">
                <a16:creationId xmlns:a16="http://schemas.microsoft.com/office/drawing/2014/main" id="{EA8D2D07-9870-444D-91CB-93945B2E5BB1}"/>
              </a:ext>
            </a:extLst>
          </p:cNvPr>
          <p:cNvSpPr txBox="1"/>
          <p:nvPr/>
        </p:nvSpPr>
        <p:spPr>
          <a:xfrm>
            <a:off x="5211273" y="4358935"/>
            <a:ext cx="1561761"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Host Cache</a:t>
            </a:r>
          </a:p>
        </p:txBody>
      </p:sp>
      <p:sp>
        <p:nvSpPr>
          <p:cNvPr id="64" name="TextBox 63">
            <a:extLst>
              <a:ext uri="{FF2B5EF4-FFF2-40B4-BE49-F238E27FC236}">
                <a16:creationId xmlns:a16="http://schemas.microsoft.com/office/drawing/2014/main" id="{6D39D694-0C5B-4607-A758-38A04ACAF0F9}"/>
              </a:ext>
            </a:extLst>
          </p:cNvPr>
          <p:cNvSpPr txBox="1"/>
          <p:nvPr/>
        </p:nvSpPr>
        <p:spPr>
          <a:xfrm>
            <a:off x="9352498" y="4341377"/>
            <a:ext cx="1561761"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Disk</a:t>
            </a:r>
          </a:p>
        </p:txBody>
      </p:sp>
      <p:cxnSp>
        <p:nvCxnSpPr>
          <p:cNvPr id="32" name="Straight Arrow Connector 31">
            <a:extLst>
              <a:ext uri="{FF2B5EF4-FFF2-40B4-BE49-F238E27FC236}">
                <a16:creationId xmlns:a16="http://schemas.microsoft.com/office/drawing/2014/main" id="{F4D60FB1-39D2-4E89-9FF3-98304B0DA689}"/>
              </a:ext>
            </a:extLst>
          </p:cNvPr>
          <p:cNvCxnSpPr>
            <a:cxnSpLocks/>
          </p:cNvCxnSpPr>
          <p:nvPr/>
        </p:nvCxnSpPr>
        <p:spPr>
          <a:xfrm flipV="1">
            <a:off x="6107958" y="4847133"/>
            <a:ext cx="3090560" cy="28066"/>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33" name="Straight Arrow Connector 32">
            <a:extLst>
              <a:ext uri="{FF2B5EF4-FFF2-40B4-BE49-F238E27FC236}">
                <a16:creationId xmlns:a16="http://schemas.microsoft.com/office/drawing/2014/main" id="{5D25452D-C12B-4AA9-BCCF-81BE21F6654E}"/>
              </a:ext>
            </a:extLst>
          </p:cNvPr>
          <p:cNvCxnSpPr>
            <a:cxnSpLocks/>
          </p:cNvCxnSpPr>
          <p:nvPr/>
        </p:nvCxnSpPr>
        <p:spPr>
          <a:xfrm flipH="1">
            <a:off x="6144037" y="5204546"/>
            <a:ext cx="2957377" cy="27738"/>
          </a:xfrm>
          <a:prstGeom prst="straightConnector1">
            <a:avLst/>
          </a:prstGeom>
          <a:noFill/>
          <a:ln w="38100" cap="flat" cmpd="sng" algn="ctr">
            <a:solidFill>
              <a:srgbClr val="0078D4"/>
            </a:solidFill>
            <a:prstDash val="solid"/>
            <a:miter lim="800000"/>
            <a:headEnd type="none" w="lg" len="med"/>
            <a:tailEnd type="arrow"/>
          </a:ln>
          <a:effectLst/>
        </p:spPr>
      </p:cxnSp>
      <p:pic>
        <p:nvPicPr>
          <p:cNvPr id="4" name="Picture 3">
            <a:extLst>
              <a:ext uri="{FF2B5EF4-FFF2-40B4-BE49-F238E27FC236}">
                <a16:creationId xmlns:a16="http://schemas.microsoft.com/office/drawing/2014/main" id="{90F7F4ED-8CE3-1144-822E-AB55069ED70F}"/>
              </a:ext>
            </a:extLst>
          </p:cNvPr>
          <p:cNvPicPr>
            <a:picLocks noChangeAspect="1"/>
          </p:cNvPicPr>
          <p:nvPr/>
        </p:nvPicPr>
        <p:blipFill>
          <a:blip r:embed="rId4"/>
          <a:stretch>
            <a:fillRect/>
          </a:stretch>
        </p:blipFill>
        <p:spPr>
          <a:xfrm>
            <a:off x="1791047" y="4751461"/>
            <a:ext cx="901700" cy="730250"/>
          </a:xfrm>
          <a:prstGeom prst="rect">
            <a:avLst/>
          </a:prstGeom>
        </p:spPr>
      </p:pic>
    </p:spTree>
    <p:extLst>
      <p:ext uri="{BB962C8B-B14F-4D97-AF65-F5344CB8AC3E}">
        <p14:creationId xmlns:p14="http://schemas.microsoft.com/office/powerpoint/2010/main" val="891921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262B-259E-4B09-BF82-83A44B151212}"/>
              </a:ext>
            </a:extLst>
          </p:cNvPr>
          <p:cNvSpPr>
            <a:spLocks noGrp="1"/>
          </p:cNvSpPr>
          <p:nvPr>
            <p:ph type="title"/>
          </p:nvPr>
        </p:nvSpPr>
        <p:spPr/>
        <p:txBody>
          <a:bodyPr/>
          <a:lstStyle/>
          <a:p>
            <a:r>
              <a:rPr lang="en-US"/>
              <a:t>Host/</a:t>
            </a:r>
            <a:r>
              <a:rPr lang="en-US" sz="2800"/>
              <a:t>Disk</a:t>
            </a:r>
            <a:r>
              <a:rPr lang="en-US"/>
              <a:t> caching</a:t>
            </a:r>
          </a:p>
        </p:txBody>
      </p:sp>
      <p:sp>
        <p:nvSpPr>
          <p:cNvPr id="3" name="Text Placeholder 2">
            <a:extLst>
              <a:ext uri="{FF2B5EF4-FFF2-40B4-BE49-F238E27FC236}">
                <a16:creationId xmlns:a16="http://schemas.microsoft.com/office/drawing/2014/main" id="{0854CE8E-138D-4BD0-A7A7-23152BDBE699}"/>
              </a:ext>
            </a:extLst>
          </p:cNvPr>
          <p:cNvSpPr>
            <a:spLocks noGrp="1"/>
          </p:cNvSpPr>
          <p:nvPr>
            <p:ph type="body" sz="quarter" idx="13"/>
          </p:nvPr>
        </p:nvSpPr>
        <p:spPr>
          <a:xfrm>
            <a:off x="455995" y="1263105"/>
            <a:ext cx="5532111" cy="242823"/>
          </a:xfrm>
        </p:spPr>
        <p:txBody>
          <a:bodyPr/>
          <a:lstStyle/>
          <a:p>
            <a:r>
              <a:rPr lang="en-US" sz="2400"/>
              <a:t>Read-Only – Write example</a:t>
            </a:r>
          </a:p>
        </p:txBody>
      </p:sp>
      <p:sp>
        <p:nvSpPr>
          <p:cNvPr id="5" name="Text Placeholder 4">
            <a:extLst>
              <a:ext uri="{FF2B5EF4-FFF2-40B4-BE49-F238E27FC236}">
                <a16:creationId xmlns:a16="http://schemas.microsoft.com/office/drawing/2014/main" id="{6C47CE37-8092-40BF-A05B-8EDC8E36734A}"/>
              </a:ext>
            </a:extLst>
          </p:cNvPr>
          <p:cNvSpPr>
            <a:spLocks noGrp="1"/>
          </p:cNvSpPr>
          <p:nvPr>
            <p:ph type="body" sz="quarter" idx="17"/>
          </p:nvPr>
        </p:nvSpPr>
        <p:spPr>
          <a:xfrm>
            <a:off x="476405" y="1773917"/>
            <a:ext cx="9694084" cy="1539268"/>
          </a:xfrm>
        </p:spPr>
        <p:txBody>
          <a:bodyPr/>
          <a:lstStyle/>
          <a:p>
            <a:pPr marL="285750" indent="-285750">
              <a:buFont typeface="Arial" panose="020B0604020202020204" pitchFamily="34" charset="0"/>
              <a:buChar char="•"/>
            </a:pPr>
            <a:r>
              <a:rPr lang="en-US" sz="2000"/>
              <a:t>Recommended for data disks with read-heavy IO patterns</a:t>
            </a:r>
          </a:p>
          <a:p>
            <a:pPr marL="285750" indent="-285750">
              <a:buFont typeface="Arial" panose="020B0604020202020204" pitchFamily="34" charset="0"/>
              <a:buChar char="•"/>
            </a:pPr>
            <a:endParaRPr lang="en-US" sz="2000"/>
          </a:p>
          <a:p>
            <a:pPr marL="285750" lvl="1" indent="-285750">
              <a:buFont typeface="Arial" panose="020B0604020202020204" pitchFamily="34" charset="0"/>
              <a:buChar char="•"/>
            </a:pPr>
            <a:r>
              <a:rPr lang="en-US" sz="2000"/>
              <a:t>The write must go through to the remote disk to Persist</a:t>
            </a:r>
          </a:p>
          <a:p>
            <a:pPr marL="733943" lvl="2" indent="-285750">
              <a:buFont typeface="Arial" panose="020B0604020202020204" pitchFamily="34" charset="0"/>
              <a:buChar char="•"/>
            </a:pPr>
            <a:endParaRPr lang="en-US" sz="2000"/>
          </a:p>
          <a:p>
            <a:pPr marL="733943" lvl="2" indent="-285750">
              <a:buFont typeface="Arial" panose="020B0604020202020204" pitchFamily="34" charset="0"/>
              <a:buChar char="•"/>
            </a:pPr>
            <a:r>
              <a:rPr lang="en-US" sz="2000"/>
              <a:t>Write on read-only cache effects both cache limits and disk limits</a:t>
            </a:r>
          </a:p>
          <a:p>
            <a:pPr marL="285750" indent="-285750">
              <a:buFont typeface="Arial" panose="020B0604020202020204" pitchFamily="34" charset="0"/>
              <a:buChar char="•"/>
            </a:pPr>
            <a:endParaRPr lang="en-US" sz="2000"/>
          </a:p>
        </p:txBody>
      </p:sp>
      <p:pic>
        <p:nvPicPr>
          <p:cNvPr id="8" name="Picture 7">
            <a:extLst>
              <a:ext uri="{FF2B5EF4-FFF2-40B4-BE49-F238E27FC236}">
                <a16:creationId xmlns:a16="http://schemas.microsoft.com/office/drawing/2014/main" id="{862A8590-3409-4C15-9024-C7C818C78000}"/>
              </a:ext>
            </a:extLst>
          </p:cNvPr>
          <p:cNvPicPr>
            <a:picLocks noChangeAspect="1"/>
          </p:cNvPicPr>
          <p:nvPr/>
        </p:nvPicPr>
        <p:blipFill>
          <a:blip r:embed="rId2"/>
          <a:stretch>
            <a:fillRect/>
          </a:stretch>
        </p:blipFill>
        <p:spPr>
          <a:xfrm>
            <a:off x="3616144" y="4719423"/>
            <a:ext cx="901700" cy="730250"/>
          </a:xfrm>
          <a:prstGeom prst="rect">
            <a:avLst/>
          </a:prstGeom>
          <a:ln>
            <a:solidFill>
              <a:srgbClr val="0078D4"/>
            </a:solidFill>
          </a:ln>
        </p:spPr>
      </p:pic>
      <p:sp>
        <p:nvSpPr>
          <p:cNvPr id="9" name="TextBox 8">
            <a:extLst>
              <a:ext uri="{FF2B5EF4-FFF2-40B4-BE49-F238E27FC236}">
                <a16:creationId xmlns:a16="http://schemas.microsoft.com/office/drawing/2014/main" id="{3C927E6B-B554-4993-AD32-9FF8E2CEF6D8}"/>
              </a:ext>
            </a:extLst>
          </p:cNvPr>
          <p:cNvSpPr txBox="1"/>
          <p:nvPr/>
        </p:nvSpPr>
        <p:spPr>
          <a:xfrm>
            <a:off x="1845716" y="4402280"/>
            <a:ext cx="1988518"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Application</a:t>
            </a:r>
          </a:p>
        </p:txBody>
      </p:sp>
      <p:sp>
        <p:nvSpPr>
          <p:cNvPr id="10" name="TextBox 9">
            <a:extLst>
              <a:ext uri="{FF2B5EF4-FFF2-40B4-BE49-F238E27FC236}">
                <a16:creationId xmlns:a16="http://schemas.microsoft.com/office/drawing/2014/main" id="{74EEECB1-99C1-45AD-85A0-86E41D5F6E81}"/>
              </a:ext>
            </a:extLst>
          </p:cNvPr>
          <p:cNvSpPr txBox="1"/>
          <p:nvPr/>
        </p:nvSpPr>
        <p:spPr>
          <a:xfrm>
            <a:off x="3828280" y="4449567"/>
            <a:ext cx="538473"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VM</a:t>
            </a:r>
          </a:p>
        </p:txBody>
      </p:sp>
      <p:cxnSp>
        <p:nvCxnSpPr>
          <p:cNvPr id="12" name="Straight Arrow Connector 11">
            <a:extLst>
              <a:ext uri="{FF2B5EF4-FFF2-40B4-BE49-F238E27FC236}">
                <a16:creationId xmlns:a16="http://schemas.microsoft.com/office/drawing/2014/main" id="{829C3A96-DAC7-4F77-BEE5-AAD5700A762B}"/>
              </a:ext>
            </a:extLst>
          </p:cNvPr>
          <p:cNvCxnSpPr>
            <a:cxnSpLocks/>
          </p:cNvCxnSpPr>
          <p:nvPr/>
        </p:nvCxnSpPr>
        <p:spPr>
          <a:xfrm>
            <a:off x="2736524" y="5103471"/>
            <a:ext cx="799693"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4" name="Straight Arrow Connector 13">
            <a:extLst>
              <a:ext uri="{FF2B5EF4-FFF2-40B4-BE49-F238E27FC236}">
                <a16:creationId xmlns:a16="http://schemas.microsoft.com/office/drawing/2014/main" id="{41550236-AA8D-4084-8B20-7E13E9F0E112}"/>
              </a:ext>
            </a:extLst>
          </p:cNvPr>
          <p:cNvCxnSpPr>
            <a:cxnSpLocks/>
          </p:cNvCxnSpPr>
          <p:nvPr/>
        </p:nvCxnSpPr>
        <p:spPr>
          <a:xfrm>
            <a:off x="4561621" y="5103471"/>
            <a:ext cx="706296" cy="0"/>
          </a:xfrm>
          <a:prstGeom prst="straightConnector1">
            <a:avLst/>
          </a:prstGeom>
          <a:noFill/>
          <a:ln w="38100" cap="flat" cmpd="sng" algn="ctr">
            <a:solidFill>
              <a:srgbClr val="50E6FF"/>
            </a:solidFill>
            <a:prstDash val="solid"/>
            <a:miter lim="800000"/>
            <a:headEnd type="none" w="lg" len="med"/>
            <a:tailEnd type="arrow"/>
          </a:ln>
          <a:effectLst/>
        </p:spPr>
      </p:cxnSp>
      <p:pic>
        <p:nvPicPr>
          <p:cNvPr id="40" name="Picture 39">
            <a:extLst>
              <a:ext uri="{FF2B5EF4-FFF2-40B4-BE49-F238E27FC236}">
                <a16:creationId xmlns:a16="http://schemas.microsoft.com/office/drawing/2014/main" id="{1416CD63-324E-4A58-A5EE-7E4653E3CCCC}"/>
              </a:ext>
            </a:extLst>
          </p:cNvPr>
          <p:cNvPicPr>
            <a:picLocks noChangeAspect="1"/>
          </p:cNvPicPr>
          <p:nvPr/>
        </p:nvPicPr>
        <p:blipFill>
          <a:blip r:embed="rId3"/>
          <a:stretch>
            <a:fillRect/>
          </a:stretch>
        </p:blipFill>
        <p:spPr>
          <a:xfrm>
            <a:off x="5357885" y="4642000"/>
            <a:ext cx="786152" cy="877662"/>
          </a:xfrm>
          <a:prstGeom prst="rect">
            <a:avLst/>
          </a:prstGeom>
        </p:spPr>
      </p:pic>
      <p:grpSp>
        <p:nvGrpSpPr>
          <p:cNvPr id="43" name="Group 42">
            <a:extLst>
              <a:ext uri="{FF2B5EF4-FFF2-40B4-BE49-F238E27FC236}">
                <a16:creationId xmlns:a16="http://schemas.microsoft.com/office/drawing/2014/main" id="{1DE27310-D007-4045-BC6B-027C84335DAA}"/>
              </a:ext>
            </a:extLst>
          </p:cNvPr>
          <p:cNvGrpSpPr/>
          <p:nvPr/>
        </p:nvGrpSpPr>
        <p:grpSpPr>
          <a:xfrm>
            <a:off x="9241246" y="4681375"/>
            <a:ext cx="929243" cy="1024825"/>
            <a:chOff x="8618441" y="2851722"/>
            <a:chExt cx="511273" cy="581914"/>
          </a:xfrm>
        </p:grpSpPr>
        <p:grpSp>
          <p:nvGrpSpPr>
            <p:cNvPr id="44" name="Group 43">
              <a:extLst>
                <a:ext uri="{FF2B5EF4-FFF2-40B4-BE49-F238E27FC236}">
                  <a16:creationId xmlns:a16="http://schemas.microsoft.com/office/drawing/2014/main" id="{CD1B6EFA-9997-42B2-8957-5C3E678F94ED}"/>
                </a:ext>
              </a:extLst>
            </p:cNvPr>
            <p:cNvGrpSpPr>
              <a:grpSpLocks noChangeAspect="1"/>
            </p:cNvGrpSpPr>
            <p:nvPr/>
          </p:nvGrpSpPr>
          <p:grpSpPr>
            <a:xfrm>
              <a:off x="8618441" y="2851722"/>
              <a:ext cx="365760" cy="435864"/>
              <a:chOff x="5477764" y="5013499"/>
              <a:chExt cx="268565" cy="320040"/>
            </a:xfrm>
          </p:grpSpPr>
          <p:grpSp>
            <p:nvGrpSpPr>
              <p:cNvPr id="48" name="Group 47">
                <a:extLst>
                  <a:ext uri="{FF2B5EF4-FFF2-40B4-BE49-F238E27FC236}">
                    <a16:creationId xmlns:a16="http://schemas.microsoft.com/office/drawing/2014/main" id="{E3C5A7C8-F319-417A-971B-1FEFBF137E29}"/>
                  </a:ext>
                </a:extLst>
              </p:cNvPr>
              <p:cNvGrpSpPr/>
              <p:nvPr/>
            </p:nvGrpSpPr>
            <p:grpSpPr>
              <a:xfrm>
                <a:off x="5477764" y="5013499"/>
                <a:ext cx="268565" cy="320040"/>
                <a:chOff x="5477764" y="5010341"/>
                <a:chExt cx="268565" cy="320040"/>
              </a:xfrm>
            </p:grpSpPr>
            <p:sp>
              <p:nvSpPr>
                <p:cNvPr id="53" name="Freeform 5">
                  <a:extLst>
                    <a:ext uri="{FF2B5EF4-FFF2-40B4-BE49-F238E27FC236}">
                      <a16:creationId xmlns:a16="http://schemas.microsoft.com/office/drawing/2014/main" id="{45A1C3F3-7126-49AF-9EAC-311C566CD812}"/>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54" name="Group 53">
                  <a:extLst>
                    <a:ext uri="{FF2B5EF4-FFF2-40B4-BE49-F238E27FC236}">
                      <a16:creationId xmlns:a16="http://schemas.microsoft.com/office/drawing/2014/main" id="{E626F194-C66C-4F83-B677-6606CD50BE5C}"/>
                    </a:ext>
                  </a:extLst>
                </p:cNvPr>
                <p:cNvGrpSpPr/>
                <p:nvPr/>
              </p:nvGrpSpPr>
              <p:grpSpPr>
                <a:xfrm>
                  <a:off x="5518161" y="5046557"/>
                  <a:ext cx="187770" cy="208407"/>
                  <a:chOff x="5513643" y="5046557"/>
                  <a:chExt cx="187770" cy="208407"/>
                </a:xfrm>
                <a:solidFill>
                  <a:srgbClr val="0078D3"/>
                </a:solidFill>
              </p:grpSpPr>
              <p:sp>
                <p:nvSpPr>
                  <p:cNvPr id="55" name="Oval 54">
                    <a:extLst>
                      <a:ext uri="{FF2B5EF4-FFF2-40B4-BE49-F238E27FC236}">
                        <a16:creationId xmlns:a16="http://schemas.microsoft.com/office/drawing/2014/main" id="{A0855602-C97A-4E1B-B514-18B905C68BAF}"/>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44025DFC-928E-44BC-A829-9CC473ADE68A}"/>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a:extLst>
                      <a:ext uri="{FF2B5EF4-FFF2-40B4-BE49-F238E27FC236}">
                        <a16:creationId xmlns:a16="http://schemas.microsoft.com/office/drawing/2014/main" id="{8DD949D1-B8C9-4424-ADE4-CAA06BB0CF4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Oval 57">
                    <a:extLst>
                      <a:ext uri="{FF2B5EF4-FFF2-40B4-BE49-F238E27FC236}">
                        <a16:creationId xmlns:a16="http://schemas.microsoft.com/office/drawing/2014/main" id="{399942BE-838B-493A-A302-3FB39EF4682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B1C912BC-EBC0-404D-85EE-A1262FCDE78F}"/>
                  </a:ext>
                </a:extLst>
              </p:cNvPr>
              <p:cNvGrpSpPr/>
              <p:nvPr/>
            </p:nvGrpSpPr>
            <p:grpSpPr>
              <a:xfrm>
                <a:off x="5571787" y="5284616"/>
                <a:ext cx="80519" cy="48923"/>
                <a:chOff x="5884568" y="5297481"/>
                <a:chExt cx="80519" cy="48923"/>
              </a:xfrm>
            </p:grpSpPr>
            <p:sp>
              <p:nvSpPr>
                <p:cNvPr id="50" name="Line 7">
                  <a:extLst>
                    <a:ext uri="{FF2B5EF4-FFF2-40B4-BE49-F238E27FC236}">
                      <a16:creationId xmlns:a16="http://schemas.microsoft.com/office/drawing/2014/main" id="{A72E892D-1A0F-420B-91C3-B9680A22C7D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1" name="Line 8">
                  <a:extLst>
                    <a:ext uri="{FF2B5EF4-FFF2-40B4-BE49-F238E27FC236}">
                      <a16:creationId xmlns:a16="http://schemas.microsoft.com/office/drawing/2014/main" id="{0C3F9EAE-1881-4919-9EFE-BB23F41CDECC}"/>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2" name="Line 9">
                  <a:extLst>
                    <a:ext uri="{FF2B5EF4-FFF2-40B4-BE49-F238E27FC236}">
                      <a16:creationId xmlns:a16="http://schemas.microsoft.com/office/drawing/2014/main" id="{378968EF-991A-4F77-8B88-324E5D53A27A}"/>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45" name="Group 44">
              <a:extLst>
                <a:ext uri="{FF2B5EF4-FFF2-40B4-BE49-F238E27FC236}">
                  <a16:creationId xmlns:a16="http://schemas.microsoft.com/office/drawing/2014/main" id="{97082E94-4425-4ED5-A8C9-4599BDE68C16}"/>
                </a:ext>
              </a:extLst>
            </p:cNvPr>
            <p:cNvGrpSpPr/>
            <p:nvPr/>
          </p:nvGrpSpPr>
          <p:grpSpPr>
            <a:xfrm>
              <a:off x="8837614" y="3141536"/>
              <a:ext cx="292100" cy="292100"/>
              <a:chOff x="9201151" y="3497263"/>
              <a:chExt cx="292100" cy="292100"/>
            </a:xfrm>
          </p:grpSpPr>
          <p:sp>
            <p:nvSpPr>
              <p:cNvPr id="46" name="Oval 45">
                <a:extLst>
                  <a:ext uri="{FF2B5EF4-FFF2-40B4-BE49-F238E27FC236}">
                    <a16:creationId xmlns:a16="http://schemas.microsoft.com/office/drawing/2014/main" id="{6FF8D877-8206-4F31-A97E-C3D1E9E73DAE}"/>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Freeform 1018">
                <a:extLst>
                  <a:ext uri="{FF2B5EF4-FFF2-40B4-BE49-F238E27FC236}">
                    <a16:creationId xmlns:a16="http://schemas.microsoft.com/office/drawing/2014/main" id="{0BEB86A5-DD99-4B09-8D8C-B39B37B29FCF}"/>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sp>
        <p:nvSpPr>
          <p:cNvPr id="62" name="TextBox 61">
            <a:extLst>
              <a:ext uri="{FF2B5EF4-FFF2-40B4-BE49-F238E27FC236}">
                <a16:creationId xmlns:a16="http://schemas.microsoft.com/office/drawing/2014/main" id="{EA8D2D07-9870-444D-91CB-93945B2E5BB1}"/>
              </a:ext>
            </a:extLst>
          </p:cNvPr>
          <p:cNvSpPr txBox="1"/>
          <p:nvPr/>
        </p:nvSpPr>
        <p:spPr>
          <a:xfrm>
            <a:off x="5227457" y="4383211"/>
            <a:ext cx="1488933"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Host Cache</a:t>
            </a:r>
          </a:p>
        </p:txBody>
      </p:sp>
      <p:sp>
        <p:nvSpPr>
          <p:cNvPr id="64" name="TextBox 63">
            <a:extLst>
              <a:ext uri="{FF2B5EF4-FFF2-40B4-BE49-F238E27FC236}">
                <a16:creationId xmlns:a16="http://schemas.microsoft.com/office/drawing/2014/main" id="{6D39D694-0C5B-4607-A758-38A04ACAF0F9}"/>
              </a:ext>
            </a:extLst>
          </p:cNvPr>
          <p:cNvSpPr txBox="1"/>
          <p:nvPr/>
        </p:nvSpPr>
        <p:spPr>
          <a:xfrm>
            <a:off x="9368682" y="4365653"/>
            <a:ext cx="1488933"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Disk</a:t>
            </a:r>
          </a:p>
        </p:txBody>
      </p:sp>
      <p:cxnSp>
        <p:nvCxnSpPr>
          <p:cNvPr id="32" name="Straight Arrow Connector 31">
            <a:extLst>
              <a:ext uri="{FF2B5EF4-FFF2-40B4-BE49-F238E27FC236}">
                <a16:creationId xmlns:a16="http://schemas.microsoft.com/office/drawing/2014/main" id="{F4D60FB1-39D2-4E89-9FF3-98304B0DA689}"/>
              </a:ext>
            </a:extLst>
          </p:cNvPr>
          <p:cNvCxnSpPr>
            <a:cxnSpLocks/>
          </p:cNvCxnSpPr>
          <p:nvPr/>
        </p:nvCxnSpPr>
        <p:spPr>
          <a:xfrm flipV="1">
            <a:off x="6107958" y="5075733"/>
            <a:ext cx="3090560" cy="28066"/>
          </a:xfrm>
          <a:prstGeom prst="straightConnector1">
            <a:avLst/>
          </a:prstGeom>
          <a:noFill/>
          <a:ln w="38100" cap="flat" cmpd="sng" algn="ctr">
            <a:solidFill>
              <a:srgbClr val="50E6FF"/>
            </a:solidFill>
            <a:prstDash val="solid"/>
            <a:miter lim="800000"/>
            <a:headEnd type="none" w="lg" len="med"/>
            <a:tailEnd type="arrow"/>
          </a:ln>
          <a:effectLst/>
        </p:spPr>
      </p:cxnSp>
      <p:sp>
        <p:nvSpPr>
          <p:cNvPr id="4" name="TextBox 3">
            <a:extLst>
              <a:ext uri="{FF2B5EF4-FFF2-40B4-BE49-F238E27FC236}">
                <a16:creationId xmlns:a16="http://schemas.microsoft.com/office/drawing/2014/main" id="{64B106A3-4C62-4635-9F22-1103F4DFC54F}"/>
              </a:ext>
            </a:extLst>
          </p:cNvPr>
          <p:cNvSpPr txBox="1"/>
          <p:nvPr/>
        </p:nvSpPr>
        <p:spPr>
          <a:xfrm>
            <a:off x="9161926" y="5740556"/>
            <a:ext cx="95122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50E6FF"/>
                </a:solidFill>
              </a:rPr>
              <a:t>Ack!</a:t>
            </a:r>
          </a:p>
        </p:txBody>
      </p:sp>
      <p:pic>
        <p:nvPicPr>
          <p:cNvPr id="6" name="Picture 5">
            <a:extLst>
              <a:ext uri="{FF2B5EF4-FFF2-40B4-BE49-F238E27FC236}">
                <a16:creationId xmlns:a16="http://schemas.microsoft.com/office/drawing/2014/main" id="{76EEA5B6-EA5C-320F-115B-B23ADC24BA0C}"/>
              </a:ext>
            </a:extLst>
          </p:cNvPr>
          <p:cNvPicPr>
            <a:picLocks noChangeAspect="1"/>
          </p:cNvPicPr>
          <p:nvPr/>
        </p:nvPicPr>
        <p:blipFill>
          <a:blip r:embed="rId4"/>
          <a:stretch>
            <a:fillRect/>
          </a:stretch>
        </p:blipFill>
        <p:spPr>
          <a:xfrm>
            <a:off x="1809624" y="4768239"/>
            <a:ext cx="901700" cy="730250"/>
          </a:xfrm>
          <a:prstGeom prst="rect">
            <a:avLst/>
          </a:prstGeom>
        </p:spPr>
      </p:pic>
    </p:spTree>
    <p:extLst>
      <p:ext uri="{BB962C8B-B14F-4D97-AF65-F5344CB8AC3E}">
        <p14:creationId xmlns:p14="http://schemas.microsoft.com/office/powerpoint/2010/main" val="1759515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262B-259E-4B09-BF82-83A44B151212}"/>
              </a:ext>
            </a:extLst>
          </p:cNvPr>
          <p:cNvSpPr>
            <a:spLocks noGrp="1"/>
          </p:cNvSpPr>
          <p:nvPr>
            <p:ph type="title"/>
          </p:nvPr>
        </p:nvSpPr>
        <p:spPr/>
        <p:txBody>
          <a:bodyPr/>
          <a:lstStyle/>
          <a:p>
            <a:r>
              <a:rPr lang="en-US"/>
              <a:t>Host/</a:t>
            </a:r>
            <a:r>
              <a:rPr lang="en-US" sz="2800"/>
              <a:t>Disk</a:t>
            </a:r>
            <a:r>
              <a:rPr lang="en-US"/>
              <a:t> caching</a:t>
            </a:r>
          </a:p>
        </p:txBody>
      </p:sp>
      <p:sp>
        <p:nvSpPr>
          <p:cNvPr id="3" name="Text Placeholder 2">
            <a:extLst>
              <a:ext uri="{FF2B5EF4-FFF2-40B4-BE49-F238E27FC236}">
                <a16:creationId xmlns:a16="http://schemas.microsoft.com/office/drawing/2014/main" id="{0854CE8E-138D-4BD0-A7A7-23152BDBE699}"/>
              </a:ext>
            </a:extLst>
          </p:cNvPr>
          <p:cNvSpPr>
            <a:spLocks noGrp="1"/>
          </p:cNvSpPr>
          <p:nvPr>
            <p:ph type="body" sz="quarter" idx="13"/>
          </p:nvPr>
        </p:nvSpPr>
        <p:spPr>
          <a:xfrm>
            <a:off x="455995" y="1263105"/>
            <a:ext cx="6271376" cy="242823"/>
          </a:xfrm>
        </p:spPr>
        <p:txBody>
          <a:bodyPr/>
          <a:lstStyle/>
          <a:p>
            <a:r>
              <a:rPr lang="en-US" sz="2400"/>
              <a:t>Read/write caching - write</a:t>
            </a:r>
          </a:p>
        </p:txBody>
      </p:sp>
      <p:sp>
        <p:nvSpPr>
          <p:cNvPr id="5" name="Text Placeholder 4">
            <a:extLst>
              <a:ext uri="{FF2B5EF4-FFF2-40B4-BE49-F238E27FC236}">
                <a16:creationId xmlns:a16="http://schemas.microsoft.com/office/drawing/2014/main" id="{6C47CE37-8092-40BF-A05B-8EDC8E36734A}"/>
              </a:ext>
            </a:extLst>
          </p:cNvPr>
          <p:cNvSpPr>
            <a:spLocks noGrp="1"/>
          </p:cNvSpPr>
          <p:nvPr>
            <p:ph type="body" sz="quarter" idx="17"/>
          </p:nvPr>
        </p:nvSpPr>
        <p:spPr>
          <a:xfrm>
            <a:off x="476405" y="1773917"/>
            <a:ext cx="8781169" cy="2462597"/>
          </a:xfrm>
        </p:spPr>
        <p:txBody>
          <a:bodyPr/>
          <a:lstStyle/>
          <a:p>
            <a:pPr marL="285750" indent="-285750">
              <a:buFont typeface="Arial" panose="020B0604020202020204" pitchFamily="34" charset="0"/>
              <a:buChar char="•"/>
            </a:pPr>
            <a:r>
              <a:rPr lang="en-US" sz="2000"/>
              <a:t>Reading on read/write caching is just like read cache</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If customers are using read/write caching, their application must have a proper way to write the data from cache to persistent disks. </a:t>
            </a:r>
          </a:p>
          <a:p>
            <a:pPr marL="285750" indent="-285750">
              <a:buFont typeface="Arial" panose="020B0604020202020204" pitchFamily="34" charset="0"/>
              <a:buChar char="•"/>
            </a:pPr>
            <a:endParaRPr lang="en-US" sz="2000"/>
          </a:p>
          <a:p>
            <a:pPr marL="733943" lvl="2" indent="-285750">
              <a:buFont typeface="Arial" panose="020B0604020202020204" pitchFamily="34" charset="0"/>
              <a:buChar char="•"/>
            </a:pPr>
            <a:r>
              <a:rPr lang="en-US" sz="2000"/>
              <a:t>SQL Server handles writing cached data to the persistent storage disks on its own. </a:t>
            </a:r>
          </a:p>
          <a:p>
            <a:pPr lvl="1"/>
            <a:endParaRPr lang="en-US" sz="2000"/>
          </a:p>
          <a:p>
            <a:pPr marL="285750" lvl="1" indent="-285750">
              <a:buFont typeface="Arial" panose="020B0604020202020204" pitchFamily="34" charset="0"/>
              <a:buChar char="•"/>
            </a:pPr>
            <a:r>
              <a:rPr lang="en-US" sz="2000"/>
              <a:t>Writing on read/write caching has a lazy-write back to remote storage</a:t>
            </a:r>
          </a:p>
          <a:p>
            <a:pPr marL="285750" indent="-285750">
              <a:buFont typeface="Arial" panose="020B0604020202020204" pitchFamily="34" charset="0"/>
              <a:buChar char="•"/>
            </a:pPr>
            <a:endParaRPr lang="en-US" sz="2000"/>
          </a:p>
        </p:txBody>
      </p:sp>
      <p:pic>
        <p:nvPicPr>
          <p:cNvPr id="8" name="Picture 7">
            <a:extLst>
              <a:ext uri="{FF2B5EF4-FFF2-40B4-BE49-F238E27FC236}">
                <a16:creationId xmlns:a16="http://schemas.microsoft.com/office/drawing/2014/main" id="{862A8590-3409-4C15-9024-C7C818C78000}"/>
              </a:ext>
            </a:extLst>
          </p:cNvPr>
          <p:cNvPicPr>
            <a:picLocks noChangeAspect="1"/>
          </p:cNvPicPr>
          <p:nvPr/>
        </p:nvPicPr>
        <p:blipFill>
          <a:blip r:embed="rId3"/>
          <a:stretch>
            <a:fillRect/>
          </a:stretch>
        </p:blipFill>
        <p:spPr>
          <a:xfrm>
            <a:off x="3616144" y="4719423"/>
            <a:ext cx="901700" cy="730250"/>
          </a:xfrm>
          <a:prstGeom prst="rect">
            <a:avLst/>
          </a:prstGeom>
          <a:ln>
            <a:solidFill>
              <a:srgbClr val="0078D4"/>
            </a:solidFill>
          </a:ln>
        </p:spPr>
      </p:pic>
      <p:sp>
        <p:nvSpPr>
          <p:cNvPr id="9" name="TextBox 8">
            <a:extLst>
              <a:ext uri="{FF2B5EF4-FFF2-40B4-BE49-F238E27FC236}">
                <a16:creationId xmlns:a16="http://schemas.microsoft.com/office/drawing/2014/main" id="{3C927E6B-B554-4993-AD32-9FF8E2CEF6D8}"/>
              </a:ext>
            </a:extLst>
          </p:cNvPr>
          <p:cNvSpPr txBox="1"/>
          <p:nvPr/>
        </p:nvSpPr>
        <p:spPr>
          <a:xfrm>
            <a:off x="1821439" y="4402280"/>
            <a:ext cx="1964699"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Application</a:t>
            </a:r>
          </a:p>
        </p:txBody>
      </p:sp>
      <p:sp>
        <p:nvSpPr>
          <p:cNvPr id="10" name="TextBox 9">
            <a:extLst>
              <a:ext uri="{FF2B5EF4-FFF2-40B4-BE49-F238E27FC236}">
                <a16:creationId xmlns:a16="http://schemas.microsoft.com/office/drawing/2014/main" id="{74EEECB1-99C1-45AD-85A0-86E41D5F6E81}"/>
              </a:ext>
            </a:extLst>
          </p:cNvPr>
          <p:cNvSpPr txBox="1"/>
          <p:nvPr/>
        </p:nvSpPr>
        <p:spPr>
          <a:xfrm>
            <a:off x="3828496" y="4416911"/>
            <a:ext cx="532023"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VM</a:t>
            </a:r>
          </a:p>
        </p:txBody>
      </p:sp>
      <p:cxnSp>
        <p:nvCxnSpPr>
          <p:cNvPr id="12" name="Straight Arrow Connector 11">
            <a:extLst>
              <a:ext uri="{FF2B5EF4-FFF2-40B4-BE49-F238E27FC236}">
                <a16:creationId xmlns:a16="http://schemas.microsoft.com/office/drawing/2014/main" id="{829C3A96-DAC7-4F77-BEE5-AAD5700A762B}"/>
              </a:ext>
            </a:extLst>
          </p:cNvPr>
          <p:cNvCxnSpPr>
            <a:cxnSpLocks/>
          </p:cNvCxnSpPr>
          <p:nvPr/>
        </p:nvCxnSpPr>
        <p:spPr>
          <a:xfrm>
            <a:off x="2736524" y="5095299"/>
            <a:ext cx="799693" cy="0"/>
          </a:xfrm>
          <a:prstGeom prst="straightConnector1">
            <a:avLst/>
          </a:prstGeom>
          <a:noFill/>
          <a:ln w="38100" cap="flat" cmpd="sng" algn="ctr">
            <a:solidFill>
              <a:srgbClr val="50E6FF"/>
            </a:solidFill>
            <a:prstDash val="solid"/>
            <a:miter lim="800000"/>
            <a:headEnd type="none" w="lg" len="med"/>
            <a:tailEnd type="arrow"/>
          </a:ln>
          <a:effectLst/>
        </p:spPr>
      </p:cxnSp>
      <p:cxnSp>
        <p:nvCxnSpPr>
          <p:cNvPr id="14" name="Straight Arrow Connector 13">
            <a:extLst>
              <a:ext uri="{FF2B5EF4-FFF2-40B4-BE49-F238E27FC236}">
                <a16:creationId xmlns:a16="http://schemas.microsoft.com/office/drawing/2014/main" id="{41550236-AA8D-4084-8B20-7E13E9F0E112}"/>
              </a:ext>
            </a:extLst>
          </p:cNvPr>
          <p:cNvCxnSpPr>
            <a:cxnSpLocks/>
          </p:cNvCxnSpPr>
          <p:nvPr/>
        </p:nvCxnSpPr>
        <p:spPr>
          <a:xfrm>
            <a:off x="4561621" y="5087144"/>
            <a:ext cx="706296" cy="0"/>
          </a:xfrm>
          <a:prstGeom prst="straightConnector1">
            <a:avLst/>
          </a:prstGeom>
          <a:noFill/>
          <a:ln w="38100" cap="flat" cmpd="sng" algn="ctr">
            <a:solidFill>
              <a:srgbClr val="50E6FF"/>
            </a:solidFill>
            <a:prstDash val="solid"/>
            <a:miter lim="800000"/>
            <a:headEnd type="none" w="lg" len="med"/>
            <a:tailEnd type="arrow"/>
          </a:ln>
          <a:effectLst/>
        </p:spPr>
      </p:cxnSp>
      <p:pic>
        <p:nvPicPr>
          <p:cNvPr id="40" name="Picture 39">
            <a:extLst>
              <a:ext uri="{FF2B5EF4-FFF2-40B4-BE49-F238E27FC236}">
                <a16:creationId xmlns:a16="http://schemas.microsoft.com/office/drawing/2014/main" id="{1416CD63-324E-4A58-A5EE-7E4653E3CCCC}"/>
              </a:ext>
            </a:extLst>
          </p:cNvPr>
          <p:cNvPicPr>
            <a:picLocks noChangeAspect="1"/>
          </p:cNvPicPr>
          <p:nvPr/>
        </p:nvPicPr>
        <p:blipFill>
          <a:blip r:embed="rId4"/>
          <a:stretch>
            <a:fillRect/>
          </a:stretch>
        </p:blipFill>
        <p:spPr>
          <a:xfrm>
            <a:off x="5357885" y="4642000"/>
            <a:ext cx="786152" cy="877662"/>
          </a:xfrm>
          <a:prstGeom prst="rect">
            <a:avLst/>
          </a:prstGeom>
        </p:spPr>
      </p:pic>
      <p:grpSp>
        <p:nvGrpSpPr>
          <p:cNvPr id="43" name="Group 42">
            <a:extLst>
              <a:ext uri="{FF2B5EF4-FFF2-40B4-BE49-F238E27FC236}">
                <a16:creationId xmlns:a16="http://schemas.microsoft.com/office/drawing/2014/main" id="{1DE27310-D007-4045-BC6B-027C84335DAA}"/>
              </a:ext>
            </a:extLst>
          </p:cNvPr>
          <p:cNvGrpSpPr/>
          <p:nvPr/>
        </p:nvGrpSpPr>
        <p:grpSpPr>
          <a:xfrm>
            <a:off x="9241246" y="4681375"/>
            <a:ext cx="929243" cy="1024825"/>
            <a:chOff x="8618441" y="2851722"/>
            <a:chExt cx="511273" cy="581914"/>
          </a:xfrm>
        </p:grpSpPr>
        <p:grpSp>
          <p:nvGrpSpPr>
            <p:cNvPr id="44" name="Group 43">
              <a:extLst>
                <a:ext uri="{FF2B5EF4-FFF2-40B4-BE49-F238E27FC236}">
                  <a16:creationId xmlns:a16="http://schemas.microsoft.com/office/drawing/2014/main" id="{CD1B6EFA-9997-42B2-8957-5C3E678F94ED}"/>
                </a:ext>
              </a:extLst>
            </p:cNvPr>
            <p:cNvGrpSpPr>
              <a:grpSpLocks noChangeAspect="1"/>
            </p:cNvGrpSpPr>
            <p:nvPr/>
          </p:nvGrpSpPr>
          <p:grpSpPr>
            <a:xfrm>
              <a:off x="8618441" y="2851722"/>
              <a:ext cx="365760" cy="435864"/>
              <a:chOff x="5477764" y="5013499"/>
              <a:chExt cx="268565" cy="320040"/>
            </a:xfrm>
          </p:grpSpPr>
          <p:grpSp>
            <p:nvGrpSpPr>
              <p:cNvPr id="48" name="Group 47">
                <a:extLst>
                  <a:ext uri="{FF2B5EF4-FFF2-40B4-BE49-F238E27FC236}">
                    <a16:creationId xmlns:a16="http://schemas.microsoft.com/office/drawing/2014/main" id="{E3C5A7C8-F319-417A-971B-1FEFBF137E29}"/>
                  </a:ext>
                </a:extLst>
              </p:cNvPr>
              <p:cNvGrpSpPr/>
              <p:nvPr/>
            </p:nvGrpSpPr>
            <p:grpSpPr>
              <a:xfrm>
                <a:off x="5477764" y="5013499"/>
                <a:ext cx="268565" cy="320040"/>
                <a:chOff x="5477764" y="5010341"/>
                <a:chExt cx="268565" cy="320040"/>
              </a:xfrm>
            </p:grpSpPr>
            <p:sp>
              <p:nvSpPr>
                <p:cNvPr id="53" name="Freeform 5">
                  <a:extLst>
                    <a:ext uri="{FF2B5EF4-FFF2-40B4-BE49-F238E27FC236}">
                      <a16:creationId xmlns:a16="http://schemas.microsoft.com/office/drawing/2014/main" id="{45A1C3F3-7126-49AF-9EAC-311C566CD812}"/>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54" name="Group 53">
                  <a:extLst>
                    <a:ext uri="{FF2B5EF4-FFF2-40B4-BE49-F238E27FC236}">
                      <a16:creationId xmlns:a16="http://schemas.microsoft.com/office/drawing/2014/main" id="{E626F194-C66C-4F83-B677-6606CD50BE5C}"/>
                    </a:ext>
                  </a:extLst>
                </p:cNvPr>
                <p:cNvGrpSpPr/>
                <p:nvPr/>
              </p:nvGrpSpPr>
              <p:grpSpPr>
                <a:xfrm>
                  <a:off x="5518161" y="5046557"/>
                  <a:ext cx="187770" cy="208407"/>
                  <a:chOff x="5513643" y="5046557"/>
                  <a:chExt cx="187770" cy="208407"/>
                </a:xfrm>
                <a:solidFill>
                  <a:srgbClr val="0078D3"/>
                </a:solidFill>
              </p:grpSpPr>
              <p:sp>
                <p:nvSpPr>
                  <p:cNvPr id="55" name="Oval 54">
                    <a:extLst>
                      <a:ext uri="{FF2B5EF4-FFF2-40B4-BE49-F238E27FC236}">
                        <a16:creationId xmlns:a16="http://schemas.microsoft.com/office/drawing/2014/main" id="{A0855602-C97A-4E1B-B514-18B905C68BAF}"/>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44025DFC-928E-44BC-A829-9CC473ADE68A}"/>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a:extLst>
                      <a:ext uri="{FF2B5EF4-FFF2-40B4-BE49-F238E27FC236}">
                        <a16:creationId xmlns:a16="http://schemas.microsoft.com/office/drawing/2014/main" id="{8DD949D1-B8C9-4424-ADE4-CAA06BB0CF4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Oval 57">
                    <a:extLst>
                      <a:ext uri="{FF2B5EF4-FFF2-40B4-BE49-F238E27FC236}">
                        <a16:creationId xmlns:a16="http://schemas.microsoft.com/office/drawing/2014/main" id="{399942BE-838B-493A-A302-3FB39EF4682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B1C912BC-EBC0-404D-85EE-A1262FCDE78F}"/>
                  </a:ext>
                </a:extLst>
              </p:cNvPr>
              <p:cNvGrpSpPr/>
              <p:nvPr/>
            </p:nvGrpSpPr>
            <p:grpSpPr>
              <a:xfrm>
                <a:off x="5571787" y="5284616"/>
                <a:ext cx="80519" cy="48923"/>
                <a:chOff x="5884568" y="5297481"/>
                <a:chExt cx="80519" cy="48923"/>
              </a:xfrm>
            </p:grpSpPr>
            <p:sp>
              <p:nvSpPr>
                <p:cNvPr id="50" name="Line 7">
                  <a:extLst>
                    <a:ext uri="{FF2B5EF4-FFF2-40B4-BE49-F238E27FC236}">
                      <a16:creationId xmlns:a16="http://schemas.microsoft.com/office/drawing/2014/main" id="{A72E892D-1A0F-420B-91C3-B9680A22C7D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1" name="Line 8">
                  <a:extLst>
                    <a:ext uri="{FF2B5EF4-FFF2-40B4-BE49-F238E27FC236}">
                      <a16:creationId xmlns:a16="http://schemas.microsoft.com/office/drawing/2014/main" id="{0C3F9EAE-1881-4919-9EFE-BB23F41CDECC}"/>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2" name="Line 9">
                  <a:extLst>
                    <a:ext uri="{FF2B5EF4-FFF2-40B4-BE49-F238E27FC236}">
                      <a16:creationId xmlns:a16="http://schemas.microsoft.com/office/drawing/2014/main" id="{378968EF-991A-4F77-8B88-324E5D53A27A}"/>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45" name="Group 44">
              <a:extLst>
                <a:ext uri="{FF2B5EF4-FFF2-40B4-BE49-F238E27FC236}">
                  <a16:creationId xmlns:a16="http://schemas.microsoft.com/office/drawing/2014/main" id="{97082E94-4425-4ED5-A8C9-4599BDE68C16}"/>
                </a:ext>
              </a:extLst>
            </p:cNvPr>
            <p:cNvGrpSpPr/>
            <p:nvPr/>
          </p:nvGrpSpPr>
          <p:grpSpPr>
            <a:xfrm>
              <a:off x="8837614" y="3141536"/>
              <a:ext cx="292100" cy="292100"/>
              <a:chOff x="9201151" y="3497263"/>
              <a:chExt cx="292100" cy="292100"/>
            </a:xfrm>
          </p:grpSpPr>
          <p:sp>
            <p:nvSpPr>
              <p:cNvPr id="46" name="Oval 45">
                <a:extLst>
                  <a:ext uri="{FF2B5EF4-FFF2-40B4-BE49-F238E27FC236}">
                    <a16:creationId xmlns:a16="http://schemas.microsoft.com/office/drawing/2014/main" id="{6FF8D877-8206-4F31-A97E-C3D1E9E73DAE}"/>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Freeform 1018">
                <a:extLst>
                  <a:ext uri="{FF2B5EF4-FFF2-40B4-BE49-F238E27FC236}">
                    <a16:creationId xmlns:a16="http://schemas.microsoft.com/office/drawing/2014/main" id="{0BEB86A5-DD99-4B09-8D8C-B39B37B29FCF}"/>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sp>
        <p:nvSpPr>
          <p:cNvPr id="62" name="TextBox 61">
            <a:extLst>
              <a:ext uri="{FF2B5EF4-FFF2-40B4-BE49-F238E27FC236}">
                <a16:creationId xmlns:a16="http://schemas.microsoft.com/office/drawing/2014/main" id="{EA8D2D07-9870-444D-91CB-93945B2E5BB1}"/>
              </a:ext>
            </a:extLst>
          </p:cNvPr>
          <p:cNvSpPr txBox="1"/>
          <p:nvPr/>
        </p:nvSpPr>
        <p:spPr>
          <a:xfrm>
            <a:off x="5203181" y="4383211"/>
            <a:ext cx="1471099"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Host Cache</a:t>
            </a:r>
          </a:p>
        </p:txBody>
      </p:sp>
      <p:sp>
        <p:nvSpPr>
          <p:cNvPr id="64" name="TextBox 63">
            <a:extLst>
              <a:ext uri="{FF2B5EF4-FFF2-40B4-BE49-F238E27FC236}">
                <a16:creationId xmlns:a16="http://schemas.microsoft.com/office/drawing/2014/main" id="{6D39D694-0C5B-4607-A758-38A04ACAF0F9}"/>
              </a:ext>
            </a:extLst>
          </p:cNvPr>
          <p:cNvSpPr txBox="1"/>
          <p:nvPr/>
        </p:nvSpPr>
        <p:spPr>
          <a:xfrm>
            <a:off x="9344406" y="4365653"/>
            <a:ext cx="1471099" cy="307777"/>
          </a:xfrm>
          <a:prstGeom prst="rect">
            <a:avLst/>
          </a:prstGeom>
          <a:noFill/>
        </p:spPr>
        <p:txBody>
          <a:bodyPr wrap="square" lIns="0" tIns="0" rIns="0" bIns="0" rtlCol="0">
            <a:spAutoFit/>
          </a:bodyPr>
          <a:lstStyle/>
          <a:p>
            <a:r>
              <a:rPr lang="en-US" sz="2000">
                <a:gradFill>
                  <a:gsLst>
                    <a:gs pos="2917">
                      <a:prstClr val="black"/>
                    </a:gs>
                    <a:gs pos="30000">
                      <a:prstClr val="black"/>
                    </a:gs>
                  </a:gsLst>
                  <a:lin ang="5400000" scaled="0"/>
                </a:gradFill>
              </a:rPr>
              <a:t>Disk</a:t>
            </a:r>
          </a:p>
        </p:txBody>
      </p:sp>
      <p:cxnSp>
        <p:nvCxnSpPr>
          <p:cNvPr id="34" name="Straight Arrow Connector 33">
            <a:extLst>
              <a:ext uri="{FF2B5EF4-FFF2-40B4-BE49-F238E27FC236}">
                <a16:creationId xmlns:a16="http://schemas.microsoft.com/office/drawing/2014/main" id="{CC0097A5-868C-400D-B3AA-6F60E941E08D}"/>
              </a:ext>
            </a:extLst>
          </p:cNvPr>
          <p:cNvCxnSpPr>
            <a:cxnSpLocks/>
          </p:cNvCxnSpPr>
          <p:nvPr/>
        </p:nvCxnSpPr>
        <p:spPr>
          <a:xfrm flipV="1">
            <a:off x="6144037" y="5078518"/>
            <a:ext cx="3035629" cy="10480"/>
          </a:xfrm>
          <a:prstGeom prst="straightConnector1">
            <a:avLst/>
          </a:prstGeom>
          <a:noFill/>
          <a:ln w="38100" cap="flat" cmpd="sng" algn="ctr">
            <a:solidFill>
              <a:srgbClr val="50E6FF"/>
            </a:solidFill>
            <a:prstDash val="sysDot"/>
            <a:miter lim="800000"/>
            <a:headEnd type="none" w="lg" len="med"/>
            <a:tailEnd type="arrow"/>
          </a:ln>
          <a:effectLst/>
        </p:spPr>
      </p:cxnSp>
      <p:sp>
        <p:nvSpPr>
          <p:cNvPr id="6" name="TextBox 5">
            <a:extLst>
              <a:ext uri="{FF2B5EF4-FFF2-40B4-BE49-F238E27FC236}">
                <a16:creationId xmlns:a16="http://schemas.microsoft.com/office/drawing/2014/main" id="{075D0B15-6565-4FA1-A8AD-18B59F332CF4}"/>
              </a:ext>
            </a:extLst>
          </p:cNvPr>
          <p:cNvSpPr txBox="1"/>
          <p:nvPr/>
        </p:nvSpPr>
        <p:spPr>
          <a:xfrm>
            <a:off x="6790316" y="4581447"/>
            <a:ext cx="1518301"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Lazy-write</a:t>
            </a:r>
            <a:endParaRPr lang="en-US" sz="16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330CD75C-5C07-4D4B-9D2F-03392DA99FEA}"/>
              </a:ext>
            </a:extLst>
          </p:cNvPr>
          <p:cNvSpPr txBox="1"/>
          <p:nvPr/>
        </p:nvSpPr>
        <p:spPr>
          <a:xfrm>
            <a:off x="5267917" y="5586069"/>
            <a:ext cx="95122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50E6FF"/>
                </a:solidFill>
              </a:rPr>
              <a:t>Ack!</a:t>
            </a:r>
          </a:p>
        </p:txBody>
      </p:sp>
      <p:pic>
        <p:nvPicPr>
          <p:cNvPr id="4" name="Picture 3">
            <a:extLst>
              <a:ext uri="{FF2B5EF4-FFF2-40B4-BE49-F238E27FC236}">
                <a16:creationId xmlns:a16="http://schemas.microsoft.com/office/drawing/2014/main" id="{AB32DEF5-5D8D-5E43-74FA-2DB75221746D}"/>
              </a:ext>
            </a:extLst>
          </p:cNvPr>
          <p:cNvPicPr>
            <a:picLocks noChangeAspect="1"/>
          </p:cNvPicPr>
          <p:nvPr/>
        </p:nvPicPr>
        <p:blipFill>
          <a:blip r:embed="rId5"/>
          <a:stretch>
            <a:fillRect/>
          </a:stretch>
        </p:blipFill>
        <p:spPr>
          <a:xfrm>
            <a:off x="1794861" y="4789412"/>
            <a:ext cx="901700" cy="730250"/>
          </a:xfrm>
          <a:prstGeom prst="rect">
            <a:avLst/>
          </a:prstGeom>
        </p:spPr>
      </p:pic>
    </p:spTree>
    <p:extLst>
      <p:ext uri="{BB962C8B-B14F-4D97-AF65-F5344CB8AC3E}">
        <p14:creationId xmlns:p14="http://schemas.microsoft.com/office/powerpoint/2010/main" val="1701467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2878773"/>
            <a:ext cx="3182027" cy="1097280"/>
          </a:xfrm>
        </p:spPr>
        <p:txBody>
          <a:bodyPr anchor="ctr"/>
          <a:lstStyle>
            <a:lvl1pPr>
              <a:defRPr>
                <a:solidFill>
                  <a:srgbClr val="2A446F"/>
                </a:solidFill>
              </a:defRPr>
            </a:lvl1pPr>
          </a:lstStyle>
          <a:p>
            <a:r>
              <a:rPr lang="en-US"/>
              <a:t>Learning objectives</a:t>
            </a:r>
          </a:p>
        </p:txBody>
      </p:sp>
      <p:sp>
        <p:nvSpPr>
          <p:cNvPr id="3" name="Subtitle"/>
          <p:cNvSpPr>
            <a:spLocks noGrp="1"/>
          </p:cNvSpPr>
          <p:nvPr>
            <p:ph type="body" sz="quarter" idx="11" hasCustomPrompt="1"/>
          </p:nvPr>
        </p:nvSpPr>
        <p:spPr>
          <a:xfrm>
            <a:off x="4941888" y="2799549"/>
            <a:ext cx="6667500" cy="1255728"/>
          </a:xfrm>
        </p:spPr>
        <p:txBody>
          <a:bodyPr anchor="ctr"/>
          <a:lstStyle>
            <a:lvl1pPr marL="231775" indent="-231775">
              <a:spcAft>
                <a:spcPts val="600"/>
              </a:spcAft>
              <a:buFont typeface="Wingdings" panose="05000000000000000000" pitchFamily="2" charset="2"/>
              <a:buChar char=""/>
              <a:defRPr sz="1800"/>
            </a:lvl1pPr>
          </a:lstStyle>
          <a:p>
            <a:pPr lvl="1"/>
            <a:r>
              <a:rPr sz="2400"/>
              <a:t>The disk types that are available in Azure</a:t>
            </a:r>
          </a:p>
          <a:p>
            <a:pPr lvl="1"/>
            <a:r>
              <a:rPr sz="2400"/>
              <a:t>How disk performance works</a:t>
            </a:r>
          </a:p>
          <a:p>
            <a:pPr lvl="1"/>
            <a:r>
              <a:rPr sz="2400"/>
              <a:t>Performance-scaling options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Optimize performance and costs using performance-scaling options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82E6E4-1857-BF4E-9168-428560426AAB}"/>
              </a:ext>
            </a:extLst>
          </p:cNvPr>
          <p:cNvSpPr>
            <a:spLocks noGrp="1"/>
          </p:cNvSpPr>
          <p:nvPr>
            <p:ph type="title"/>
          </p:nvPr>
        </p:nvSpPr>
        <p:spPr/>
        <p:txBody>
          <a:bodyPr>
            <a:normAutofit fontScale="90000"/>
          </a:bodyPr>
          <a:lstStyle/>
          <a:p>
            <a:r>
              <a:rPr lang="en-US"/>
              <a:t>Performance tiers</a:t>
            </a:r>
            <a:br>
              <a:rPr lang="en-US"/>
            </a:br>
            <a:endParaRPr lang="en-US"/>
          </a:p>
        </p:txBody>
      </p:sp>
      <p:sp>
        <p:nvSpPr>
          <p:cNvPr id="7" name="Rectangle 6">
            <a:extLst>
              <a:ext uri="{FF2B5EF4-FFF2-40B4-BE49-F238E27FC236}">
                <a16:creationId xmlns:a16="http://schemas.microsoft.com/office/drawing/2014/main" id="{02CAA581-15A2-4A8B-AE12-041CFE0F45FE}"/>
              </a:ext>
            </a:extLst>
          </p:cNvPr>
          <p:cNvSpPr/>
          <p:nvPr/>
        </p:nvSpPr>
        <p:spPr>
          <a:xfrm>
            <a:off x="1146717" y="3298331"/>
            <a:ext cx="2651996" cy="92333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1400"/>
              </a:spcAft>
              <a:buClrTx/>
              <a:buSzPct val="90000"/>
              <a:buFontTx/>
              <a:buNone/>
              <a:tabLst/>
              <a:defRPr/>
            </a:pPr>
            <a:r>
              <a:rPr kumimoji="0" lang="en-US" sz="1800" b="1" i="0" u="none" strike="noStrike" kern="1200" cap="none" spc="0" normalizeH="0" baseline="0" noProof="0">
                <a:ln>
                  <a:noFill/>
                </a:ln>
                <a:effectLst/>
                <a:uLnTx/>
                <a:uFillTx/>
                <a:latin typeface="Segoe UI Semibold"/>
                <a:ea typeface="+mn-ea"/>
                <a:cs typeface="Segoe UI"/>
              </a:rPr>
              <a:t>Scale performance up &amp; down without increasing disk size</a:t>
            </a:r>
          </a:p>
        </p:txBody>
      </p:sp>
      <p:sp>
        <p:nvSpPr>
          <p:cNvPr id="8" name="Rectangle 7">
            <a:extLst>
              <a:ext uri="{FF2B5EF4-FFF2-40B4-BE49-F238E27FC236}">
                <a16:creationId xmlns:a16="http://schemas.microsoft.com/office/drawing/2014/main" id="{02E50841-7DE1-45FD-9687-70CD150A27E0}"/>
              </a:ext>
            </a:extLst>
          </p:cNvPr>
          <p:cNvSpPr/>
          <p:nvPr/>
        </p:nvSpPr>
        <p:spPr>
          <a:xfrm>
            <a:off x="4616664" y="3298331"/>
            <a:ext cx="2781286" cy="92333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1400"/>
              </a:spcAft>
              <a:buClrTx/>
              <a:buSzPct val="90000"/>
              <a:buFontTx/>
              <a:buNone/>
              <a:tabLst/>
              <a:defRPr/>
            </a:pPr>
            <a:r>
              <a:rPr kumimoji="0" lang="en-US" sz="1800" b="1" i="0" u="none" strike="noStrike" kern="1200" cap="none" spc="0" normalizeH="0" baseline="0" noProof="0">
                <a:ln>
                  <a:noFill/>
                </a:ln>
                <a:effectLst/>
                <a:uLnTx/>
                <a:uFillTx/>
                <a:latin typeface="Segoe UI Semibold"/>
                <a:ea typeface="+mn-ea"/>
                <a:cs typeface="Segoe UI"/>
              </a:rPr>
              <a:t>Lower costs by provisioning for baseline performance needs</a:t>
            </a:r>
          </a:p>
        </p:txBody>
      </p:sp>
      <p:sp>
        <p:nvSpPr>
          <p:cNvPr id="9" name="Oval 8">
            <a:extLst>
              <a:ext uri="{FF2B5EF4-FFF2-40B4-BE49-F238E27FC236}">
                <a16:creationId xmlns:a16="http://schemas.microsoft.com/office/drawing/2014/main" id="{4334D747-DF21-4853-A6E5-F7094C901E87}"/>
              </a:ext>
            </a:extLst>
          </p:cNvPr>
          <p:cNvSpPr/>
          <p:nvPr/>
        </p:nvSpPr>
        <p:spPr>
          <a:xfrm>
            <a:off x="9199862" y="1868877"/>
            <a:ext cx="1178312" cy="1178312"/>
          </a:xfrm>
          <a:prstGeom prst="ellipse">
            <a:avLst/>
          </a:prstGeom>
          <a:noFill/>
          <a:ln w="127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6762D2-493C-4E41-BD56-B2D5259DFF09}"/>
              </a:ext>
            </a:extLst>
          </p:cNvPr>
          <p:cNvSpPr/>
          <p:nvPr/>
        </p:nvSpPr>
        <p:spPr>
          <a:xfrm>
            <a:off x="8050502" y="3298331"/>
            <a:ext cx="3556281" cy="92333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1400"/>
              </a:spcAft>
              <a:buClrTx/>
              <a:buSzPct val="90000"/>
              <a:buFontTx/>
              <a:buNone/>
              <a:tabLst/>
              <a:defRPr/>
            </a:pPr>
            <a:r>
              <a:rPr kumimoji="0" lang="en-US" sz="1800" b="1" i="0" u="none" strike="noStrike" kern="1200" cap="none" spc="0" normalizeH="0" baseline="0" noProof="0">
                <a:ln>
                  <a:noFill/>
                </a:ln>
                <a:effectLst/>
                <a:uLnTx/>
                <a:uFillTx/>
                <a:latin typeface="Segoe UI Semibold"/>
                <a:ea typeface="+mn-ea"/>
                <a:cs typeface="Segoe UI"/>
              </a:rPr>
              <a:t>Ideal for events that temporarily require a consistently higher level of performance</a:t>
            </a:r>
          </a:p>
        </p:txBody>
      </p:sp>
      <p:sp>
        <p:nvSpPr>
          <p:cNvPr id="14" name="Oval 13">
            <a:extLst>
              <a:ext uri="{FF2B5EF4-FFF2-40B4-BE49-F238E27FC236}">
                <a16:creationId xmlns:a16="http://schemas.microsoft.com/office/drawing/2014/main" id="{8C747EBB-FBAD-4EAA-9AC1-C2ED12F4A907}"/>
              </a:ext>
            </a:extLst>
          </p:cNvPr>
          <p:cNvSpPr/>
          <p:nvPr/>
        </p:nvSpPr>
        <p:spPr>
          <a:xfrm>
            <a:off x="1906711" y="1868877"/>
            <a:ext cx="1178312" cy="1178312"/>
          </a:xfrm>
          <a:prstGeom prst="ellipse">
            <a:avLst/>
          </a:prstGeom>
          <a:noFill/>
          <a:ln w="127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91614137-2FCD-48B4-BB93-59668736AEFA}"/>
              </a:ext>
            </a:extLst>
          </p:cNvPr>
          <p:cNvSpPr/>
          <p:nvPr/>
        </p:nvSpPr>
        <p:spPr>
          <a:xfrm>
            <a:off x="5434054" y="1868877"/>
            <a:ext cx="1178312" cy="1178312"/>
          </a:xfrm>
          <a:prstGeom prst="ellipse">
            <a:avLst/>
          </a:prstGeom>
          <a:noFill/>
          <a:ln w="1270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6798B08-D688-41A0-AAE4-7F4C55083C4E}"/>
              </a:ext>
            </a:extLst>
          </p:cNvPr>
          <p:cNvSpPr txBox="1"/>
          <p:nvPr/>
        </p:nvSpPr>
        <p:spPr>
          <a:xfrm>
            <a:off x="11436" y="4846296"/>
            <a:ext cx="12191989" cy="553998"/>
          </a:xfrm>
          <a:prstGeom prst="rect">
            <a:avLst/>
          </a:prstGeom>
          <a:solidFill>
            <a:schemeClr val="accent3"/>
          </a:solidFill>
        </p:spPr>
        <p:txBody>
          <a:bodyPr wrap="square" lIns="0" tIns="0" rIns="0" bIns="0" rtlCol="0" anchor="ctr">
            <a:noAutofit/>
          </a:bodyPr>
          <a:lstStyle/>
          <a:p>
            <a:pPr algn="ctr" defTabSz="914225">
              <a:defRPr/>
            </a:pPr>
            <a:r>
              <a:rPr kumimoji="0" lang="en-US" sz="2200" b="0" i="0" u="none" strike="noStrike" kern="1200" cap="none" spc="0" normalizeH="0" baseline="0" noProof="0">
                <a:ln>
                  <a:noFill/>
                </a:ln>
                <a:solidFill>
                  <a:srgbClr val="FFFFFF"/>
                </a:solidFill>
                <a:effectLst/>
                <a:uLnTx/>
                <a:uFillTx/>
                <a:latin typeface="Segoe UI"/>
                <a:cs typeface="Segoe UI"/>
              </a:rPr>
              <a:t>Change performance tiers with no downtime</a:t>
            </a:r>
          </a:p>
        </p:txBody>
      </p:sp>
      <p:grpSp>
        <p:nvGrpSpPr>
          <p:cNvPr id="29" name="profit margin 1" descr="profit margin, financial">
            <a:extLst>
              <a:ext uri="{FF2B5EF4-FFF2-40B4-BE49-F238E27FC236}">
                <a16:creationId xmlns:a16="http://schemas.microsoft.com/office/drawing/2014/main" id="{CA25AADB-EF48-4F19-9BE6-1A0145D0B98F}"/>
              </a:ext>
            </a:extLst>
          </p:cNvPr>
          <p:cNvGrpSpPr>
            <a:grpSpLocks noChangeAspect="1"/>
          </p:cNvGrpSpPr>
          <p:nvPr/>
        </p:nvGrpSpPr>
        <p:grpSpPr>
          <a:xfrm>
            <a:off x="5703170" y="2137993"/>
            <a:ext cx="640080" cy="640080"/>
            <a:chOff x="689193" y="3013983"/>
            <a:chExt cx="411480" cy="411480"/>
          </a:xfrm>
        </p:grpSpPr>
        <p:sp>
          <p:nvSpPr>
            <p:cNvPr id="30" name="Freeform: Shape 29">
              <a:extLst>
                <a:ext uri="{FF2B5EF4-FFF2-40B4-BE49-F238E27FC236}">
                  <a16:creationId xmlns:a16="http://schemas.microsoft.com/office/drawing/2014/main" id="{3F6B4B33-BA2A-4CDD-A7E2-14E77A90D2D3}"/>
                </a:ext>
              </a:extLst>
            </p:cNvPr>
            <p:cNvSpPr/>
            <p:nvPr/>
          </p:nvSpPr>
          <p:spPr>
            <a:xfrm>
              <a:off x="689291" y="3014694"/>
              <a:ext cx="203619" cy="305428"/>
            </a:xfrm>
            <a:custGeom>
              <a:avLst/>
              <a:gdLst>
                <a:gd name="connsiteX0" fmla="*/ 39589 w 203618"/>
                <a:gd name="connsiteY0" fmla="*/ 204181 h 305428"/>
                <a:gd name="connsiteX1" fmla="*/ 204605 w 203618"/>
                <a:gd name="connsiteY1" fmla="*/ 39589 h 305428"/>
                <a:gd name="connsiteX2" fmla="*/ 205029 w 203618"/>
                <a:gd name="connsiteY2" fmla="*/ 39589 h 305428"/>
                <a:gd name="connsiteX3" fmla="*/ 205029 w 203618"/>
                <a:gd name="connsiteY3" fmla="*/ 1410 h 305428"/>
                <a:gd name="connsiteX4" fmla="*/ 29408 w 203618"/>
                <a:gd name="connsiteY4" fmla="*/ 102796 h 305428"/>
                <a:gd name="connsiteX5" fmla="*/ 29408 w 203618"/>
                <a:gd name="connsiteY5" fmla="*/ 305566 h 305428"/>
                <a:gd name="connsiteX6" fmla="*/ 61648 w 203618"/>
                <a:gd name="connsiteY6" fmla="*/ 286901 h 305428"/>
                <a:gd name="connsiteX7" fmla="*/ 39589 w 203618"/>
                <a:gd name="connsiteY7" fmla="*/ 204181 h 30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18" h="305428">
                  <a:moveTo>
                    <a:pt x="39589" y="204181"/>
                  </a:moveTo>
                  <a:cubicBezTo>
                    <a:pt x="39589" y="113401"/>
                    <a:pt x="113401" y="39589"/>
                    <a:pt x="204605" y="39589"/>
                  </a:cubicBezTo>
                  <a:lnTo>
                    <a:pt x="205029" y="39589"/>
                  </a:lnTo>
                  <a:lnTo>
                    <a:pt x="205029" y="1410"/>
                  </a:lnTo>
                  <a:cubicBezTo>
                    <a:pt x="130369" y="1410"/>
                    <a:pt x="66738" y="38316"/>
                    <a:pt x="29408" y="102796"/>
                  </a:cubicBezTo>
                  <a:cubicBezTo>
                    <a:pt x="-7922" y="167275"/>
                    <a:pt x="-7922" y="241087"/>
                    <a:pt x="29408" y="305566"/>
                  </a:cubicBezTo>
                  <a:lnTo>
                    <a:pt x="61648" y="286901"/>
                  </a:lnTo>
                  <a:cubicBezTo>
                    <a:pt x="47649" y="262721"/>
                    <a:pt x="39589" y="234300"/>
                    <a:pt x="39589" y="204181"/>
                  </a:cubicBez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A3D992E5-1BE1-4F62-B301-0A17050BFB45}"/>
                </a:ext>
              </a:extLst>
            </p:cNvPr>
            <p:cNvSpPr/>
            <p:nvPr/>
          </p:nvSpPr>
          <p:spPr>
            <a:xfrm>
              <a:off x="717709" y="3014694"/>
              <a:ext cx="377544" cy="407238"/>
            </a:xfrm>
            <a:custGeom>
              <a:avLst/>
              <a:gdLst>
                <a:gd name="connsiteX0" fmla="*/ 176608 w 377543"/>
                <a:gd name="connsiteY0" fmla="*/ 1410 h 407237"/>
                <a:gd name="connsiteX1" fmla="*/ 176608 w 377543"/>
                <a:gd name="connsiteY1" fmla="*/ 39589 h 407237"/>
                <a:gd name="connsiteX2" fmla="*/ 341200 w 377543"/>
                <a:gd name="connsiteY2" fmla="*/ 204605 h 407237"/>
                <a:gd name="connsiteX3" fmla="*/ 176183 w 377543"/>
                <a:gd name="connsiteY3" fmla="*/ 369621 h 407237"/>
                <a:gd name="connsiteX4" fmla="*/ 33650 w 377543"/>
                <a:gd name="connsiteY4" fmla="*/ 287325 h 407237"/>
                <a:gd name="connsiteX5" fmla="*/ 1410 w 377543"/>
                <a:gd name="connsiteY5" fmla="*/ 305990 h 407237"/>
                <a:gd name="connsiteX6" fmla="*/ 176608 w 377543"/>
                <a:gd name="connsiteY6" fmla="*/ 407376 h 407237"/>
                <a:gd name="connsiteX7" fmla="*/ 378954 w 377543"/>
                <a:gd name="connsiteY7" fmla="*/ 204605 h 407237"/>
                <a:gd name="connsiteX8" fmla="*/ 176608 w 377543"/>
                <a:gd name="connsiteY8" fmla="*/ 1410 h 40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543" h="407237">
                  <a:moveTo>
                    <a:pt x="176608" y="1410"/>
                  </a:moveTo>
                  <a:lnTo>
                    <a:pt x="176608" y="39589"/>
                  </a:lnTo>
                  <a:cubicBezTo>
                    <a:pt x="267388" y="39589"/>
                    <a:pt x="341200" y="113401"/>
                    <a:pt x="341200" y="204605"/>
                  </a:cubicBezTo>
                  <a:cubicBezTo>
                    <a:pt x="341200" y="295809"/>
                    <a:pt x="267388" y="369621"/>
                    <a:pt x="176183" y="369621"/>
                  </a:cubicBezTo>
                  <a:cubicBezTo>
                    <a:pt x="115098" y="369621"/>
                    <a:pt x="62072" y="336533"/>
                    <a:pt x="33650" y="287325"/>
                  </a:cubicBezTo>
                  <a:lnTo>
                    <a:pt x="1410" y="305990"/>
                  </a:lnTo>
                  <a:cubicBezTo>
                    <a:pt x="38316" y="370470"/>
                    <a:pt x="101947" y="407376"/>
                    <a:pt x="176608" y="407376"/>
                  </a:cubicBezTo>
                  <a:cubicBezTo>
                    <a:pt x="288598" y="407376"/>
                    <a:pt x="378954" y="316596"/>
                    <a:pt x="378954" y="204605"/>
                  </a:cubicBezTo>
                  <a:cubicBezTo>
                    <a:pt x="378954" y="92191"/>
                    <a:pt x="288174" y="1410"/>
                    <a:pt x="176608" y="1410"/>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9F31E968-DDD5-40F4-90BA-68C5968A8390}"/>
                </a:ext>
              </a:extLst>
            </p:cNvPr>
            <p:cNvSpPr/>
            <p:nvPr/>
          </p:nvSpPr>
          <p:spPr>
            <a:xfrm>
              <a:off x="717287" y="3300188"/>
              <a:ext cx="33936" cy="21210"/>
            </a:xfrm>
            <a:custGeom>
              <a:avLst/>
              <a:gdLst>
                <a:gd name="connsiteX0" fmla="*/ 34074 w 33936"/>
                <a:gd name="connsiteY0" fmla="*/ 1410 h 21210"/>
                <a:gd name="connsiteX1" fmla="*/ 1410 w 33936"/>
                <a:gd name="connsiteY1" fmla="*/ 20075 h 21210"/>
                <a:gd name="connsiteX2" fmla="*/ 34074 w 33936"/>
                <a:gd name="connsiteY2" fmla="*/ 1410 h 21210"/>
              </a:gdLst>
              <a:ahLst/>
              <a:cxnLst>
                <a:cxn ang="0">
                  <a:pos x="connsiteX0" y="connsiteY0"/>
                </a:cxn>
                <a:cxn ang="0">
                  <a:pos x="connsiteX1" y="connsiteY1"/>
                </a:cxn>
                <a:cxn ang="0">
                  <a:pos x="connsiteX2" y="connsiteY2"/>
                </a:cxn>
              </a:cxnLst>
              <a:rect l="l" t="t" r="r" b="b"/>
              <a:pathLst>
                <a:path w="33936" h="21210">
                  <a:moveTo>
                    <a:pt x="34074" y="1410"/>
                  </a:moveTo>
                  <a:lnTo>
                    <a:pt x="1410" y="20075"/>
                  </a:lnTo>
                  <a:lnTo>
                    <a:pt x="34074" y="1410"/>
                  </a:ln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20A03FF5-7768-4C3D-B08E-709E450EE7EB}"/>
                </a:ext>
              </a:extLst>
            </p:cNvPr>
            <p:cNvSpPr/>
            <p:nvPr/>
          </p:nvSpPr>
          <p:spPr>
            <a:xfrm>
              <a:off x="841578" y="3120745"/>
              <a:ext cx="101809" cy="195135"/>
            </a:xfrm>
            <a:custGeom>
              <a:avLst/>
              <a:gdLst>
                <a:gd name="connsiteX0" fmla="*/ 74798 w 101809"/>
                <a:gd name="connsiteY0" fmla="*/ 132066 h 195134"/>
                <a:gd name="connsiteX1" fmla="*/ 59527 w 101809"/>
                <a:gd name="connsiteY1" fmla="*/ 115098 h 195134"/>
                <a:gd name="connsiteX2" fmla="*/ 59527 w 101809"/>
                <a:gd name="connsiteY2" fmla="*/ 146913 h 195134"/>
                <a:gd name="connsiteX3" fmla="*/ 74798 w 101809"/>
                <a:gd name="connsiteY3" fmla="*/ 132066 h 195134"/>
                <a:gd name="connsiteX4" fmla="*/ 44255 w 101809"/>
                <a:gd name="connsiteY4" fmla="*/ 79464 h 195134"/>
                <a:gd name="connsiteX5" fmla="*/ 44255 w 101809"/>
                <a:gd name="connsiteY5" fmla="*/ 45952 h 195134"/>
                <a:gd name="connsiteX6" fmla="*/ 29408 w 101809"/>
                <a:gd name="connsiteY6" fmla="*/ 61223 h 195134"/>
                <a:gd name="connsiteX7" fmla="*/ 44255 w 101809"/>
                <a:gd name="connsiteY7" fmla="*/ 79464 h 195134"/>
                <a:gd name="connsiteX8" fmla="*/ 102796 w 101809"/>
                <a:gd name="connsiteY8" fmla="*/ 130793 h 195134"/>
                <a:gd name="connsiteX9" fmla="*/ 91766 w 101809"/>
                <a:gd name="connsiteY9" fmla="*/ 159215 h 195134"/>
                <a:gd name="connsiteX10" fmla="*/ 59527 w 101809"/>
                <a:gd name="connsiteY10" fmla="*/ 172365 h 195134"/>
                <a:gd name="connsiteX11" fmla="*/ 59527 w 101809"/>
                <a:gd name="connsiteY11" fmla="*/ 195273 h 195134"/>
                <a:gd name="connsiteX12" fmla="*/ 44255 w 101809"/>
                <a:gd name="connsiteY12" fmla="*/ 195273 h 195134"/>
                <a:gd name="connsiteX13" fmla="*/ 44255 w 101809"/>
                <a:gd name="connsiteY13" fmla="*/ 172790 h 195134"/>
                <a:gd name="connsiteX14" fmla="*/ 4380 w 101809"/>
                <a:gd name="connsiteY14" fmla="*/ 163033 h 195134"/>
                <a:gd name="connsiteX15" fmla="*/ 4380 w 101809"/>
                <a:gd name="connsiteY15" fmla="*/ 133763 h 195134"/>
                <a:gd name="connsiteX16" fmla="*/ 22621 w 101809"/>
                <a:gd name="connsiteY16" fmla="*/ 142671 h 195134"/>
                <a:gd name="connsiteX17" fmla="*/ 44255 w 101809"/>
                <a:gd name="connsiteY17" fmla="*/ 147762 h 195134"/>
                <a:gd name="connsiteX18" fmla="*/ 44255 w 101809"/>
                <a:gd name="connsiteY18" fmla="*/ 109159 h 195134"/>
                <a:gd name="connsiteX19" fmla="*/ 11167 w 101809"/>
                <a:gd name="connsiteY19" fmla="*/ 90069 h 195134"/>
                <a:gd name="connsiteX20" fmla="*/ 1410 w 101809"/>
                <a:gd name="connsiteY20" fmla="*/ 62920 h 195134"/>
                <a:gd name="connsiteX21" fmla="*/ 13288 w 101809"/>
                <a:gd name="connsiteY21" fmla="*/ 34498 h 195134"/>
                <a:gd name="connsiteX22" fmla="*/ 44255 w 101809"/>
                <a:gd name="connsiteY22" fmla="*/ 20924 h 195134"/>
                <a:gd name="connsiteX23" fmla="*/ 44255 w 101809"/>
                <a:gd name="connsiteY23" fmla="*/ 1410 h 195134"/>
                <a:gd name="connsiteX24" fmla="*/ 59527 w 101809"/>
                <a:gd name="connsiteY24" fmla="*/ 1410 h 195134"/>
                <a:gd name="connsiteX25" fmla="*/ 59527 w 101809"/>
                <a:gd name="connsiteY25" fmla="*/ 20500 h 195134"/>
                <a:gd name="connsiteX26" fmla="*/ 92615 w 101809"/>
                <a:gd name="connsiteY26" fmla="*/ 27711 h 195134"/>
                <a:gd name="connsiteX27" fmla="*/ 92615 w 101809"/>
                <a:gd name="connsiteY27" fmla="*/ 56557 h 195134"/>
                <a:gd name="connsiteX28" fmla="*/ 59527 w 101809"/>
                <a:gd name="connsiteY28" fmla="*/ 45528 h 195134"/>
                <a:gd name="connsiteX29" fmla="*/ 59527 w 101809"/>
                <a:gd name="connsiteY29" fmla="*/ 85403 h 195134"/>
                <a:gd name="connsiteX30" fmla="*/ 92615 w 101809"/>
                <a:gd name="connsiteY30" fmla="*/ 104492 h 195134"/>
                <a:gd name="connsiteX31" fmla="*/ 102796 w 101809"/>
                <a:gd name="connsiteY31" fmla="*/ 130793 h 19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5134">
                  <a:moveTo>
                    <a:pt x="74798" y="132066"/>
                  </a:moveTo>
                  <a:cubicBezTo>
                    <a:pt x="74798" y="125279"/>
                    <a:pt x="69708" y="119764"/>
                    <a:pt x="59527" y="115098"/>
                  </a:cubicBezTo>
                  <a:lnTo>
                    <a:pt x="59527" y="146913"/>
                  </a:lnTo>
                  <a:cubicBezTo>
                    <a:pt x="69708" y="145640"/>
                    <a:pt x="74798" y="140550"/>
                    <a:pt x="74798" y="132066"/>
                  </a:cubicBezTo>
                  <a:close/>
                  <a:moveTo>
                    <a:pt x="44255" y="79464"/>
                  </a:moveTo>
                  <a:lnTo>
                    <a:pt x="44255" y="45952"/>
                  </a:lnTo>
                  <a:cubicBezTo>
                    <a:pt x="34498" y="47649"/>
                    <a:pt x="29408" y="52739"/>
                    <a:pt x="29408" y="61223"/>
                  </a:cubicBezTo>
                  <a:cubicBezTo>
                    <a:pt x="29408" y="68859"/>
                    <a:pt x="34498" y="74798"/>
                    <a:pt x="44255" y="79464"/>
                  </a:cubicBezTo>
                  <a:close/>
                  <a:moveTo>
                    <a:pt x="102796" y="130793"/>
                  </a:moveTo>
                  <a:cubicBezTo>
                    <a:pt x="102796" y="142671"/>
                    <a:pt x="98978" y="152004"/>
                    <a:pt x="91766" y="159215"/>
                  </a:cubicBezTo>
                  <a:cubicBezTo>
                    <a:pt x="84555" y="166427"/>
                    <a:pt x="73525" y="170669"/>
                    <a:pt x="59527" y="172365"/>
                  </a:cubicBezTo>
                  <a:lnTo>
                    <a:pt x="59527" y="195273"/>
                  </a:lnTo>
                  <a:lnTo>
                    <a:pt x="44255" y="195273"/>
                  </a:lnTo>
                  <a:lnTo>
                    <a:pt x="44255" y="172790"/>
                  </a:lnTo>
                  <a:cubicBezTo>
                    <a:pt x="29832" y="172790"/>
                    <a:pt x="16258" y="169396"/>
                    <a:pt x="4380" y="163033"/>
                  </a:cubicBezTo>
                  <a:lnTo>
                    <a:pt x="4380" y="133763"/>
                  </a:lnTo>
                  <a:cubicBezTo>
                    <a:pt x="8198" y="136732"/>
                    <a:pt x="14137" y="139702"/>
                    <a:pt x="22621" y="142671"/>
                  </a:cubicBezTo>
                  <a:cubicBezTo>
                    <a:pt x="31105" y="145640"/>
                    <a:pt x="38316" y="147337"/>
                    <a:pt x="44255" y="147762"/>
                  </a:cubicBezTo>
                  <a:lnTo>
                    <a:pt x="44255" y="109159"/>
                  </a:lnTo>
                  <a:cubicBezTo>
                    <a:pt x="28560" y="103220"/>
                    <a:pt x="17530" y="96857"/>
                    <a:pt x="11167" y="90069"/>
                  </a:cubicBezTo>
                  <a:cubicBezTo>
                    <a:pt x="4804" y="83282"/>
                    <a:pt x="1410" y="74374"/>
                    <a:pt x="1410" y="62920"/>
                  </a:cubicBezTo>
                  <a:cubicBezTo>
                    <a:pt x="1410" y="51891"/>
                    <a:pt x="5228" y="42134"/>
                    <a:pt x="13288" y="34498"/>
                  </a:cubicBezTo>
                  <a:cubicBezTo>
                    <a:pt x="21348" y="26863"/>
                    <a:pt x="31529" y="22196"/>
                    <a:pt x="44255" y="20924"/>
                  </a:cubicBezTo>
                  <a:lnTo>
                    <a:pt x="44255" y="1410"/>
                  </a:lnTo>
                  <a:lnTo>
                    <a:pt x="59527" y="1410"/>
                  </a:lnTo>
                  <a:lnTo>
                    <a:pt x="59527" y="20500"/>
                  </a:lnTo>
                  <a:cubicBezTo>
                    <a:pt x="74374" y="21348"/>
                    <a:pt x="85403" y="23469"/>
                    <a:pt x="92615" y="27711"/>
                  </a:cubicBezTo>
                  <a:lnTo>
                    <a:pt x="92615" y="56557"/>
                  </a:lnTo>
                  <a:cubicBezTo>
                    <a:pt x="82858" y="50618"/>
                    <a:pt x="71829" y="46800"/>
                    <a:pt x="59527" y="45528"/>
                  </a:cubicBezTo>
                  <a:lnTo>
                    <a:pt x="59527" y="85403"/>
                  </a:lnTo>
                  <a:cubicBezTo>
                    <a:pt x="75222" y="90918"/>
                    <a:pt x="86252" y="97281"/>
                    <a:pt x="92615" y="104492"/>
                  </a:cubicBezTo>
                  <a:cubicBezTo>
                    <a:pt x="99826" y="111704"/>
                    <a:pt x="102796" y="120188"/>
                    <a:pt x="102796" y="13079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 name="maintain performance" descr="maintain performance">
            <a:extLst>
              <a:ext uri="{FF2B5EF4-FFF2-40B4-BE49-F238E27FC236}">
                <a16:creationId xmlns:a16="http://schemas.microsoft.com/office/drawing/2014/main" id="{DF1A17B6-004F-407E-97C2-4FDC0032E260}"/>
              </a:ext>
            </a:extLst>
          </p:cNvPr>
          <p:cNvGrpSpPr>
            <a:grpSpLocks noChangeAspect="1"/>
          </p:cNvGrpSpPr>
          <p:nvPr/>
        </p:nvGrpSpPr>
        <p:grpSpPr>
          <a:xfrm>
            <a:off x="2167353" y="2176803"/>
            <a:ext cx="632536" cy="548640"/>
            <a:chOff x="10142120" y="2194561"/>
            <a:chExt cx="396616" cy="344012"/>
          </a:xfrm>
        </p:grpSpPr>
        <p:sp>
          <p:nvSpPr>
            <p:cNvPr id="35" name="Freeform 133">
              <a:extLst>
                <a:ext uri="{FF2B5EF4-FFF2-40B4-BE49-F238E27FC236}">
                  <a16:creationId xmlns:a16="http://schemas.microsoft.com/office/drawing/2014/main" id="{6F24FB56-83F8-4822-A4D0-C61AD192EC67}"/>
                </a:ext>
              </a:extLst>
            </p:cNvPr>
            <p:cNvSpPr>
              <a:spLocks/>
            </p:cNvSpPr>
            <p:nvPr/>
          </p:nvSpPr>
          <p:spPr bwMode="auto">
            <a:xfrm>
              <a:off x="10346214" y="2194561"/>
              <a:ext cx="130452" cy="95734"/>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134">
              <a:extLst>
                <a:ext uri="{FF2B5EF4-FFF2-40B4-BE49-F238E27FC236}">
                  <a16:creationId xmlns:a16="http://schemas.microsoft.com/office/drawing/2014/main" id="{A565F08D-1819-4A0A-8948-5F890C0E2410}"/>
                </a:ext>
              </a:extLst>
            </p:cNvPr>
            <p:cNvSpPr>
              <a:spLocks/>
            </p:cNvSpPr>
            <p:nvPr/>
          </p:nvSpPr>
          <p:spPr bwMode="auto">
            <a:xfrm>
              <a:off x="10142120" y="2404966"/>
              <a:ext cx="93631" cy="133607"/>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135">
              <a:extLst>
                <a:ext uri="{FF2B5EF4-FFF2-40B4-BE49-F238E27FC236}">
                  <a16:creationId xmlns:a16="http://schemas.microsoft.com/office/drawing/2014/main" id="{6E30D2DF-5F82-4B70-8E2D-0602C5E80C9A}"/>
                </a:ext>
              </a:extLst>
            </p:cNvPr>
            <p:cNvSpPr>
              <a:spLocks/>
            </p:cNvSpPr>
            <p:nvPr/>
          </p:nvSpPr>
          <p:spPr bwMode="auto">
            <a:xfrm>
              <a:off x="10142120" y="2258735"/>
              <a:ext cx="93631" cy="133607"/>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36">
              <a:extLst>
                <a:ext uri="{FF2B5EF4-FFF2-40B4-BE49-F238E27FC236}">
                  <a16:creationId xmlns:a16="http://schemas.microsoft.com/office/drawing/2014/main" id="{91BE0916-529E-441D-B868-E7A20FE9C2F8}"/>
                </a:ext>
              </a:extLst>
            </p:cNvPr>
            <p:cNvSpPr>
              <a:spLocks/>
            </p:cNvSpPr>
            <p:nvPr/>
          </p:nvSpPr>
          <p:spPr bwMode="auto">
            <a:xfrm>
              <a:off x="10204190" y="2194561"/>
              <a:ext cx="129400" cy="95734"/>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37">
              <a:extLst>
                <a:ext uri="{FF2B5EF4-FFF2-40B4-BE49-F238E27FC236}">
                  <a16:creationId xmlns:a16="http://schemas.microsoft.com/office/drawing/2014/main" id="{4043C135-6DE6-46B6-A7F4-913D534025AB}"/>
                </a:ext>
              </a:extLst>
            </p:cNvPr>
            <p:cNvSpPr>
              <a:spLocks/>
            </p:cNvSpPr>
            <p:nvPr/>
          </p:nvSpPr>
          <p:spPr bwMode="auto">
            <a:xfrm>
              <a:off x="10248375" y="2312388"/>
              <a:ext cx="290361" cy="200937"/>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6" name="chart4" descr="chart">
            <a:extLst>
              <a:ext uri="{FF2B5EF4-FFF2-40B4-BE49-F238E27FC236}">
                <a16:creationId xmlns:a16="http://schemas.microsoft.com/office/drawing/2014/main" id="{DE217E46-806F-40A4-9697-37715C75F8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4698" y="2175968"/>
            <a:ext cx="548640" cy="548639"/>
          </a:xfrm>
          <a:prstGeom prst="rect">
            <a:avLst/>
          </a:prstGeom>
        </p:spPr>
      </p:pic>
    </p:spTree>
    <p:extLst>
      <p:ext uri="{BB962C8B-B14F-4D97-AF65-F5344CB8AC3E}">
        <p14:creationId xmlns:p14="http://schemas.microsoft.com/office/powerpoint/2010/main" val="4110230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Block"/>
          <p:cNvSpPr>
            <a:spLocks noGrp="1"/>
          </p:cNvSpPr>
          <p:nvPr>
            <p:ph type="body" sz="quarter" idx="11" hasCustomPrompt="1"/>
          </p:nvPr>
        </p:nvSpPr>
        <p:spPr>
          <a:xfrm>
            <a:off x="5562600" y="1676400"/>
            <a:ext cx="6400800" cy="3874330"/>
          </a:xfrm>
          <a:solidFill>
            <a:srgbClr val="FFFFFF"/>
          </a:solidFill>
          <a:ln>
            <a:solidFill>
              <a:srgbClr val="FFFFFF"/>
            </a:solidFill>
          </a:ln>
        </p:spPr>
        <p:txBody>
          <a:bodyPr wrap="square" lIns="254000" tIns="254000" rIns="254000" bIns="254000">
            <a:spAutoFit/>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algn="l">
              <a:lnSpc>
                <a:spcPct val="125000"/>
              </a:lnSpc>
            </a:pPr>
            <a:r>
              <a:rPr lang="en-US" sz="1600">
                <a:solidFill>
                  <a:srgbClr val="000000"/>
                </a:solidFill>
              </a:rPr>
              <a:t>$</a:t>
            </a:r>
            <a:r>
              <a:rPr sz="1600" err="1">
                <a:solidFill>
                  <a:srgbClr val="000000"/>
                </a:solidFill>
              </a:rPr>
              <a:t>subscriptionId</a:t>
            </a:r>
            <a:r>
              <a:rPr sz="1600">
                <a:solidFill>
                  <a:srgbClr val="000000"/>
                </a:solidFill>
              </a:rPr>
              <a:t>="</a:t>
            </a:r>
            <a:r>
              <a:rPr sz="1600" err="1">
                <a:solidFill>
                  <a:srgbClr val="000000"/>
                </a:solidFill>
              </a:rPr>
              <a:t>yourSubscriptionID</a:t>
            </a:r>
            <a:r>
              <a:rPr sz="1600">
                <a:solidFill>
                  <a:srgbClr val="000000"/>
                </a:solidFill>
              </a:rPr>
              <a:t>"</a:t>
            </a:r>
            <a:br>
              <a:rPr sz="1600">
                <a:solidFill>
                  <a:srgbClr val="000000"/>
                </a:solidFill>
              </a:rPr>
            </a:br>
            <a:r>
              <a:rPr lang="en-US" sz="1600">
                <a:solidFill>
                  <a:srgbClr val="000000"/>
                </a:solidFill>
              </a:rPr>
              <a:t>$</a:t>
            </a:r>
            <a:r>
              <a:rPr sz="1600" err="1">
                <a:solidFill>
                  <a:srgbClr val="000000"/>
                </a:solidFill>
              </a:rPr>
              <a:t>resourceGroupName</a:t>
            </a:r>
            <a:r>
              <a:rPr sz="1600">
                <a:solidFill>
                  <a:srgbClr val="000000"/>
                </a:solidFill>
              </a:rPr>
              <a:t>="</a:t>
            </a:r>
            <a:r>
              <a:rPr sz="1600" err="1">
                <a:solidFill>
                  <a:srgbClr val="000000"/>
                </a:solidFill>
              </a:rPr>
              <a:t>yourResourceGroupName</a:t>
            </a:r>
            <a:r>
              <a:rPr sz="1600">
                <a:solidFill>
                  <a:srgbClr val="000000"/>
                </a:solidFill>
              </a:rPr>
              <a:t>"</a:t>
            </a:r>
            <a:br>
              <a:rPr sz="1600">
                <a:solidFill>
                  <a:srgbClr val="000000"/>
                </a:solidFill>
              </a:rPr>
            </a:br>
            <a:r>
              <a:rPr lang="en-US" sz="1600">
                <a:solidFill>
                  <a:srgbClr val="000000"/>
                </a:solidFill>
              </a:rPr>
              <a:t>$</a:t>
            </a:r>
            <a:r>
              <a:rPr sz="1600" err="1">
                <a:solidFill>
                  <a:srgbClr val="000000"/>
                </a:solidFill>
              </a:rPr>
              <a:t>diskName</a:t>
            </a:r>
            <a:r>
              <a:rPr sz="1600">
                <a:solidFill>
                  <a:srgbClr val="000000"/>
                </a:solidFill>
              </a:rPr>
              <a:t>="</a:t>
            </a:r>
            <a:r>
              <a:rPr sz="1600" err="1">
                <a:solidFill>
                  <a:srgbClr val="000000"/>
                </a:solidFill>
              </a:rPr>
              <a:t>yourDiskName</a:t>
            </a:r>
            <a:r>
              <a:rPr sz="1600">
                <a:solidFill>
                  <a:srgbClr val="000000"/>
                </a:solidFill>
              </a:rPr>
              <a:t>"</a:t>
            </a:r>
            <a:br>
              <a:rPr sz="1600">
                <a:solidFill>
                  <a:srgbClr val="000000"/>
                </a:solidFill>
              </a:rPr>
            </a:br>
            <a:r>
              <a:rPr lang="en-US" sz="1600">
                <a:solidFill>
                  <a:srgbClr val="000000"/>
                </a:solidFill>
              </a:rPr>
              <a:t>$performanceTier</a:t>
            </a:r>
            <a:r>
              <a:rPr sz="1600">
                <a:solidFill>
                  <a:srgbClr val="000000"/>
                </a:solidFill>
              </a:rPr>
              <a:t>="</a:t>
            </a:r>
            <a:r>
              <a:rPr sz="1600" err="1">
                <a:solidFill>
                  <a:srgbClr val="000000"/>
                </a:solidFill>
              </a:rPr>
              <a:t>yourDesiredPerformanceTier</a:t>
            </a:r>
            <a:r>
              <a:rPr sz="1600">
                <a:solidFill>
                  <a:srgbClr val="000000"/>
                </a:solidFill>
              </a:rPr>
              <a:t>"</a:t>
            </a:r>
            <a:br>
              <a:rPr sz="1600">
                <a:solidFill>
                  <a:srgbClr val="000000"/>
                </a:solidFill>
              </a:rPr>
            </a:br>
            <a:br>
              <a:rPr sz="1600">
                <a:solidFill>
                  <a:srgbClr val="000000"/>
                </a:solidFill>
              </a:rPr>
            </a:br>
            <a:br>
              <a:rPr sz="1600">
                <a:solidFill>
                  <a:srgbClr val="000000"/>
                </a:solidFill>
              </a:rPr>
            </a:br>
            <a:r>
              <a:rPr sz="1600" err="1">
                <a:solidFill>
                  <a:srgbClr val="000000"/>
                </a:solidFill>
              </a:rPr>
              <a:t>az</a:t>
            </a:r>
            <a:r>
              <a:rPr sz="1600">
                <a:solidFill>
                  <a:srgbClr val="000000"/>
                </a:solidFill>
              </a:rPr>
              <a:t> login</a:t>
            </a:r>
            <a:br>
              <a:rPr sz="1600">
                <a:solidFill>
                  <a:srgbClr val="000000"/>
                </a:solidFill>
              </a:rPr>
            </a:br>
            <a:r>
              <a:rPr sz="1600" err="1">
                <a:solidFill>
                  <a:srgbClr val="000000"/>
                </a:solidFill>
              </a:rPr>
              <a:t>az</a:t>
            </a:r>
            <a:r>
              <a:rPr sz="1600">
                <a:solidFill>
                  <a:srgbClr val="000000"/>
                </a:solidFill>
              </a:rPr>
              <a:t> account set --subscription $</a:t>
            </a:r>
            <a:r>
              <a:rPr sz="1600" err="1">
                <a:solidFill>
                  <a:srgbClr val="000000"/>
                </a:solidFill>
              </a:rPr>
              <a:t>subscriptionId</a:t>
            </a:r>
            <a:br>
              <a:rPr sz="1600">
                <a:solidFill>
                  <a:srgbClr val="000000"/>
                </a:solidFill>
              </a:rPr>
            </a:br>
            <a:br>
              <a:rPr sz="1600">
                <a:solidFill>
                  <a:srgbClr val="000000"/>
                </a:solidFill>
              </a:rPr>
            </a:br>
            <a:r>
              <a:rPr sz="1600" err="1">
                <a:solidFill>
                  <a:srgbClr val="000000"/>
                </a:solidFill>
              </a:rPr>
              <a:t>az</a:t>
            </a:r>
            <a:r>
              <a:rPr sz="1600">
                <a:solidFill>
                  <a:srgbClr val="000000"/>
                </a:solidFill>
              </a:rPr>
              <a:t> disk update -n $</a:t>
            </a:r>
            <a:r>
              <a:rPr sz="1600" err="1">
                <a:solidFill>
                  <a:srgbClr val="000000"/>
                </a:solidFill>
              </a:rPr>
              <a:t>diskName</a:t>
            </a:r>
            <a:r>
              <a:rPr sz="1600">
                <a:solidFill>
                  <a:srgbClr val="000000"/>
                </a:solidFill>
              </a:rPr>
              <a:t> -g $</a:t>
            </a:r>
            <a:r>
              <a:rPr sz="1600" err="1">
                <a:solidFill>
                  <a:srgbClr val="000000"/>
                </a:solidFill>
              </a:rPr>
              <a:t>resourceGroupName</a:t>
            </a:r>
            <a:r>
              <a:rPr sz="1600">
                <a:solidFill>
                  <a:srgbClr val="000000"/>
                </a:solidFill>
              </a:rPr>
              <a:t> --set tier=$</a:t>
            </a:r>
            <a:r>
              <a:rPr sz="1600" err="1">
                <a:solidFill>
                  <a:srgbClr val="000000"/>
                </a:solidFill>
              </a:rPr>
              <a:t>performanceTier</a:t>
            </a:r>
            <a:endParaRPr sz="1600">
              <a:solidFill>
                <a:srgbClr val="000000"/>
              </a:solidFill>
            </a:endParaRPr>
          </a:p>
        </p:txBody>
      </p:sp>
      <p:sp>
        <p:nvSpPr>
          <p:cNvPr id="3" name="Filename"/>
          <p:cNvSpPr>
            <a:spLocks noGrp="1"/>
          </p:cNvSpPr>
          <p:nvPr>
            <p:ph type="body" sz="quarter" idx="13" hasCustomPrompt="1"/>
          </p:nvPr>
        </p:nvSpPr>
        <p:spPr/>
        <p:txBody>
          <a:bodyPr lIns="585216" tIns="91440" bIns="91440"/>
          <a:lstStyle>
            <a:lvl1pPr marL="0" indent="0">
              <a:buNone/>
              <a:defRPr sz="1999">
                <a:solidFill>
                  <a:srgbClr val="FFFFFF"/>
                </a:solidFill>
                <a:latin typeface="+mj-lt"/>
              </a:defRPr>
            </a:lvl1pPr>
          </a:lstStyle>
          <a:p>
            <a:pPr lvl="0"/>
            <a:r>
              <a:rPr lang="en-US"/>
              <a:t>Azure CLI</a:t>
            </a:r>
          </a:p>
        </p:txBody>
      </p:sp>
      <p:sp>
        <p:nvSpPr>
          <p:cNvPr id="4" name="Subtitle"/>
          <p:cNvSpPr>
            <a:spLocks noGrp="1"/>
          </p:cNvSpPr>
          <p:nvPr>
            <p:ph type="body" sz="quarter" idx="10" hasCustomPrompt="1"/>
          </p:nvPr>
        </p:nvSpPr>
        <p:spPr>
          <a:xfrm>
            <a:off x="588965" y="2788920"/>
            <a:ext cx="4040185" cy="1219200"/>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r>
              <a:t>You can change the performance tier of a Premium SSD disk without downtime and without dismounting the disk from the VM.</a:t>
            </a:r>
          </a:p>
        </p:txBody>
      </p:sp>
      <p:sp>
        <p:nvSpPr>
          <p:cNvPr id="5" name="Title"/>
          <p:cNvSpPr>
            <a:spLocks noGrp="1"/>
          </p:cNvSpPr>
          <p:nvPr>
            <p:ph type="title" hasCustomPrompt="1"/>
          </p:nvPr>
        </p:nvSpPr>
        <p:spPr>
          <a:xfrm>
            <a:off x="588263" y="457200"/>
            <a:ext cx="4040887" cy="1950720"/>
          </a:xfrm>
        </p:spPr>
        <p:txBody>
          <a:bodyPr/>
          <a:lstStyle>
            <a:lvl1pPr>
              <a:defRPr sz="3200">
                <a:solidFill>
                  <a:srgbClr val="2A446F"/>
                </a:solidFill>
              </a:defRPr>
            </a:lvl1pPr>
          </a:lstStyle>
          <a:p>
            <a:r>
              <a:rPr lang="en-US"/>
              <a:t>Change the performance tier on Premium SSD disks while they are in use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6C5B0B-D5D4-6D43-B5EA-0ABA60DFF0B9}"/>
              </a:ext>
            </a:extLst>
          </p:cNvPr>
          <p:cNvSpPr>
            <a:spLocks noGrp="1"/>
          </p:cNvSpPr>
          <p:nvPr>
            <p:ph type="title"/>
          </p:nvPr>
        </p:nvSpPr>
        <p:spPr>
          <a:xfrm>
            <a:off x="588263" y="457200"/>
            <a:ext cx="11018520" cy="553998"/>
          </a:xfrm>
        </p:spPr>
        <p:txBody>
          <a:bodyPr/>
          <a:lstStyle/>
          <a:p>
            <a:r>
              <a:rPr lang="en-US"/>
              <a:t>Credit-based bursting</a:t>
            </a:r>
          </a:p>
        </p:txBody>
      </p:sp>
      <p:sp>
        <p:nvSpPr>
          <p:cNvPr id="6" name="Text Placeholder 5">
            <a:extLst>
              <a:ext uri="{FF2B5EF4-FFF2-40B4-BE49-F238E27FC236}">
                <a16:creationId xmlns:a16="http://schemas.microsoft.com/office/drawing/2014/main" id="{558BE969-B552-834C-95C7-2D7C48AFB0AA}"/>
              </a:ext>
            </a:extLst>
          </p:cNvPr>
          <p:cNvSpPr>
            <a:spLocks noGrp="1"/>
          </p:cNvSpPr>
          <p:nvPr>
            <p:ph type="body" sz="quarter" idx="10"/>
          </p:nvPr>
        </p:nvSpPr>
        <p:spPr>
          <a:xfrm>
            <a:off x="586391" y="1695493"/>
            <a:ext cx="5798795" cy="3662541"/>
          </a:xfrm>
        </p:spPr>
        <p:txBody>
          <a:bodyPr/>
          <a:lstStyle/>
          <a:p>
            <a:pPr defTabSz="914192">
              <a:spcBef>
                <a:spcPts val="0"/>
              </a:spcBef>
              <a:spcAft>
                <a:spcPts val="900"/>
              </a:spcAft>
              <a:buSzTx/>
              <a:defRPr/>
            </a:pPr>
            <a:r>
              <a:rPr lang="en-US" sz="1600">
                <a:solidFill>
                  <a:schemeClr val="accent2"/>
                </a:solidFill>
                <a:latin typeface="+mj-lt"/>
              </a:rPr>
              <a:t>Get high short-term performance</a:t>
            </a:r>
            <a:br>
              <a:rPr lang="en-US" sz="1600">
                <a:solidFill>
                  <a:schemeClr val="accent2"/>
                </a:solidFill>
                <a:latin typeface="+mj-lt"/>
              </a:rPr>
            </a:br>
            <a:r>
              <a:rPr lang="en-US" sz="1600">
                <a:solidFill>
                  <a:schemeClr val="tx1"/>
                </a:solidFill>
              </a:rPr>
              <a:t>Bursting enables you to get short-term, higher performance for workloads with unexpected or cyclical disk traffic</a:t>
            </a:r>
            <a:endParaRPr lang="en-US" sz="1600">
              <a:solidFill>
                <a:srgbClr val="0078D4"/>
              </a:solidFill>
            </a:endParaRPr>
          </a:p>
          <a:p>
            <a:pPr defTabSz="914192">
              <a:spcBef>
                <a:spcPts val="0"/>
              </a:spcBef>
              <a:spcAft>
                <a:spcPts val="900"/>
              </a:spcAft>
              <a:buSzTx/>
              <a:defRPr/>
            </a:pPr>
            <a:r>
              <a:rPr lang="en-US" sz="1600">
                <a:solidFill>
                  <a:schemeClr val="accent2"/>
                </a:solidFill>
                <a:latin typeface="+mj-lt"/>
              </a:rPr>
              <a:t>Cost savings</a:t>
            </a:r>
            <a:br>
              <a:rPr lang="en-US" sz="1600">
                <a:solidFill>
                  <a:schemeClr val="accent2"/>
                </a:solidFill>
                <a:latin typeface="+mj-lt"/>
              </a:rPr>
            </a:br>
            <a:r>
              <a:rPr lang="en-US" sz="1600">
                <a:solidFill>
                  <a:schemeClr val="tx1"/>
                </a:solidFill>
              </a:rPr>
              <a:t>Save costs by provisioning VMs and smaller disk sizes for your baseline performance needs while still achieving higher performance</a:t>
            </a:r>
            <a:endParaRPr lang="en-US" sz="1600"/>
          </a:p>
          <a:p>
            <a:pPr defTabSz="914192">
              <a:spcBef>
                <a:spcPts val="0"/>
              </a:spcBef>
              <a:spcAft>
                <a:spcPts val="900"/>
              </a:spcAft>
              <a:buSzTx/>
              <a:defRPr/>
            </a:pPr>
            <a:r>
              <a:rPr lang="en-US" sz="1600">
                <a:solidFill>
                  <a:schemeClr val="accent2"/>
                </a:solidFill>
                <a:latin typeface="+mj-lt"/>
              </a:rPr>
              <a:t>No additional costs or steps required</a:t>
            </a:r>
            <a:br>
              <a:rPr lang="en-US" sz="1600">
                <a:solidFill>
                  <a:schemeClr val="accent2"/>
                </a:solidFill>
                <a:latin typeface="+mj-lt"/>
              </a:rPr>
            </a:br>
            <a:r>
              <a:rPr lang="en-US" sz="1600">
                <a:solidFill>
                  <a:schemeClr val="tx1"/>
                </a:solidFill>
              </a:rPr>
              <a:t>Bursting is enabled on new and existing deployments by default on supported VMs (Linux and Windows) and disks</a:t>
            </a:r>
          </a:p>
          <a:p>
            <a:pPr defTabSz="914192">
              <a:spcBef>
                <a:spcPts val="0"/>
              </a:spcBef>
              <a:spcAft>
                <a:spcPts val="900"/>
              </a:spcAft>
              <a:buSzTx/>
              <a:defRPr/>
            </a:pPr>
            <a:r>
              <a:rPr lang="en-US" sz="1600">
                <a:solidFill>
                  <a:schemeClr val="accent2"/>
                </a:solidFill>
                <a:latin typeface="+mj-lt"/>
              </a:rPr>
              <a:t>Bursting on your VM and disk</a:t>
            </a:r>
            <a:br>
              <a:rPr lang="en-US" sz="1600">
                <a:solidFill>
                  <a:schemeClr val="accent2"/>
                </a:solidFill>
                <a:latin typeface="+mj-lt"/>
              </a:rPr>
            </a:br>
            <a:r>
              <a:rPr lang="en-US" sz="1600">
                <a:solidFill>
                  <a:schemeClr val="tx1"/>
                </a:solidFill>
              </a:rPr>
              <a:t>Combine both VM and disk bursting to get higher performance on your VM and disks without overprovisioning</a:t>
            </a:r>
            <a:endParaRPr lang="en-US" sz="1600"/>
          </a:p>
        </p:txBody>
      </p:sp>
      <p:sp>
        <p:nvSpPr>
          <p:cNvPr id="7" name="TextBox 6">
            <a:extLst>
              <a:ext uri="{FF2B5EF4-FFF2-40B4-BE49-F238E27FC236}">
                <a16:creationId xmlns:a16="http://schemas.microsoft.com/office/drawing/2014/main" id="{9A0A9BE1-A53A-404C-91CC-876A03618DD4}"/>
              </a:ext>
            </a:extLst>
          </p:cNvPr>
          <p:cNvSpPr txBox="1"/>
          <p:nvPr/>
        </p:nvSpPr>
        <p:spPr>
          <a:xfrm>
            <a:off x="7084575" y="5317974"/>
            <a:ext cx="4619867" cy="70788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a:ea typeface="+mn-ea"/>
                <a:cs typeface="+mn-cs"/>
              </a:rPr>
              <a:t>Disk bursting (P20/E30 and smaller)</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Boost IOPs up to </a:t>
            </a:r>
            <a:r>
              <a:rPr kumimoji="0" lang="en-US" sz="2400" b="1" i="0" u="none" strike="noStrike" kern="1200" cap="none" spc="0" normalizeH="0" baseline="0" noProof="0">
                <a:ln>
                  <a:noFill/>
                </a:ln>
                <a:solidFill>
                  <a:srgbClr val="0078D3"/>
                </a:solidFill>
                <a:effectLst/>
                <a:uLnTx/>
                <a:uFillTx/>
                <a:latin typeface="Segoe UI"/>
                <a:ea typeface="+mn-ea"/>
                <a:cs typeface="+mn-cs"/>
              </a:rPr>
              <a:t>30x</a:t>
            </a:r>
            <a:r>
              <a:rPr kumimoji="0" lang="en-US" sz="2800" b="0" i="0" u="none" strike="noStrike" kern="1200" cap="none" spc="0" normalizeH="0" baseline="0" noProof="0">
                <a:ln>
                  <a:noFill/>
                </a:ln>
                <a:solidFill>
                  <a:srgbClr val="0078D3"/>
                </a:solidFill>
                <a:effectLst/>
                <a:uLnTx/>
                <a:uFillTx/>
                <a:latin typeface="Segoe UI"/>
                <a:ea typeface="+mn-ea"/>
                <a:cs typeface="+mn-cs"/>
              </a:rPr>
              <a:t> </a:t>
            </a:r>
            <a:r>
              <a:rPr kumimoji="0" lang="en-US" sz="1600" b="0" i="0" u="none" strike="noStrike" kern="1200" cap="none" spc="0" normalizeH="0" baseline="0" noProof="0">
                <a:ln>
                  <a:noFill/>
                </a:ln>
                <a:effectLst/>
                <a:uLnTx/>
                <a:uFillTx/>
                <a:latin typeface="Segoe UI"/>
                <a:ea typeface="+mn-ea"/>
                <a:cs typeface="+mn-cs"/>
              </a:rPr>
              <a:t>and throughput up to </a:t>
            </a:r>
            <a:r>
              <a:rPr kumimoji="0" lang="en-US" sz="2400" b="1" i="0" u="none" strike="noStrike" kern="1200" cap="none" spc="0" normalizeH="0" baseline="0" noProof="0">
                <a:ln>
                  <a:noFill/>
                </a:ln>
                <a:solidFill>
                  <a:srgbClr val="0078D3"/>
                </a:solidFill>
                <a:effectLst/>
                <a:uLnTx/>
                <a:uFillTx/>
                <a:latin typeface="Segoe UI"/>
                <a:ea typeface="+mn-ea"/>
                <a:cs typeface="+mn-cs"/>
              </a:rPr>
              <a:t>7x</a:t>
            </a:r>
          </a:p>
        </p:txBody>
      </p:sp>
      <p:sp>
        <p:nvSpPr>
          <p:cNvPr id="8" name="TextBox 7">
            <a:extLst>
              <a:ext uri="{FF2B5EF4-FFF2-40B4-BE49-F238E27FC236}">
                <a16:creationId xmlns:a16="http://schemas.microsoft.com/office/drawing/2014/main" id="{0B71AFA1-DA13-1A40-983A-AA4852B68063}"/>
              </a:ext>
            </a:extLst>
          </p:cNvPr>
          <p:cNvSpPr txBox="1"/>
          <p:nvPr/>
        </p:nvSpPr>
        <p:spPr>
          <a:xfrm>
            <a:off x="9305963" y="1928098"/>
            <a:ext cx="2751251" cy="175432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a:ea typeface="+mn-ea"/>
                <a:cs typeface="+mn-cs"/>
              </a:rPr>
              <a:t>VM bursting</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Boost throughput up to </a:t>
            </a:r>
            <a:r>
              <a:rPr kumimoji="0" lang="en-US" sz="2400" b="1" i="0" u="none" strike="noStrike" kern="1200" cap="none" spc="0" normalizeH="0" baseline="0" noProof="0">
                <a:ln>
                  <a:noFill/>
                </a:ln>
                <a:solidFill>
                  <a:srgbClr val="0078D3"/>
                </a:solidFill>
                <a:effectLst/>
                <a:uLnTx/>
                <a:uFillTx/>
                <a:latin typeface="Segoe UI"/>
                <a:ea typeface="+mn-ea"/>
                <a:cs typeface="+mn-cs"/>
              </a:rPr>
              <a:t>8x</a:t>
            </a:r>
          </a:p>
          <a:p>
            <a:pPr defTabSz="914225">
              <a:defRPr/>
            </a:pPr>
            <a:r>
              <a:rPr kumimoji="0" lang="en-US" sz="1600" b="0" i="0" u="none" strike="noStrike" kern="1200" cap="none" spc="0" normalizeH="0" baseline="0" noProof="0">
                <a:ln>
                  <a:noFill/>
                </a:ln>
                <a:effectLst/>
                <a:uLnTx/>
                <a:uFillTx/>
                <a:latin typeface="Segoe UI"/>
                <a:ea typeface="+mn-ea"/>
                <a:cs typeface="+mn-cs"/>
              </a:rPr>
              <a:t>Boost IOPs up to </a:t>
            </a:r>
            <a:r>
              <a:rPr lang="en-US" sz="2400" b="1">
                <a:solidFill>
                  <a:srgbClr val="0078D3"/>
                </a:solidFill>
                <a:latin typeface="Segoe UI"/>
              </a:rPr>
              <a:t>25%</a:t>
            </a:r>
            <a:endParaRPr kumimoji="0" lang="en-US" sz="2400" b="1" i="0" u="none" strike="noStrike" kern="1200" cap="none" spc="0" normalizeH="0" baseline="0" noProof="0">
              <a:ln>
                <a:noFill/>
              </a:ln>
              <a:solidFill>
                <a:srgbClr val="0078D3"/>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3"/>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78D3"/>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36D5DC98-04A7-8D4F-AD01-7AA1FAFF46A7}"/>
              </a:ext>
            </a:extLst>
          </p:cNvPr>
          <p:cNvGrpSpPr/>
          <p:nvPr/>
        </p:nvGrpSpPr>
        <p:grpSpPr>
          <a:xfrm>
            <a:off x="6931755" y="1161027"/>
            <a:ext cx="3419740" cy="4008689"/>
            <a:chOff x="6237219" y="1667477"/>
            <a:chExt cx="2302672" cy="2873364"/>
          </a:xfrm>
        </p:grpSpPr>
        <p:grpSp>
          <p:nvGrpSpPr>
            <p:cNvPr id="10" name="disk" descr="disk">
              <a:extLst>
                <a:ext uri="{FF2B5EF4-FFF2-40B4-BE49-F238E27FC236}">
                  <a16:creationId xmlns:a16="http://schemas.microsoft.com/office/drawing/2014/main" id="{ECE7C08C-005C-E847-9612-B54C5F0680C8}"/>
                </a:ext>
              </a:extLst>
            </p:cNvPr>
            <p:cNvGrpSpPr>
              <a:grpSpLocks noChangeAspect="1"/>
            </p:cNvGrpSpPr>
            <p:nvPr/>
          </p:nvGrpSpPr>
          <p:grpSpPr bwMode="auto">
            <a:xfrm>
              <a:off x="6305024" y="4002108"/>
              <a:ext cx="343160" cy="413350"/>
              <a:chOff x="1704" y="3095"/>
              <a:chExt cx="176" cy="212"/>
            </a:xfrm>
          </p:grpSpPr>
          <p:sp>
            <p:nvSpPr>
              <p:cNvPr id="70" name="AutoShape 81">
                <a:extLst>
                  <a:ext uri="{FF2B5EF4-FFF2-40B4-BE49-F238E27FC236}">
                    <a16:creationId xmlns:a16="http://schemas.microsoft.com/office/drawing/2014/main" id="{5B4E8B97-9340-E14E-9860-1F656BCA2C0F}"/>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5CA1BF7F-1061-6745-BF71-71C768D846AF}"/>
                  </a:ext>
                </a:extLst>
              </p:cNvPr>
              <p:cNvSpPr>
                <a:spLocks noChangeArrowheads="1"/>
              </p:cNvSpPr>
              <p:nvPr/>
            </p:nvSpPr>
            <p:spPr bwMode="auto">
              <a:xfrm>
                <a:off x="1704" y="3096"/>
                <a:ext cx="175" cy="2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Oval 71">
                <a:extLst>
                  <a:ext uri="{FF2B5EF4-FFF2-40B4-BE49-F238E27FC236}">
                    <a16:creationId xmlns:a16="http://schemas.microsoft.com/office/drawing/2014/main" id="{DCEC3EEB-0D8C-A243-9124-26EB96170908}"/>
                  </a:ext>
                </a:extLst>
              </p:cNvPr>
              <p:cNvSpPr>
                <a:spLocks noChangeArrowheads="1"/>
              </p:cNvSpPr>
              <p:nvPr/>
            </p:nvSpPr>
            <p:spPr bwMode="auto">
              <a:xfrm>
                <a:off x="1715" y="3117"/>
                <a:ext cx="152" cy="15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85">
                <a:extLst>
                  <a:ext uri="{FF2B5EF4-FFF2-40B4-BE49-F238E27FC236}">
                    <a16:creationId xmlns:a16="http://schemas.microsoft.com/office/drawing/2014/main" id="{C73A90BE-638F-CA41-A3FF-089CD01DEAF0}"/>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73">
                <a:extLst>
                  <a:ext uri="{FF2B5EF4-FFF2-40B4-BE49-F238E27FC236}">
                    <a16:creationId xmlns:a16="http://schemas.microsoft.com/office/drawing/2014/main" id="{727A8BC5-CA5C-FF42-99E8-3BF47FF94B08}"/>
                  </a:ext>
                </a:extLst>
              </p:cNvPr>
              <p:cNvSpPr>
                <a:spLocks noChangeArrowheads="1"/>
              </p:cNvSpPr>
              <p:nvPr/>
            </p:nvSpPr>
            <p:spPr bwMode="auto">
              <a:xfrm>
                <a:off x="1773" y="3175"/>
                <a:ext cx="36" cy="3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87">
                <a:extLst>
                  <a:ext uri="{FF2B5EF4-FFF2-40B4-BE49-F238E27FC236}">
                    <a16:creationId xmlns:a16="http://schemas.microsoft.com/office/drawing/2014/main" id="{F0C9E4CD-746C-D74A-B422-56AFCC29F296}"/>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88">
                <a:extLst>
                  <a:ext uri="{FF2B5EF4-FFF2-40B4-BE49-F238E27FC236}">
                    <a16:creationId xmlns:a16="http://schemas.microsoft.com/office/drawing/2014/main" id="{097C6CA5-1591-E644-9398-58C40350AB63}"/>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89">
                <a:extLst>
                  <a:ext uri="{FF2B5EF4-FFF2-40B4-BE49-F238E27FC236}">
                    <a16:creationId xmlns:a16="http://schemas.microsoft.com/office/drawing/2014/main" id="{170609D4-04DC-0745-A6AA-038DCA0BCF8F}"/>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90">
                <a:extLst>
                  <a:ext uri="{FF2B5EF4-FFF2-40B4-BE49-F238E27FC236}">
                    <a16:creationId xmlns:a16="http://schemas.microsoft.com/office/drawing/2014/main" id="{90A1AC3F-8EB1-E644-87AD-9A975D1D57EB}"/>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monitor 1" descr="monitor, desktop">
              <a:extLst>
                <a:ext uri="{FF2B5EF4-FFF2-40B4-BE49-F238E27FC236}">
                  <a16:creationId xmlns:a16="http://schemas.microsoft.com/office/drawing/2014/main" id="{ED59DBF3-ED5B-EF4F-97FF-D8393FAA3FA4}"/>
                </a:ext>
              </a:extLst>
            </p:cNvPr>
            <p:cNvGrpSpPr>
              <a:grpSpLocks noChangeAspect="1"/>
            </p:cNvGrpSpPr>
            <p:nvPr/>
          </p:nvGrpSpPr>
          <p:grpSpPr>
            <a:xfrm>
              <a:off x="7077101" y="2796018"/>
              <a:ext cx="652123" cy="531451"/>
              <a:chOff x="4233864" y="1827214"/>
              <a:chExt cx="403225" cy="328613"/>
            </a:xfrm>
          </p:grpSpPr>
          <p:sp>
            <p:nvSpPr>
              <p:cNvPr id="67" name="Freeform 53">
                <a:extLst>
                  <a:ext uri="{FF2B5EF4-FFF2-40B4-BE49-F238E27FC236}">
                    <a16:creationId xmlns:a16="http://schemas.microsoft.com/office/drawing/2014/main" id="{AA2F7400-25AB-2F40-9F30-6EE54E9F590F}"/>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54">
                <a:extLst>
                  <a:ext uri="{FF2B5EF4-FFF2-40B4-BE49-F238E27FC236}">
                    <a16:creationId xmlns:a16="http://schemas.microsoft.com/office/drawing/2014/main" id="{42ED09B9-F117-7B4F-A37C-ED1E07912A6C}"/>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173">
                <a:extLst>
                  <a:ext uri="{FF2B5EF4-FFF2-40B4-BE49-F238E27FC236}">
                    <a16:creationId xmlns:a16="http://schemas.microsoft.com/office/drawing/2014/main" id="{02B78A4B-0EAD-0D4D-9F8F-5C1CE4BF5B25}"/>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disk" descr="disk">
              <a:extLst>
                <a:ext uri="{FF2B5EF4-FFF2-40B4-BE49-F238E27FC236}">
                  <a16:creationId xmlns:a16="http://schemas.microsoft.com/office/drawing/2014/main" id="{7D2E395F-F105-AD4E-B273-CFEEE7EFD12F}"/>
                </a:ext>
              </a:extLst>
            </p:cNvPr>
            <p:cNvGrpSpPr>
              <a:grpSpLocks noChangeAspect="1"/>
            </p:cNvGrpSpPr>
            <p:nvPr/>
          </p:nvGrpSpPr>
          <p:grpSpPr bwMode="auto">
            <a:xfrm>
              <a:off x="7228045" y="4002108"/>
              <a:ext cx="343160" cy="413350"/>
              <a:chOff x="1704" y="3095"/>
              <a:chExt cx="176" cy="212"/>
            </a:xfrm>
          </p:grpSpPr>
          <p:sp>
            <p:nvSpPr>
              <p:cNvPr id="58" name="AutoShape 81">
                <a:extLst>
                  <a:ext uri="{FF2B5EF4-FFF2-40B4-BE49-F238E27FC236}">
                    <a16:creationId xmlns:a16="http://schemas.microsoft.com/office/drawing/2014/main" id="{E2BAC06C-DE09-2F40-A287-C34452C6F5D4}"/>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9B139E93-1A08-4E4C-8DB0-A9F0B79CC6DA}"/>
                  </a:ext>
                </a:extLst>
              </p:cNvPr>
              <p:cNvSpPr>
                <a:spLocks noChangeArrowheads="1"/>
              </p:cNvSpPr>
              <p:nvPr/>
            </p:nvSpPr>
            <p:spPr bwMode="auto">
              <a:xfrm>
                <a:off x="1704" y="3096"/>
                <a:ext cx="175" cy="2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Oval 59">
                <a:extLst>
                  <a:ext uri="{FF2B5EF4-FFF2-40B4-BE49-F238E27FC236}">
                    <a16:creationId xmlns:a16="http://schemas.microsoft.com/office/drawing/2014/main" id="{17B25A85-AFA1-504A-BFF9-0A37271B00C9}"/>
                  </a:ext>
                </a:extLst>
              </p:cNvPr>
              <p:cNvSpPr>
                <a:spLocks noChangeArrowheads="1"/>
              </p:cNvSpPr>
              <p:nvPr/>
            </p:nvSpPr>
            <p:spPr bwMode="auto">
              <a:xfrm>
                <a:off x="1715" y="3117"/>
                <a:ext cx="152" cy="15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85">
                <a:extLst>
                  <a:ext uri="{FF2B5EF4-FFF2-40B4-BE49-F238E27FC236}">
                    <a16:creationId xmlns:a16="http://schemas.microsoft.com/office/drawing/2014/main" id="{A864F6CD-C941-8D48-9A20-C875B1FC51FD}"/>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61">
                <a:extLst>
                  <a:ext uri="{FF2B5EF4-FFF2-40B4-BE49-F238E27FC236}">
                    <a16:creationId xmlns:a16="http://schemas.microsoft.com/office/drawing/2014/main" id="{11668DC0-97AE-6845-80BE-63D4627ABED4}"/>
                  </a:ext>
                </a:extLst>
              </p:cNvPr>
              <p:cNvSpPr>
                <a:spLocks noChangeArrowheads="1"/>
              </p:cNvSpPr>
              <p:nvPr/>
            </p:nvSpPr>
            <p:spPr bwMode="auto">
              <a:xfrm>
                <a:off x="1773" y="3175"/>
                <a:ext cx="36" cy="3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87">
                <a:extLst>
                  <a:ext uri="{FF2B5EF4-FFF2-40B4-BE49-F238E27FC236}">
                    <a16:creationId xmlns:a16="http://schemas.microsoft.com/office/drawing/2014/main" id="{6456458C-B101-6544-9800-35B6FD4B08DA}"/>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88">
                <a:extLst>
                  <a:ext uri="{FF2B5EF4-FFF2-40B4-BE49-F238E27FC236}">
                    <a16:creationId xmlns:a16="http://schemas.microsoft.com/office/drawing/2014/main" id="{6E670D34-A1B7-E84B-AACF-47580CE12D39}"/>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89">
                <a:extLst>
                  <a:ext uri="{FF2B5EF4-FFF2-40B4-BE49-F238E27FC236}">
                    <a16:creationId xmlns:a16="http://schemas.microsoft.com/office/drawing/2014/main" id="{999B8346-111C-FE49-A7A3-033A52AD0188}"/>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90">
                <a:extLst>
                  <a:ext uri="{FF2B5EF4-FFF2-40B4-BE49-F238E27FC236}">
                    <a16:creationId xmlns:a16="http://schemas.microsoft.com/office/drawing/2014/main" id="{07EFD44C-02DD-094C-B881-8F5E8D72353C}"/>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disk" descr="disk">
              <a:extLst>
                <a:ext uri="{FF2B5EF4-FFF2-40B4-BE49-F238E27FC236}">
                  <a16:creationId xmlns:a16="http://schemas.microsoft.com/office/drawing/2014/main" id="{71A2CCC4-3D8A-E54F-A790-27E5206006D8}"/>
                </a:ext>
              </a:extLst>
            </p:cNvPr>
            <p:cNvGrpSpPr>
              <a:grpSpLocks noChangeAspect="1"/>
            </p:cNvGrpSpPr>
            <p:nvPr/>
          </p:nvGrpSpPr>
          <p:grpSpPr bwMode="auto">
            <a:xfrm>
              <a:off x="8153017" y="3986509"/>
              <a:ext cx="343160" cy="413350"/>
              <a:chOff x="1704" y="3095"/>
              <a:chExt cx="176" cy="212"/>
            </a:xfrm>
          </p:grpSpPr>
          <p:sp>
            <p:nvSpPr>
              <p:cNvPr id="49" name="AutoShape 81">
                <a:extLst>
                  <a:ext uri="{FF2B5EF4-FFF2-40B4-BE49-F238E27FC236}">
                    <a16:creationId xmlns:a16="http://schemas.microsoft.com/office/drawing/2014/main" id="{59854A8D-7949-9C48-ADDD-0BC3FAC76D28}"/>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6E29B2CF-7659-7A41-B2FD-DC4531A1C538}"/>
                  </a:ext>
                </a:extLst>
              </p:cNvPr>
              <p:cNvSpPr>
                <a:spLocks noChangeArrowheads="1"/>
              </p:cNvSpPr>
              <p:nvPr/>
            </p:nvSpPr>
            <p:spPr bwMode="auto">
              <a:xfrm>
                <a:off x="1704" y="3096"/>
                <a:ext cx="175" cy="2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Oval 50">
                <a:extLst>
                  <a:ext uri="{FF2B5EF4-FFF2-40B4-BE49-F238E27FC236}">
                    <a16:creationId xmlns:a16="http://schemas.microsoft.com/office/drawing/2014/main" id="{BA832A6B-CDF8-6E4E-A5F8-968ADFA9322E}"/>
                  </a:ext>
                </a:extLst>
              </p:cNvPr>
              <p:cNvSpPr>
                <a:spLocks noChangeArrowheads="1"/>
              </p:cNvSpPr>
              <p:nvPr/>
            </p:nvSpPr>
            <p:spPr bwMode="auto">
              <a:xfrm>
                <a:off x="1715" y="3117"/>
                <a:ext cx="152" cy="15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85">
                <a:extLst>
                  <a:ext uri="{FF2B5EF4-FFF2-40B4-BE49-F238E27FC236}">
                    <a16:creationId xmlns:a16="http://schemas.microsoft.com/office/drawing/2014/main" id="{06A6BA48-66B4-1549-A250-F43DEA5BA846}"/>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Oval 52">
                <a:extLst>
                  <a:ext uri="{FF2B5EF4-FFF2-40B4-BE49-F238E27FC236}">
                    <a16:creationId xmlns:a16="http://schemas.microsoft.com/office/drawing/2014/main" id="{BA9DF403-C317-1545-B592-E00122CB31BD}"/>
                  </a:ext>
                </a:extLst>
              </p:cNvPr>
              <p:cNvSpPr>
                <a:spLocks noChangeArrowheads="1"/>
              </p:cNvSpPr>
              <p:nvPr/>
            </p:nvSpPr>
            <p:spPr bwMode="auto">
              <a:xfrm>
                <a:off x="1773" y="3175"/>
                <a:ext cx="36" cy="3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87">
                <a:extLst>
                  <a:ext uri="{FF2B5EF4-FFF2-40B4-BE49-F238E27FC236}">
                    <a16:creationId xmlns:a16="http://schemas.microsoft.com/office/drawing/2014/main" id="{9AF5AB65-43F3-DB4C-BEE7-CFB5C676150D}"/>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88">
                <a:extLst>
                  <a:ext uri="{FF2B5EF4-FFF2-40B4-BE49-F238E27FC236}">
                    <a16:creationId xmlns:a16="http://schemas.microsoft.com/office/drawing/2014/main" id="{A3B9E018-F096-E341-9248-9DA0B11FFB1D}"/>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89">
                <a:extLst>
                  <a:ext uri="{FF2B5EF4-FFF2-40B4-BE49-F238E27FC236}">
                    <a16:creationId xmlns:a16="http://schemas.microsoft.com/office/drawing/2014/main" id="{A1BAC9BA-4DED-B848-B5DB-FC784D4BEB82}"/>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90">
                <a:extLst>
                  <a:ext uri="{FF2B5EF4-FFF2-40B4-BE49-F238E27FC236}">
                    <a16:creationId xmlns:a16="http://schemas.microsoft.com/office/drawing/2014/main" id="{E7022B1A-CA10-DF45-BF1B-D62BC8F7B672}"/>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API gateway" descr="API gateway">
              <a:extLst>
                <a:ext uri="{FF2B5EF4-FFF2-40B4-BE49-F238E27FC236}">
                  <a16:creationId xmlns:a16="http://schemas.microsoft.com/office/drawing/2014/main" id="{3F248C02-E0DF-174E-918D-A93316A0B8B6}"/>
                </a:ext>
              </a:extLst>
            </p:cNvPr>
            <p:cNvGrpSpPr>
              <a:grpSpLocks noChangeAspect="1"/>
            </p:cNvGrpSpPr>
            <p:nvPr/>
          </p:nvGrpSpPr>
          <p:grpSpPr bwMode="auto">
            <a:xfrm>
              <a:off x="7118558" y="1898291"/>
              <a:ext cx="558234" cy="413350"/>
              <a:chOff x="5765" y="2519"/>
              <a:chExt cx="262" cy="194"/>
            </a:xfrm>
          </p:grpSpPr>
          <p:sp>
            <p:nvSpPr>
              <p:cNvPr id="40" name="AutoShape 56">
                <a:extLst>
                  <a:ext uri="{FF2B5EF4-FFF2-40B4-BE49-F238E27FC236}">
                    <a16:creationId xmlns:a16="http://schemas.microsoft.com/office/drawing/2014/main" id="{7E85946B-66DB-2B46-909F-247B9E249037}"/>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1A4630B-D1B2-6243-8FEF-BE5C1C97FF11}"/>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4D420F1-D55D-664A-B6C1-C98191909AAA}"/>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A7CAB69A-F9BF-B741-BE26-35A0C89B1BBB}"/>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1">
                <a:extLst>
                  <a:ext uri="{FF2B5EF4-FFF2-40B4-BE49-F238E27FC236}">
                    <a16:creationId xmlns:a16="http://schemas.microsoft.com/office/drawing/2014/main" id="{1A5BE60D-68D8-FF4B-B650-5BDBC55709C9}"/>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62">
                <a:extLst>
                  <a:ext uri="{FF2B5EF4-FFF2-40B4-BE49-F238E27FC236}">
                    <a16:creationId xmlns:a16="http://schemas.microsoft.com/office/drawing/2014/main" id="{74AF69DD-8A6F-D94E-B2B2-C8EF5B68749B}"/>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2243100C-E8FA-D543-AA6C-C3F6D6C6BC74}"/>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55C2A069-8B7E-0747-8DC0-FEB925526E1D}"/>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29D227CB-CA7C-7B49-B54F-9C0739BE3897}"/>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5" name="Straight Arrow Connector 14">
              <a:extLst>
                <a:ext uri="{FF2B5EF4-FFF2-40B4-BE49-F238E27FC236}">
                  <a16:creationId xmlns:a16="http://schemas.microsoft.com/office/drawing/2014/main" id="{90C748B5-6E59-9842-962B-21480ED0EE1C}"/>
                </a:ext>
              </a:extLst>
            </p:cNvPr>
            <p:cNvCxnSpPr>
              <a:cxnSpLocks/>
            </p:cNvCxnSpPr>
            <p:nvPr/>
          </p:nvCxnSpPr>
          <p:spPr>
            <a:xfrm>
              <a:off x="7462993" y="2363610"/>
              <a:ext cx="0" cy="3543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AD47516-254B-1A4C-A3DA-CC9ED578C1BC}"/>
                </a:ext>
              </a:extLst>
            </p:cNvPr>
            <p:cNvCxnSpPr>
              <a:cxnSpLocks/>
            </p:cNvCxnSpPr>
            <p:nvPr/>
          </p:nvCxnSpPr>
          <p:spPr>
            <a:xfrm flipV="1">
              <a:off x="7293352" y="2363610"/>
              <a:ext cx="0" cy="354300"/>
            </a:xfrm>
            <a:prstGeom prst="straightConnector1">
              <a:avLst/>
            </a:prstGeom>
            <a:ln>
              <a:solidFill>
                <a:schemeClr val="accent1">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 name="lightning" descr="lightning">
              <a:extLst>
                <a:ext uri="{FF2B5EF4-FFF2-40B4-BE49-F238E27FC236}">
                  <a16:creationId xmlns:a16="http://schemas.microsoft.com/office/drawing/2014/main" id="{9D21C934-1EE0-7247-8C41-D23905D145F1}"/>
                </a:ext>
              </a:extLst>
            </p:cNvPr>
            <p:cNvGrpSpPr>
              <a:grpSpLocks noChangeAspect="1"/>
            </p:cNvGrpSpPr>
            <p:nvPr/>
          </p:nvGrpSpPr>
          <p:grpSpPr>
            <a:xfrm>
              <a:off x="6237219" y="3562108"/>
              <a:ext cx="91329" cy="177150"/>
              <a:chOff x="3404177" y="1724129"/>
              <a:chExt cx="544355" cy="1055884"/>
            </a:xfrm>
          </p:grpSpPr>
          <p:sp>
            <p:nvSpPr>
              <p:cNvPr id="38" name="Freeform: Shape 37">
                <a:extLst>
                  <a:ext uri="{FF2B5EF4-FFF2-40B4-BE49-F238E27FC236}">
                    <a16:creationId xmlns:a16="http://schemas.microsoft.com/office/drawing/2014/main" id="{95BA21B2-3E7A-A242-8453-277A7198AB85}"/>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EFE85DF-DD1A-8243-9ED2-CC7F9EC9BCFF}"/>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lightning" descr="lightning">
              <a:extLst>
                <a:ext uri="{FF2B5EF4-FFF2-40B4-BE49-F238E27FC236}">
                  <a16:creationId xmlns:a16="http://schemas.microsoft.com/office/drawing/2014/main" id="{42A9B5B7-21A2-3C4B-8C0D-A3ED2BC9873C}"/>
                </a:ext>
              </a:extLst>
            </p:cNvPr>
            <p:cNvGrpSpPr>
              <a:grpSpLocks noChangeAspect="1"/>
            </p:cNvGrpSpPr>
            <p:nvPr/>
          </p:nvGrpSpPr>
          <p:grpSpPr>
            <a:xfrm>
              <a:off x="7144416" y="2475985"/>
              <a:ext cx="91329" cy="177150"/>
              <a:chOff x="3404177" y="1724129"/>
              <a:chExt cx="544355" cy="1055884"/>
            </a:xfrm>
          </p:grpSpPr>
          <p:sp>
            <p:nvSpPr>
              <p:cNvPr id="36" name="Freeform: Shape 35">
                <a:extLst>
                  <a:ext uri="{FF2B5EF4-FFF2-40B4-BE49-F238E27FC236}">
                    <a16:creationId xmlns:a16="http://schemas.microsoft.com/office/drawing/2014/main" id="{B8DC44D3-9407-3E40-92FC-2BC2B40E28E3}"/>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DE12EE7-CEDB-0B4D-A30F-6CA0AE492068}"/>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lightning" descr="lightning">
              <a:extLst>
                <a:ext uri="{FF2B5EF4-FFF2-40B4-BE49-F238E27FC236}">
                  <a16:creationId xmlns:a16="http://schemas.microsoft.com/office/drawing/2014/main" id="{E4CBC18C-36B3-FA4B-A685-AD04E70451E4}"/>
                </a:ext>
              </a:extLst>
            </p:cNvPr>
            <p:cNvGrpSpPr>
              <a:grpSpLocks noChangeAspect="1"/>
            </p:cNvGrpSpPr>
            <p:nvPr/>
          </p:nvGrpSpPr>
          <p:grpSpPr>
            <a:xfrm>
              <a:off x="7136716" y="3562108"/>
              <a:ext cx="91329" cy="177150"/>
              <a:chOff x="3404177" y="1724129"/>
              <a:chExt cx="544355" cy="1055884"/>
            </a:xfrm>
          </p:grpSpPr>
          <p:sp>
            <p:nvSpPr>
              <p:cNvPr id="34" name="Freeform: Shape 33">
                <a:extLst>
                  <a:ext uri="{FF2B5EF4-FFF2-40B4-BE49-F238E27FC236}">
                    <a16:creationId xmlns:a16="http://schemas.microsoft.com/office/drawing/2014/main" id="{C19E26F5-9583-0B41-BC4F-872054D2E73A}"/>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7A35040-D03E-FA48-AF92-E190BFBB6EF9}"/>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lightning" descr="lightning">
              <a:extLst>
                <a:ext uri="{FF2B5EF4-FFF2-40B4-BE49-F238E27FC236}">
                  <a16:creationId xmlns:a16="http://schemas.microsoft.com/office/drawing/2014/main" id="{36B68B69-90E5-104B-A4AC-BF2AC9CF1E30}"/>
                </a:ext>
              </a:extLst>
            </p:cNvPr>
            <p:cNvGrpSpPr>
              <a:grpSpLocks noChangeAspect="1"/>
            </p:cNvGrpSpPr>
            <p:nvPr/>
          </p:nvGrpSpPr>
          <p:grpSpPr>
            <a:xfrm>
              <a:off x="8448562" y="3562108"/>
              <a:ext cx="91329" cy="177150"/>
              <a:chOff x="3404177" y="1724129"/>
              <a:chExt cx="544355" cy="1055884"/>
            </a:xfrm>
          </p:grpSpPr>
          <p:sp>
            <p:nvSpPr>
              <p:cNvPr id="32" name="Freeform: Shape 31">
                <a:extLst>
                  <a:ext uri="{FF2B5EF4-FFF2-40B4-BE49-F238E27FC236}">
                    <a16:creationId xmlns:a16="http://schemas.microsoft.com/office/drawing/2014/main" id="{5D987A1E-17DF-8648-9C8E-7A12A7E33D8D}"/>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40B34680-C13F-854D-AE04-A50D54F50874}"/>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1" name="Connector: Elbow 20">
              <a:extLst>
                <a:ext uri="{FF2B5EF4-FFF2-40B4-BE49-F238E27FC236}">
                  <a16:creationId xmlns:a16="http://schemas.microsoft.com/office/drawing/2014/main" id="{BF2C5B18-0BD9-4849-A99F-87A89B1A7147}"/>
                </a:ext>
              </a:extLst>
            </p:cNvPr>
            <p:cNvCxnSpPr>
              <a:cxnSpLocks/>
            </p:cNvCxnSpPr>
            <p:nvPr/>
          </p:nvCxnSpPr>
          <p:spPr>
            <a:xfrm rot="5400000" flipH="1" flipV="1">
              <a:off x="6206397" y="3117959"/>
              <a:ext cx="988555" cy="652516"/>
            </a:xfrm>
            <a:prstGeom prst="bentConnector3">
              <a:avLst>
                <a:gd name="adj1" fmla="val 99778"/>
              </a:avLst>
            </a:prstGeom>
            <a:ln>
              <a:solidFill>
                <a:schemeClr val="accent1">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E686D52-2048-554B-836E-8CE3A4E3D92A}"/>
                </a:ext>
              </a:extLst>
            </p:cNvPr>
            <p:cNvCxnSpPr>
              <a:cxnSpLocks/>
            </p:cNvCxnSpPr>
            <p:nvPr/>
          </p:nvCxnSpPr>
          <p:spPr>
            <a:xfrm rot="5400000">
              <a:off x="6360820" y="3297996"/>
              <a:ext cx="875486" cy="456739"/>
            </a:xfrm>
            <a:prstGeom prst="bentConnector3">
              <a:avLst>
                <a:gd name="adj1" fmla="val 53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318C29C8-3734-9741-BCC2-28C9E0F80337}"/>
                </a:ext>
              </a:extLst>
            </p:cNvPr>
            <p:cNvCxnSpPr>
              <a:cxnSpLocks/>
            </p:cNvCxnSpPr>
            <p:nvPr/>
          </p:nvCxnSpPr>
          <p:spPr>
            <a:xfrm rot="5400000" flipH="1" flipV="1">
              <a:off x="7026551" y="3651786"/>
              <a:ext cx="533600" cy="2"/>
            </a:xfrm>
            <a:prstGeom prst="bentConnector3">
              <a:avLst>
                <a:gd name="adj1" fmla="val 50000"/>
              </a:avLst>
            </a:prstGeom>
            <a:ln>
              <a:solidFill>
                <a:schemeClr val="accent1">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9C560E8-23FA-9A49-A77A-C3EE31C6CB8B}"/>
                </a:ext>
              </a:extLst>
            </p:cNvPr>
            <p:cNvCxnSpPr>
              <a:cxnSpLocks/>
            </p:cNvCxnSpPr>
            <p:nvPr/>
          </p:nvCxnSpPr>
          <p:spPr>
            <a:xfrm rot="16200000" flipH="1">
              <a:off x="7197268" y="3648965"/>
              <a:ext cx="531451" cy="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BF512BB-5E66-D842-B21B-121DFD67E894}"/>
                </a:ext>
              </a:extLst>
            </p:cNvPr>
            <p:cNvCxnSpPr>
              <a:cxnSpLocks/>
            </p:cNvCxnSpPr>
            <p:nvPr/>
          </p:nvCxnSpPr>
          <p:spPr>
            <a:xfrm rot="16200000" flipV="1">
              <a:off x="7586675" y="3142656"/>
              <a:ext cx="1008736" cy="623301"/>
            </a:xfrm>
            <a:prstGeom prst="bentConnector3">
              <a:avLst>
                <a:gd name="adj1" fmla="val 100083"/>
              </a:avLst>
            </a:prstGeom>
            <a:ln>
              <a:solidFill>
                <a:schemeClr val="accent1">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3D0981A-5F25-5946-8C3F-194912B7BB77}"/>
                </a:ext>
              </a:extLst>
            </p:cNvPr>
            <p:cNvCxnSpPr>
              <a:cxnSpLocks/>
            </p:cNvCxnSpPr>
            <p:nvPr/>
          </p:nvCxnSpPr>
          <p:spPr>
            <a:xfrm rot="16200000" flipH="1">
              <a:off x="7547041" y="3280143"/>
              <a:ext cx="917729" cy="450203"/>
            </a:xfrm>
            <a:prstGeom prst="bentConnector3">
              <a:avLst>
                <a:gd name="adj1" fmla="val -4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8AF6AB-8FED-7B4D-BD72-44A76631F14C}"/>
                </a:ext>
              </a:extLst>
            </p:cNvPr>
            <p:cNvSpPr txBox="1"/>
            <p:nvPr/>
          </p:nvSpPr>
          <p:spPr>
            <a:xfrm>
              <a:off x="7368599" y="2905393"/>
              <a:ext cx="297646" cy="1323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VM</a:t>
              </a:r>
            </a:p>
          </p:txBody>
        </p:sp>
        <p:sp>
          <p:nvSpPr>
            <p:cNvPr id="28" name="TextBox 27">
              <a:extLst>
                <a:ext uri="{FF2B5EF4-FFF2-40B4-BE49-F238E27FC236}">
                  <a16:creationId xmlns:a16="http://schemas.microsoft.com/office/drawing/2014/main" id="{A34BA38C-B4E1-E540-A862-635672DC0434}"/>
                </a:ext>
              </a:extLst>
            </p:cNvPr>
            <p:cNvSpPr txBox="1"/>
            <p:nvPr/>
          </p:nvSpPr>
          <p:spPr>
            <a:xfrm>
              <a:off x="7019808" y="1667477"/>
              <a:ext cx="783032" cy="1323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Application</a:t>
              </a:r>
            </a:p>
          </p:txBody>
        </p:sp>
        <p:sp>
          <p:nvSpPr>
            <p:cNvPr id="29" name="TextBox 28">
              <a:extLst>
                <a:ext uri="{FF2B5EF4-FFF2-40B4-BE49-F238E27FC236}">
                  <a16:creationId xmlns:a16="http://schemas.microsoft.com/office/drawing/2014/main" id="{01EB49E9-9D57-EE42-ADAD-B9AEBAC84B6F}"/>
                </a:ext>
              </a:extLst>
            </p:cNvPr>
            <p:cNvSpPr txBox="1"/>
            <p:nvPr/>
          </p:nvSpPr>
          <p:spPr>
            <a:xfrm>
              <a:off x="6325190" y="4408475"/>
              <a:ext cx="297646" cy="1323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Disk</a:t>
              </a:r>
            </a:p>
          </p:txBody>
        </p:sp>
        <p:sp>
          <p:nvSpPr>
            <p:cNvPr id="30" name="TextBox 29">
              <a:extLst>
                <a:ext uri="{FF2B5EF4-FFF2-40B4-BE49-F238E27FC236}">
                  <a16:creationId xmlns:a16="http://schemas.microsoft.com/office/drawing/2014/main" id="{5DBBC3F8-5328-9F4E-BAAB-21ABBC486719}"/>
                </a:ext>
              </a:extLst>
            </p:cNvPr>
            <p:cNvSpPr txBox="1"/>
            <p:nvPr/>
          </p:nvSpPr>
          <p:spPr>
            <a:xfrm>
              <a:off x="7257164" y="4408475"/>
              <a:ext cx="297646" cy="1323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Disk</a:t>
              </a:r>
            </a:p>
          </p:txBody>
        </p:sp>
        <p:sp>
          <p:nvSpPr>
            <p:cNvPr id="31" name="TextBox 30">
              <a:extLst>
                <a:ext uri="{FF2B5EF4-FFF2-40B4-BE49-F238E27FC236}">
                  <a16:creationId xmlns:a16="http://schemas.microsoft.com/office/drawing/2014/main" id="{6081EFBA-055A-8F47-9B6C-1B20C8275429}"/>
                </a:ext>
              </a:extLst>
            </p:cNvPr>
            <p:cNvSpPr txBox="1"/>
            <p:nvPr/>
          </p:nvSpPr>
          <p:spPr>
            <a:xfrm>
              <a:off x="8178236" y="4408475"/>
              <a:ext cx="297646" cy="132366"/>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Disk</a:t>
              </a:r>
            </a:p>
          </p:txBody>
        </p:sp>
      </p:grpSp>
      <p:grpSp>
        <p:nvGrpSpPr>
          <p:cNvPr id="79" name="profit margin 1" descr="profit margin, financial">
            <a:extLst>
              <a:ext uri="{FF2B5EF4-FFF2-40B4-BE49-F238E27FC236}">
                <a16:creationId xmlns:a16="http://schemas.microsoft.com/office/drawing/2014/main" id="{2D4E80D7-20F8-D241-844E-AB7354DE1DA2}"/>
              </a:ext>
            </a:extLst>
          </p:cNvPr>
          <p:cNvGrpSpPr>
            <a:grpSpLocks noChangeAspect="1"/>
          </p:cNvGrpSpPr>
          <p:nvPr/>
        </p:nvGrpSpPr>
        <p:grpSpPr>
          <a:xfrm>
            <a:off x="10168136" y="784147"/>
            <a:ext cx="364564" cy="365708"/>
            <a:chOff x="689291" y="3014694"/>
            <a:chExt cx="405962" cy="407238"/>
          </a:xfrm>
        </p:grpSpPr>
        <p:sp>
          <p:nvSpPr>
            <p:cNvPr id="80" name="Freeform: Shape 79">
              <a:extLst>
                <a:ext uri="{FF2B5EF4-FFF2-40B4-BE49-F238E27FC236}">
                  <a16:creationId xmlns:a16="http://schemas.microsoft.com/office/drawing/2014/main" id="{A970EE21-0FDD-8945-A7FC-AD009B00BBDB}"/>
                </a:ext>
              </a:extLst>
            </p:cNvPr>
            <p:cNvSpPr/>
            <p:nvPr/>
          </p:nvSpPr>
          <p:spPr>
            <a:xfrm>
              <a:off x="689291" y="3014694"/>
              <a:ext cx="203619" cy="305428"/>
            </a:xfrm>
            <a:custGeom>
              <a:avLst/>
              <a:gdLst>
                <a:gd name="connsiteX0" fmla="*/ 39589 w 203618"/>
                <a:gd name="connsiteY0" fmla="*/ 204181 h 305428"/>
                <a:gd name="connsiteX1" fmla="*/ 204605 w 203618"/>
                <a:gd name="connsiteY1" fmla="*/ 39589 h 305428"/>
                <a:gd name="connsiteX2" fmla="*/ 205029 w 203618"/>
                <a:gd name="connsiteY2" fmla="*/ 39589 h 305428"/>
                <a:gd name="connsiteX3" fmla="*/ 205029 w 203618"/>
                <a:gd name="connsiteY3" fmla="*/ 1410 h 305428"/>
                <a:gd name="connsiteX4" fmla="*/ 29408 w 203618"/>
                <a:gd name="connsiteY4" fmla="*/ 102796 h 305428"/>
                <a:gd name="connsiteX5" fmla="*/ 29408 w 203618"/>
                <a:gd name="connsiteY5" fmla="*/ 305566 h 305428"/>
                <a:gd name="connsiteX6" fmla="*/ 61648 w 203618"/>
                <a:gd name="connsiteY6" fmla="*/ 286901 h 305428"/>
                <a:gd name="connsiteX7" fmla="*/ 39589 w 203618"/>
                <a:gd name="connsiteY7" fmla="*/ 204181 h 30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18" h="305428">
                  <a:moveTo>
                    <a:pt x="39589" y="204181"/>
                  </a:moveTo>
                  <a:cubicBezTo>
                    <a:pt x="39589" y="113401"/>
                    <a:pt x="113401" y="39589"/>
                    <a:pt x="204605" y="39589"/>
                  </a:cubicBezTo>
                  <a:lnTo>
                    <a:pt x="205029" y="39589"/>
                  </a:lnTo>
                  <a:lnTo>
                    <a:pt x="205029" y="1410"/>
                  </a:lnTo>
                  <a:cubicBezTo>
                    <a:pt x="130369" y="1410"/>
                    <a:pt x="66738" y="38316"/>
                    <a:pt x="29408" y="102796"/>
                  </a:cubicBezTo>
                  <a:cubicBezTo>
                    <a:pt x="-7922" y="167275"/>
                    <a:pt x="-7922" y="241087"/>
                    <a:pt x="29408" y="305566"/>
                  </a:cubicBezTo>
                  <a:lnTo>
                    <a:pt x="61648" y="286901"/>
                  </a:lnTo>
                  <a:cubicBezTo>
                    <a:pt x="47649" y="262721"/>
                    <a:pt x="39589" y="234300"/>
                    <a:pt x="39589" y="204181"/>
                  </a:cubicBezTo>
                  <a:close/>
                </a:path>
              </a:pathLst>
            </a:custGeom>
            <a:solidFill>
              <a:srgbClr val="50E6FF"/>
            </a:solidFill>
            <a:ln w="4222"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320A040-EE70-804C-A1C2-CA30E7EA6AD1}"/>
                </a:ext>
              </a:extLst>
            </p:cNvPr>
            <p:cNvSpPr/>
            <p:nvPr/>
          </p:nvSpPr>
          <p:spPr>
            <a:xfrm>
              <a:off x="717709" y="3014694"/>
              <a:ext cx="377544" cy="407238"/>
            </a:xfrm>
            <a:custGeom>
              <a:avLst/>
              <a:gdLst>
                <a:gd name="connsiteX0" fmla="*/ 176608 w 377543"/>
                <a:gd name="connsiteY0" fmla="*/ 1410 h 407237"/>
                <a:gd name="connsiteX1" fmla="*/ 176608 w 377543"/>
                <a:gd name="connsiteY1" fmla="*/ 39589 h 407237"/>
                <a:gd name="connsiteX2" fmla="*/ 341200 w 377543"/>
                <a:gd name="connsiteY2" fmla="*/ 204605 h 407237"/>
                <a:gd name="connsiteX3" fmla="*/ 176183 w 377543"/>
                <a:gd name="connsiteY3" fmla="*/ 369621 h 407237"/>
                <a:gd name="connsiteX4" fmla="*/ 33650 w 377543"/>
                <a:gd name="connsiteY4" fmla="*/ 287325 h 407237"/>
                <a:gd name="connsiteX5" fmla="*/ 1410 w 377543"/>
                <a:gd name="connsiteY5" fmla="*/ 305990 h 407237"/>
                <a:gd name="connsiteX6" fmla="*/ 176608 w 377543"/>
                <a:gd name="connsiteY6" fmla="*/ 407376 h 407237"/>
                <a:gd name="connsiteX7" fmla="*/ 378954 w 377543"/>
                <a:gd name="connsiteY7" fmla="*/ 204605 h 407237"/>
                <a:gd name="connsiteX8" fmla="*/ 176608 w 377543"/>
                <a:gd name="connsiteY8" fmla="*/ 1410 h 40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543" h="407237">
                  <a:moveTo>
                    <a:pt x="176608" y="1410"/>
                  </a:moveTo>
                  <a:lnTo>
                    <a:pt x="176608" y="39589"/>
                  </a:lnTo>
                  <a:cubicBezTo>
                    <a:pt x="267388" y="39589"/>
                    <a:pt x="341200" y="113401"/>
                    <a:pt x="341200" y="204605"/>
                  </a:cubicBezTo>
                  <a:cubicBezTo>
                    <a:pt x="341200" y="295809"/>
                    <a:pt x="267388" y="369621"/>
                    <a:pt x="176183" y="369621"/>
                  </a:cubicBezTo>
                  <a:cubicBezTo>
                    <a:pt x="115098" y="369621"/>
                    <a:pt x="62072" y="336533"/>
                    <a:pt x="33650" y="287325"/>
                  </a:cubicBezTo>
                  <a:lnTo>
                    <a:pt x="1410" y="305990"/>
                  </a:lnTo>
                  <a:cubicBezTo>
                    <a:pt x="38316" y="370470"/>
                    <a:pt x="101947" y="407376"/>
                    <a:pt x="176608" y="407376"/>
                  </a:cubicBezTo>
                  <a:cubicBezTo>
                    <a:pt x="288598" y="407376"/>
                    <a:pt x="378954" y="316596"/>
                    <a:pt x="378954" y="204605"/>
                  </a:cubicBezTo>
                  <a:cubicBezTo>
                    <a:pt x="378954" y="92191"/>
                    <a:pt x="288174" y="1410"/>
                    <a:pt x="176608" y="1410"/>
                  </a:cubicBezTo>
                  <a:close/>
                </a:path>
              </a:pathLst>
            </a:custGeom>
            <a:solidFill>
              <a:srgbClr val="0078D4"/>
            </a:solidFill>
            <a:ln w="4222"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47F3A899-9BC0-8D46-9E64-62C39A1D6971}"/>
                </a:ext>
              </a:extLst>
            </p:cNvPr>
            <p:cNvSpPr/>
            <p:nvPr/>
          </p:nvSpPr>
          <p:spPr>
            <a:xfrm>
              <a:off x="717287" y="3300188"/>
              <a:ext cx="33936" cy="21210"/>
            </a:xfrm>
            <a:custGeom>
              <a:avLst/>
              <a:gdLst>
                <a:gd name="connsiteX0" fmla="*/ 34074 w 33936"/>
                <a:gd name="connsiteY0" fmla="*/ 1410 h 21210"/>
                <a:gd name="connsiteX1" fmla="*/ 1410 w 33936"/>
                <a:gd name="connsiteY1" fmla="*/ 20075 h 21210"/>
                <a:gd name="connsiteX2" fmla="*/ 34074 w 33936"/>
                <a:gd name="connsiteY2" fmla="*/ 1410 h 21210"/>
              </a:gdLst>
              <a:ahLst/>
              <a:cxnLst>
                <a:cxn ang="0">
                  <a:pos x="connsiteX0" y="connsiteY0"/>
                </a:cxn>
                <a:cxn ang="0">
                  <a:pos x="connsiteX1" y="connsiteY1"/>
                </a:cxn>
                <a:cxn ang="0">
                  <a:pos x="connsiteX2" y="connsiteY2"/>
                </a:cxn>
              </a:cxnLst>
              <a:rect l="l" t="t" r="r" b="b"/>
              <a:pathLst>
                <a:path w="33936" h="21210">
                  <a:moveTo>
                    <a:pt x="34074" y="1410"/>
                  </a:moveTo>
                  <a:lnTo>
                    <a:pt x="1410" y="20075"/>
                  </a:lnTo>
                  <a:lnTo>
                    <a:pt x="34074" y="1410"/>
                  </a:lnTo>
                  <a:close/>
                </a:path>
              </a:pathLst>
            </a:custGeom>
            <a:solidFill>
              <a:srgbClr val="0078D4"/>
            </a:solidFill>
            <a:ln w="4222"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20F9BD8A-DCD6-914B-85C6-DD55B525EAEA}"/>
                </a:ext>
              </a:extLst>
            </p:cNvPr>
            <p:cNvSpPr/>
            <p:nvPr/>
          </p:nvSpPr>
          <p:spPr>
            <a:xfrm>
              <a:off x="841578" y="3120745"/>
              <a:ext cx="101809" cy="195135"/>
            </a:xfrm>
            <a:custGeom>
              <a:avLst/>
              <a:gdLst>
                <a:gd name="connsiteX0" fmla="*/ 74798 w 101809"/>
                <a:gd name="connsiteY0" fmla="*/ 132066 h 195134"/>
                <a:gd name="connsiteX1" fmla="*/ 59527 w 101809"/>
                <a:gd name="connsiteY1" fmla="*/ 115098 h 195134"/>
                <a:gd name="connsiteX2" fmla="*/ 59527 w 101809"/>
                <a:gd name="connsiteY2" fmla="*/ 146913 h 195134"/>
                <a:gd name="connsiteX3" fmla="*/ 74798 w 101809"/>
                <a:gd name="connsiteY3" fmla="*/ 132066 h 195134"/>
                <a:gd name="connsiteX4" fmla="*/ 44255 w 101809"/>
                <a:gd name="connsiteY4" fmla="*/ 79464 h 195134"/>
                <a:gd name="connsiteX5" fmla="*/ 44255 w 101809"/>
                <a:gd name="connsiteY5" fmla="*/ 45952 h 195134"/>
                <a:gd name="connsiteX6" fmla="*/ 29408 w 101809"/>
                <a:gd name="connsiteY6" fmla="*/ 61223 h 195134"/>
                <a:gd name="connsiteX7" fmla="*/ 44255 w 101809"/>
                <a:gd name="connsiteY7" fmla="*/ 79464 h 195134"/>
                <a:gd name="connsiteX8" fmla="*/ 102796 w 101809"/>
                <a:gd name="connsiteY8" fmla="*/ 130793 h 195134"/>
                <a:gd name="connsiteX9" fmla="*/ 91766 w 101809"/>
                <a:gd name="connsiteY9" fmla="*/ 159215 h 195134"/>
                <a:gd name="connsiteX10" fmla="*/ 59527 w 101809"/>
                <a:gd name="connsiteY10" fmla="*/ 172365 h 195134"/>
                <a:gd name="connsiteX11" fmla="*/ 59527 w 101809"/>
                <a:gd name="connsiteY11" fmla="*/ 195273 h 195134"/>
                <a:gd name="connsiteX12" fmla="*/ 44255 w 101809"/>
                <a:gd name="connsiteY12" fmla="*/ 195273 h 195134"/>
                <a:gd name="connsiteX13" fmla="*/ 44255 w 101809"/>
                <a:gd name="connsiteY13" fmla="*/ 172790 h 195134"/>
                <a:gd name="connsiteX14" fmla="*/ 4380 w 101809"/>
                <a:gd name="connsiteY14" fmla="*/ 163033 h 195134"/>
                <a:gd name="connsiteX15" fmla="*/ 4380 w 101809"/>
                <a:gd name="connsiteY15" fmla="*/ 133763 h 195134"/>
                <a:gd name="connsiteX16" fmla="*/ 22621 w 101809"/>
                <a:gd name="connsiteY16" fmla="*/ 142671 h 195134"/>
                <a:gd name="connsiteX17" fmla="*/ 44255 w 101809"/>
                <a:gd name="connsiteY17" fmla="*/ 147762 h 195134"/>
                <a:gd name="connsiteX18" fmla="*/ 44255 w 101809"/>
                <a:gd name="connsiteY18" fmla="*/ 109159 h 195134"/>
                <a:gd name="connsiteX19" fmla="*/ 11167 w 101809"/>
                <a:gd name="connsiteY19" fmla="*/ 90069 h 195134"/>
                <a:gd name="connsiteX20" fmla="*/ 1410 w 101809"/>
                <a:gd name="connsiteY20" fmla="*/ 62920 h 195134"/>
                <a:gd name="connsiteX21" fmla="*/ 13288 w 101809"/>
                <a:gd name="connsiteY21" fmla="*/ 34498 h 195134"/>
                <a:gd name="connsiteX22" fmla="*/ 44255 w 101809"/>
                <a:gd name="connsiteY22" fmla="*/ 20924 h 195134"/>
                <a:gd name="connsiteX23" fmla="*/ 44255 w 101809"/>
                <a:gd name="connsiteY23" fmla="*/ 1410 h 195134"/>
                <a:gd name="connsiteX24" fmla="*/ 59527 w 101809"/>
                <a:gd name="connsiteY24" fmla="*/ 1410 h 195134"/>
                <a:gd name="connsiteX25" fmla="*/ 59527 w 101809"/>
                <a:gd name="connsiteY25" fmla="*/ 20500 h 195134"/>
                <a:gd name="connsiteX26" fmla="*/ 92615 w 101809"/>
                <a:gd name="connsiteY26" fmla="*/ 27711 h 195134"/>
                <a:gd name="connsiteX27" fmla="*/ 92615 w 101809"/>
                <a:gd name="connsiteY27" fmla="*/ 56557 h 195134"/>
                <a:gd name="connsiteX28" fmla="*/ 59527 w 101809"/>
                <a:gd name="connsiteY28" fmla="*/ 45528 h 195134"/>
                <a:gd name="connsiteX29" fmla="*/ 59527 w 101809"/>
                <a:gd name="connsiteY29" fmla="*/ 85403 h 195134"/>
                <a:gd name="connsiteX30" fmla="*/ 92615 w 101809"/>
                <a:gd name="connsiteY30" fmla="*/ 104492 h 195134"/>
                <a:gd name="connsiteX31" fmla="*/ 102796 w 101809"/>
                <a:gd name="connsiteY31" fmla="*/ 130793 h 19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5134">
                  <a:moveTo>
                    <a:pt x="74798" y="132066"/>
                  </a:moveTo>
                  <a:cubicBezTo>
                    <a:pt x="74798" y="125279"/>
                    <a:pt x="69708" y="119764"/>
                    <a:pt x="59527" y="115098"/>
                  </a:cubicBezTo>
                  <a:lnTo>
                    <a:pt x="59527" y="146913"/>
                  </a:lnTo>
                  <a:cubicBezTo>
                    <a:pt x="69708" y="145640"/>
                    <a:pt x="74798" y="140550"/>
                    <a:pt x="74798" y="132066"/>
                  </a:cubicBezTo>
                  <a:close/>
                  <a:moveTo>
                    <a:pt x="44255" y="79464"/>
                  </a:moveTo>
                  <a:lnTo>
                    <a:pt x="44255" y="45952"/>
                  </a:lnTo>
                  <a:cubicBezTo>
                    <a:pt x="34498" y="47649"/>
                    <a:pt x="29408" y="52739"/>
                    <a:pt x="29408" y="61223"/>
                  </a:cubicBezTo>
                  <a:cubicBezTo>
                    <a:pt x="29408" y="68859"/>
                    <a:pt x="34498" y="74798"/>
                    <a:pt x="44255" y="79464"/>
                  </a:cubicBezTo>
                  <a:close/>
                  <a:moveTo>
                    <a:pt x="102796" y="130793"/>
                  </a:moveTo>
                  <a:cubicBezTo>
                    <a:pt x="102796" y="142671"/>
                    <a:pt x="98978" y="152004"/>
                    <a:pt x="91766" y="159215"/>
                  </a:cubicBezTo>
                  <a:cubicBezTo>
                    <a:pt x="84555" y="166427"/>
                    <a:pt x="73525" y="170669"/>
                    <a:pt x="59527" y="172365"/>
                  </a:cubicBezTo>
                  <a:lnTo>
                    <a:pt x="59527" y="195273"/>
                  </a:lnTo>
                  <a:lnTo>
                    <a:pt x="44255" y="195273"/>
                  </a:lnTo>
                  <a:lnTo>
                    <a:pt x="44255" y="172790"/>
                  </a:lnTo>
                  <a:cubicBezTo>
                    <a:pt x="29832" y="172790"/>
                    <a:pt x="16258" y="169396"/>
                    <a:pt x="4380" y="163033"/>
                  </a:cubicBezTo>
                  <a:lnTo>
                    <a:pt x="4380" y="133763"/>
                  </a:lnTo>
                  <a:cubicBezTo>
                    <a:pt x="8198" y="136732"/>
                    <a:pt x="14137" y="139702"/>
                    <a:pt x="22621" y="142671"/>
                  </a:cubicBezTo>
                  <a:cubicBezTo>
                    <a:pt x="31105" y="145640"/>
                    <a:pt x="38316" y="147337"/>
                    <a:pt x="44255" y="147762"/>
                  </a:cubicBezTo>
                  <a:lnTo>
                    <a:pt x="44255" y="109159"/>
                  </a:lnTo>
                  <a:cubicBezTo>
                    <a:pt x="28560" y="103220"/>
                    <a:pt x="17530" y="96857"/>
                    <a:pt x="11167" y="90069"/>
                  </a:cubicBezTo>
                  <a:cubicBezTo>
                    <a:pt x="4804" y="83282"/>
                    <a:pt x="1410" y="74374"/>
                    <a:pt x="1410" y="62920"/>
                  </a:cubicBezTo>
                  <a:cubicBezTo>
                    <a:pt x="1410" y="51891"/>
                    <a:pt x="5228" y="42134"/>
                    <a:pt x="13288" y="34498"/>
                  </a:cubicBezTo>
                  <a:cubicBezTo>
                    <a:pt x="21348" y="26863"/>
                    <a:pt x="31529" y="22196"/>
                    <a:pt x="44255" y="20924"/>
                  </a:cubicBezTo>
                  <a:lnTo>
                    <a:pt x="44255" y="1410"/>
                  </a:lnTo>
                  <a:lnTo>
                    <a:pt x="59527" y="1410"/>
                  </a:lnTo>
                  <a:lnTo>
                    <a:pt x="59527" y="20500"/>
                  </a:lnTo>
                  <a:cubicBezTo>
                    <a:pt x="74374" y="21348"/>
                    <a:pt x="85403" y="23469"/>
                    <a:pt x="92615" y="27711"/>
                  </a:cubicBezTo>
                  <a:lnTo>
                    <a:pt x="92615" y="56557"/>
                  </a:lnTo>
                  <a:cubicBezTo>
                    <a:pt x="82858" y="50618"/>
                    <a:pt x="71829" y="46800"/>
                    <a:pt x="59527" y="45528"/>
                  </a:cubicBezTo>
                  <a:lnTo>
                    <a:pt x="59527" y="85403"/>
                  </a:lnTo>
                  <a:cubicBezTo>
                    <a:pt x="75222" y="90918"/>
                    <a:pt x="86252" y="97281"/>
                    <a:pt x="92615" y="104492"/>
                  </a:cubicBezTo>
                  <a:cubicBezTo>
                    <a:pt x="99826" y="111704"/>
                    <a:pt x="102796" y="120188"/>
                    <a:pt x="102796" y="130793"/>
                  </a:cubicBezTo>
                  <a:close/>
                </a:path>
              </a:pathLst>
            </a:custGeom>
            <a:solidFill>
              <a:srgbClr val="0078D4"/>
            </a:solidFill>
            <a:ln w="4222"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69B55F8A-C80F-5D46-A51F-0B95B7F694B9}"/>
              </a:ext>
            </a:extLst>
          </p:cNvPr>
          <p:cNvSpPr/>
          <p:nvPr/>
        </p:nvSpPr>
        <p:spPr>
          <a:xfrm>
            <a:off x="10558219" y="793115"/>
            <a:ext cx="1181798" cy="307777"/>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Credit based</a:t>
            </a:r>
          </a:p>
        </p:txBody>
      </p:sp>
      <p:grpSp>
        <p:nvGrpSpPr>
          <p:cNvPr id="85" name="lightning" descr="lightning">
            <a:extLst>
              <a:ext uri="{FF2B5EF4-FFF2-40B4-BE49-F238E27FC236}">
                <a16:creationId xmlns:a16="http://schemas.microsoft.com/office/drawing/2014/main" id="{2F4FAE44-E257-E443-9C17-B585DE25D43B}"/>
              </a:ext>
            </a:extLst>
          </p:cNvPr>
          <p:cNvGrpSpPr>
            <a:grpSpLocks noChangeAspect="1"/>
          </p:cNvGrpSpPr>
          <p:nvPr/>
        </p:nvGrpSpPr>
        <p:grpSpPr>
          <a:xfrm>
            <a:off x="10262651" y="1278986"/>
            <a:ext cx="188540" cy="365708"/>
            <a:chOff x="3404177" y="1724129"/>
            <a:chExt cx="544355" cy="1055884"/>
          </a:xfrm>
        </p:grpSpPr>
        <p:sp>
          <p:nvSpPr>
            <p:cNvPr id="86" name="Freeform: Shape 85">
              <a:extLst>
                <a:ext uri="{FF2B5EF4-FFF2-40B4-BE49-F238E27FC236}">
                  <a16:creationId xmlns:a16="http://schemas.microsoft.com/office/drawing/2014/main" id="{E05DE0EC-B07D-2544-A7FC-BE5F96B34D6A}"/>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29F34B91-ABE0-4D4F-B1D6-2008379D183D}"/>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8" name="Rectangle 87">
            <a:extLst>
              <a:ext uri="{FF2B5EF4-FFF2-40B4-BE49-F238E27FC236}">
                <a16:creationId xmlns:a16="http://schemas.microsoft.com/office/drawing/2014/main" id="{1DF44917-F714-1042-AB2A-8B6A87F8311B}"/>
              </a:ext>
            </a:extLst>
          </p:cNvPr>
          <p:cNvSpPr/>
          <p:nvPr/>
        </p:nvSpPr>
        <p:spPr>
          <a:xfrm>
            <a:off x="10558221" y="1144926"/>
            <a:ext cx="1322449" cy="523220"/>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30 min at max burst rate</a:t>
            </a:r>
          </a:p>
        </p:txBody>
      </p:sp>
      <p:pic>
        <p:nvPicPr>
          <p:cNvPr id="89" name="Picture 88" descr="Icon&#10;&#10;Description automatically generated">
            <a:extLst>
              <a:ext uri="{FF2B5EF4-FFF2-40B4-BE49-F238E27FC236}">
                <a16:creationId xmlns:a16="http://schemas.microsoft.com/office/drawing/2014/main" id="{7406C2C0-5F5D-5A44-AE94-2C959841A3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8316" y="4418172"/>
            <a:ext cx="795888" cy="837013"/>
          </a:xfrm>
          <a:prstGeom prst="rect">
            <a:avLst/>
          </a:prstGeom>
        </p:spPr>
      </p:pic>
      <p:pic>
        <p:nvPicPr>
          <p:cNvPr id="90" name="Picture 89" descr="Icon&#10;&#10;Description automatically generated">
            <a:extLst>
              <a:ext uri="{FF2B5EF4-FFF2-40B4-BE49-F238E27FC236}">
                <a16:creationId xmlns:a16="http://schemas.microsoft.com/office/drawing/2014/main" id="{6417345E-3704-D241-8CEE-47BDD57EEC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3934" y="4400092"/>
            <a:ext cx="795888" cy="837013"/>
          </a:xfrm>
          <a:prstGeom prst="rect">
            <a:avLst/>
          </a:prstGeom>
        </p:spPr>
      </p:pic>
      <p:pic>
        <p:nvPicPr>
          <p:cNvPr id="91" name="Picture 90" descr="Icon&#10;&#10;Description automatically generated">
            <a:extLst>
              <a:ext uri="{FF2B5EF4-FFF2-40B4-BE49-F238E27FC236}">
                <a16:creationId xmlns:a16="http://schemas.microsoft.com/office/drawing/2014/main" id="{DAB3829C-EC50-4F4B-BFF2-15E8000823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0868" y="4392515"/>
            <a:ext cx="795888" cy="837013"/>
          </a:xfrm>
          <a:prstGeom prst="rect">
            <a:avLst/>
          </a:prstGeom>
        </p:spPr>
      </p:pic>
      <p:sp>
        <p:nvSpPr>
          <p:cNvPr id="92" name="Rectangle 91">
            <a:extLst>
              <a:ext uri="{FF2B5EF4-FFF2-40B4-BE49-F238E27FC236}">
                <a16:creationId xmlns:a16="http://schemas.microsoft.com/office/drawing/2014/main" id="{DDA72686-423B-AD44-9F12-A92B1A7493ED}"/>
              </a:ext>
            </a:extLst>
          </p:cNvPr>
          <p:cNvSpPr/>
          <p:nvPr/>
        </p:nvSpPr>
        <p:spPr>
          <a:xfrm>
            <a:off x="586392" y="6407418"/>
            <a:ext cx="2121026" cy="184666"/>
          </a:xfrm>
          <a:prstGeom prst="rect">
            <a:avLst/>
          </a:prstGeom>
        </p:spPr>
        <p:txBody>
          <a:bodyPr wrap="squar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B0FF"/>
                </a:solidFill>
                <a:effectLst/>
                <a:uLnTx/>
                <a:uFillTx/>
                <a:latin typeface="Segoe UI"/>
                <a:ea typeface="+mn-ea"/>
                <a:cs typeface="+mn-cs"/>
              </a:rPr>
              <a:t>http://aka.ms/diskbursting </a:t>
            </a:r>
          </a:p>
        </p:txBody>
      </p:sp>
      <p:sp>
        <p:nvSpPr>
          <p:cNvPr id="93" name="Rectangle 92">
            <a:extLst>
              <a:ext uri="{FF2B5EF4-FFF2-40B4-BE49-F238E27FC236}">
                <a16:creationId xmlns:a16="http://schemas.microsoft.com/office/drawing/2014/main" id="{617310AE-B838-7B47-A782-473D9659FE7E}"/>
              </a:ext>
            </a:extLst>
          </p:cNvPr>
          <p:cNvSpPr/>
          <p:nvPr/>
        </p:nvSpPr>
        <p:spPr>
          <a:xfrm>
            <a:off x="487557" y="5290302"/>
            <a:ext cx="5472975" cy="338554"/>
          </a:xfrm>
          <a:prstGeom prst="rect">
            <a:avLst/>
          </a:prstGeom>
        </p:spPr>
        <p:txBody>
          <a:bodyPr wrap="square">
            <a:spAutoFit/>
          </a:bodyPr>
          <a:lstStyle/>
          <a:p>
            <a:r>
              <a:rPr lang="en-US" sz="1600">
                <a:solidFill>
                  <a:schemeClr val="accent2"/>
                </a:solidFill>
                <a:latin typeface="+mj-lt"/>
                <a:cs typeface="Segoe UI" panose="020B0502040204020203" pitchFamily="34" charset="0"/>
              </a:rPr>
              <a:t>New metrics for improved observability!</a:t>
            </a:r>
          </a:p>
        </p:txBody>
      </p:sp>
    </p:spTree>
    <p:extLst>
      <p:ext uri="{BB962C8B-B14F-4D97-AF65-F5344CB8AC3E}">
        <p14:creationId xmlns:p14="http://schemas.microsoft.com/office/powerpoint/2010/main" val="304222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D8FF55A-F136-44CE-8FF7-A3ED499D6693}"/>
              </a:ext>
            </a:extLst>
          </p:cNvPr>
          <p:cNvSpPr>
            <a:spLocks noGrp="1"/>
          </p:cNvSpPr>
          <p:nvPr>
            <p:ph type="body" sz="quarter" idx="11"/>
          </p:nvPr>
        </p:nvSpPr>
        <p:spPr>
          <a:xfrm>
            <a:off x="5410200" y="1209314"/>
            <a:ext cx="6629400" cy="3600986"/>
          </a:xfrm>
        </p:spPr>
        <p:txBody>
          <a:bodyPr/>
          <a:lstStyle/>
          <a:p>
            <a:r>
              <a:rPr lang="en-US" sz="1800">
                <a:solidFill>
                  <a:srgbClr val="000000"/>
                </a:solidFill>
              </a:rPr>
              <a:t>Set-</a:t>
            </a:r>
            <a:r>
              <a:rPr lang="en-US" sz="1800" err="1">
                <a:solidFill>
                  <a:srgbClr val="000000"/>
                </a:solidFill>
              </a:rPr>
              <a:t>AzContext</a:t>
            </a:r>
            <a:r>
              <a:rPr lang="en-US" sz="1800">
                <a:solidFill>
                  <a:srgbClr val="000000"/>
                </a:solidFill>
              </a:rPr>
              <a:t> -</a:t>
            </a:r>
            <a:r>
              <a:rPr lang="en-US" sz="1800" err="1">
                <a:solidFill>
                  <a:srgbClr val="000000"/>
                </a:solidFill>
              </a:rPr>
              <a:t>SubscriptionName</a:t>
            </a:r>
            <a:r>
              <a:rPr lang="en-US" sz="1800">
                <a:solidFill>
                  <a:srgbClr val="000000"/>
                </a:solidFill>
              </a:rPr>
              <a:t> </a:t>
            </a:r>
            <a:r>
              <a:rPr lang="en-US" sz="1800">
                <a:solidFill>
                  <a:srgbClr val="A31515"/>
                </a:solidFill>
              </a:rPr>
              <a:t>"</a:t>
            </a:r>
            <a:r>
              <a:rPr lang="en-US" sz="1800" err="1">
                <a:solidFill>
                  <a:srgbClr val="A31515"/>
                </a:solidFill>
              </a:rPr>
              <a:t>yourSubscriptionName</a:t>
            </a:r>
            <a:r>
              <a:rPr lang="en-US" sz="1800">
                <a:solidFill>
                  <a:srgbClr val="A31515"/>
                </a:solidFill>
              </a:rPr>
              <a:t>“</a:t>
            </a:r>
          </a:p>
          <a:p>
            <a:br>
              <a:rPr lang="en-US" sz="1800">
                <a:solidFill>
                  <a:srgbClr val="A31515"/>
                </a:solidFill>
              </a:rPr>
            </a:br>
            <a:r>
              <a:rPr lang="en-US" sz="1800">
                <a:solidFill>
                  <a:srgbClr val="000000"/>
                </a:solidFill>
              </a:rPr>
              <a:t>$</a:t>
            </a:r>
            <a:r>
              <a:rPr lang="en-US" sz="1800" err="1">
                <a:solidFill>
                  <a:srgbClr val="000000"/>
                </a:solidFill>
              </a:rPr>
              <a:t>diskConfig</a:t>
            </a:r>
            <a:r>
              <a:rPr lang="en-US" sz="1800">
                <a:solidFill>
                  <a:srgbClr val="000000"/>
                </a:solidFill>
              </a:rPr>
              <a:t> = New-</a:t>
            </a:r>
            <a:r>
              <a:rPr lang="en-US" sz="1800" err="1">
                <a:solidFill>
                  <a:srgbClr val="000000"/>
                </a:solidFill>
              </a:rPr>
              <a:t>AzDiskConfig</a:t>
            </a:r>
            <a:r>
              <a:rPr lang="en-US" sz="1800">
                <a:solidFill>
                  <a:srgbClr val="000000"/>
                </a:solidFill>
              </a:rPr>
              <a:t> -Location </a:t>
            </a:r>
            <a:r>
              <a:rPr lang="en-US" sz="1800">
                <a:solidFill>
                  <a:srgbClr val="A31515"/>
                </a:solidFill>
              </a:rPr>
              <a:t>"</a:t>
            </a:r>
            <a:r>
              <a:rPr lang="en-US" sz="1800" err="1">
                <a:solidFill>
                  <a:srgbClr val="A31515"/>
                </a:solidFill>
              </a:rPr>
              <a:t>WestCentralUS</a:t>
            </a:r>
            <a:r>
              <a:rPr lang="en-US" sz="1800">
                <a:solidFill>
                  <a:srgbClr val="A31515"/>
                </a:solidFill>
              </a:rPr>
              <a:t>"</a:t>
            </a:r>
            <a:r>
              <a:rPr lang="en-US" sz="1800">
                <a:solidFill>
                  <a:srgbClr val="000000"/>
                </a:solidFill>
              </a:rPr>
              <a:t> -</a:t>
            </a:r>
            <a:r>
              <a:rPr lang="en-US" sz="1800" err="1">
                <a:solidFill>
                  <a:srgbClr val="000000"/>
                </a:solidFill>
              </a:rPr>
              <a:t>CreateOption</a:t>
            </a:r>
            <a:r>
              <a:rPr lang="en-US" sz="1800">
                <a:solidFill>
                  <a:srgbClr val="000000"/>
                </a:solidFill>
              </a:rPr>
              <a:t> Empty -</a:t>
            </a:r>
            <a:r>
              <a:rPr lang="en-US" sz="1800" err="1">
                <a:solidFill>
                  <a:srgbClr val="000000"/>
                </a:solidFill>
              </a:rPr>
              <a:t>DiskSizeGB</a:t>
            </a:r>
            <a:r>
              <a:rPr lang="en-US" sz="1800">
                <a:solidFill>
                  <a:srgbClr val="000000"/>
                </a:solidFill>
              </a:rPr>
              <a:t> 1024 -</a:t>
            </a:r>
            <a:r>
              <a:rPr lang="en-US" sz="1800" err="1">
                <a:solidFill>
                  <a:srgbClr val="000000"/>
                </a:solidFill>
              </a:rPr>
              <a:t>SkuName</a:t>
            </a:r>
            <a:r>
              <a:rPr lang="en-US" sz="1800">
                <a:solidFill>
                  <a:srgbClr val="000000"/>
                </a:solidFill>
              </a:rPr>
              <a:t> </a:t>
            </a:r>
            <a:r>
              <a:rPr lang="en-US" sz="1800" err="1">
                <a:solidFill>
                  <a:srgbClr val="000000"/>
                </a:solidFill>
              </a:rPr>
              <a:t>Premium_LRS</a:t>
            </a:r>
            <a:r>
              <a:rPr lang="en-US" sz="1800">
                <a:solidFill>
                  <a:srgbClr val="000000"/>
                </a:solidFill>
              </a:rPr>
              <a:t> -</a:t>
            </a:r>
            <a:r>
              <a:rPr lang="en-US" sz="1800" err="1">
                <a:solidFill>
                  <a:srgbClr val="000000"/>
                </a:solidFill>
              </a:rPr>
              <a:t>BurstingEnabled</a:t>
            </a:r>
            <a:r>
              <a:rPr lang="en-US" sz="1800">
                <a:solidFill>
                  <a:srgbClr val="000000"/>
                </a:solidFill>
              </a:rPr>
              <a:t> $true</a:t>
            </a:r>
          </a:p>
          <a:p>
            <a:br>
              <a:rPr lang="en-US" sz="1800">
                <a:solidFill>
                  <a:srgbClr val="000000"/>
                </a:solidFill>
              </a:rPr>
            </a:br>
            <a:r>
              <a:rPr lang="en-US" sz="1800">
                <a:solidFill>
                  <a:srgbClr val="000000"/>
                </a:solidFill>
              </a:rPr>
              <a:t>$</a:t>
            </a:r>
            <a:r>
              <a:rPr lang="en-US" sz="1800" err="1">
                <a:solidFill>
                  <a:srgbClr val="000000"/>
                </a:solidFill>
              </a:rPr>
              <a:t>dataDisk</a:t>
            </a:r>
            <a:r>
              <a:rPr lang="en-US" sz="1800">
                <a:solidFill>
                  <a:srgbClr val="000000"/>
                </a:solidFill>
              </a:rPr>
              <a:t> = New-</a:t>
            </a:r>
            <a:r>
              <a:rPr lang="en-US" sz="1800" err="1">
                <a:solidFill>
                  <a:srgbClr val="000000"/>
                </a:solidFill>
              </a:rPr>
              <a:t>AzDisk</a:t>
            </a:r>
            <a:r>
              <a:rPr lang="en-US" sz="1800">
                <a:solidFill>
                  <a:srgbClr val="000000"/>
                </a:solidFill>
              </a:rPr>
              <a:t> -</a:t>
            </a:r>
            <a:r>
              <a:rPr lang="en-US" sz="1800" err="1">
                <a:solidFill>
                  <a:srgbClr val="000000"/>
                </a:solidFill>
              </a:rPr>
              <a:t>ResourceGroupName</a:t>
            </a:r>
            <a:r>
              <a:rPr lang="en-US" sz="1800">
                <a:solidFill>
                  <a:srgbClr val="000000"/>
                </a:solidFill>
              </a:rPr>
              <a:t> </a:t>
            </a:r>
            <a:r>
              <a:rPr lang="en-US" sz="1800">
                <a:solidFill>
                  <a:srgbClr val="A31515"/>
                </a:solidFill>
              </a:rPr>
              <a:t>"</a:t>
            </a:r>
            <a:r>
              <a:rPr lang="en-US" sz="1800" err="1">
                <a:solidFill>
                  <a:srgbClr val="A31515"/>
                </a:solidFill>
              </a:rPr>
              <a:t>myResourceGroupDisk</a:t>
            </a:r>
            <a:r>
              <a:rPr lang="en-US" sz="1800">
                <a:solidFill>
                  <a:srgbClr val="A31515"/>
                </a:solidFill>
              </a:rPr>
              <a:t>"</a:t>
            </a:r>
            <a:r>
              <a:rPr lang="en-US" sz="1800">
                <a:solidFill>
                  <a:srgbClr val="000000"/>
                </a:solidFill>
              </a:rPr>
              <a:t> -</a:t>
            </a:r>
            <a:r>
              <a:rPr lang="en-US" sz="1800" err="1">
                <a:solidFill>
                  <a:srgbClr val="000000"/>
                </a:solidFill>
              </a:rPr>
              <a:t>DiskName</a:t>
            </a:r>
            <a:r>
              <a:rPr lang="en-US" sz="1800">
                <a:solidFill>
                  <a:srgbClr val="000000"/>
                </a:solidFill>
              </a:rPr>
              <a:t> </a:t>
            </a:r>
            <a:r>
              <a:rPr lang="en-US" sz="1800">
                <a:solidFill>
                  <a:srgbClr val="A31515"/>
                </a:solidFill>
              </a:rPr>
              <a:t>"</a:t>
            </a:r>
            <a:r>
              <a:rPr lang="en-US" sz="1800" err="1">
                <a:solidFill>
                  <a:srgbClr val="A31515"/>
                </a:solidFill>
              </a:rPr>
              <a:t>myDataDisk</a:t>
            </a:r>
            <a:r>
              <a:rPr lang="en-US" sz="1800">
                <a:solidFill>
                  <a:srgbClr val="A31515"/>
                </a:solidFill>
              </a:rPr>
              <a:t>"</a:t>
            </a:r>
            <a:r>
              <a:rPr lang="en-US" sz="1800">
                <a:solidFill>
                  <a:srgbClr val="000000"/>
                </a:solidFill>
              </a:rPr>
              <a:t> -Disk </a:t>
            </a:r>
          </a:p>
          <a:p>
            <a:endParaRPr lang="en-US" sz="1800">
              <a:solidFill>
                <a:srgbClr val="000000"/>
              </a:solidFill>
            </a:endParaRPr>
          </a:p>
          <a:p>
            <a:r>
              <a:rPr lang="en-US" sz="1800">
                <a:solidFill>
                  <a:srgbClr val="000000"/>
                </a:solidFill>
              </a:rPr>
              <a:t>$</a:t>
            </a:r>
            <a:r>
              <a:rPr lang="en-US" sz="1800" err="1">
                <a:solidFill>
                  <a:srgbClr val="000000"/>
                </a:solidFill>
              </a:rPr>
              <a:t>diskConfig</a:t>
            </a:r>
            <a:endParaRPr lang="en-US" sz="1800">
              <a:solidFill>
                <a:srgbClr val="000000"/>
              </a:solidFill>
            </a:endParaRPr>
          </a:p>
          <a:p>
            <a:endParaRPr lang="en-US" sz="1800"/>
          </a:p>
        </p:txBody>
      </p:sp>
      <p:sp>
        <p:nvSpPr>
          <p:cNvPr id="2" name="Title"/>
          <p:cNvSpPr>
            <a:spLocks noGrp="1"/>
          </p:cNvSpPr>
          <p:nvPr>
            <p:ph type="title"/>
          </p:nvPr>
        </p:nvSpPr>
        <p:spPr>
          <a:xfrm>
            <a:off x="578413" y="457200"/>
            <a:ext cx="4040887" cy="984885"/>
          </a:xfrm>
        </p:spPr>
        <p:txBody>
          <a:bodyPr/>
          <a:lstStyle>
            <a:lvl1pPr>
              <a:lnSpc>
                <a:spcPct val="100000"/>
              </a:lnSpc>
              <a:defRPr sz="3600">
                <a:solidFill>
                  <a:srgbClr val="2A446F"/>
                </a:solidFill>
              </a:defRPr>
            </a:lvl1pPr>
          </a:lstStyle>
          <a:p>
            <a:r>
              <a:rPr lang="en-US" sz="3200">
                <a:solidFill>
                  <a:schemeClr val="tx1"/>
                </a:solidFill>
              </a:rPr>
              <a:t>On-demand bursting on Premium SSD</a:t>
            </a:r>
          </a:p>
        </p:txBody>
      </p:sp>
      <p:sp>
        <p:nvSpPr>
          <p:cNvPr id="4" name="New shape"/>
          <p:cNvSpPr/>
          <p:nvPr/>
        </p:nvSpPr>
        <p:spPr>
          <a:xfrm>
            <a:off x="457200" y="1981200"/>
            <a:ext cx="4343400" cy="2702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838200" lvl="1" indent="-365760">
              <a:spcBef>
                <a:spcPct val="20000"/>
              </a:spcBef>
              <a:spcAft>
                <a:spcPct val="20000"/>
              </a:spcAft>
              <a:buChar char="•"/>
            </a:pPr>
            <a:r>
              <a:rPr lang="en-US" sz="1600">
                <a:solidFill>
                  <a:schemeClr val="tx1"/>
                </a:solidFill>
              </a:rPr>
              <a:t>Premium SSD Disks larger than 512GB</a:t>
            </a:r>
          </a:p>
          <a:p>
            <a:pPr marL="838200" lvl="1" indent="-365760">
              <a:spcBef>
                <a:spcPct val="20000"/>
              </a:spcBef>
              <a:spcAft>
                <a:spcPct val="20000"/>
              </a:spcAft>
              <a:buChar char="•"/>
            </a:pPr>
            <a:r>
              <a:rPr lang="en-US" sz="1600">
                <a:solidFill>
                  <a:schemeClr val="tx1"/>
                </a:solidFill>
              </a:rPr>
              <a:t>Up to 30,000 IOPs and 1 GB/s of throughput on a single disk</a:t>
            </a:r>
          </a:p>
          <a:p>
            <a:pPr marL="838200" lvl="1" indent="-365760">
              <a:spcBef>
                <a:spcPct val="20000"/>
              </a:spcBef>
              <a:spcAft>
                <a:spcPct val="20000"/>
              </a:spcAft>
              <a:buChar char="•"/>
            </a:pPr>
            <a:r>
              <a:rPr lang="en-US" sz="1600">
                <a:solidFill>
                  <a:schemeClr val="tx1"/>
                </a:solidFill>
              </a:rPr>
              <a:t>Pay for additional performance you use</a:t>
            </a:r>
          </a:p>
          <a:p>
            <a:pPr marL="838200" lvl="1" indent="-365760">
              <a:spcBef>
                <a:spcPct val="20000"/>
              </a:spcBef>
              <a:spcAft>
                <a:spcPct val="20000"/>
              </a:spcAft>
              <a:buChar char="•"/>
            </a:pPr>
            <a:r>
              <a:rPr lang="en-US" sz="1600">
                <a:solidFill>
                  <a:schemeClr val="tx1"/>
                </a:solidFill>
              </a:rPr>
              <a:t>Enablement fee</a:t>
            </a:r>
          </a:p>
          <a:p>
            <a:pPr marL="838200" lvl="1" indent="-365760">
              <a:spcBef>
                <a:spcPct val="20000"/>
              </a:spcBef>
              <a:spcAft>
                <a:spcPct val="20000"/>
              </a:spcAft>
              <a:buChar char="•"/>
            </a:pPr>
            <a:r>
              <a:rPr lang="en-US" sz="1600">
                <a:solidFill>
                  <a:schemeClr val="tx1"/>
                </a:solidFill>
              </a:rPr>
              <a:t>Figure out the right size for your workload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D112-51B3-4130-28A4-1EECF71B6029}"/>
              </a:ext>
            </a:extLst>
          </p:cNvPr>
          <p:cNvSpPr>
            <a:spLocks noGrp="1"/>
          </p:cNvSpPr>
          <p:nvPr>
            <p:ph type="title"/>
          </p:nvPr>
        </p:nvSpPr>
        <p:spPr>
          <a:xfrm>
            <a:off x="442765" y="287130"/>
            <a:ext cx="11306469" cy="397545"/>
          </a:xfrm>
        </p:spPr>
        <p:txBody>
          <a:bodyPr/>
          <a:lstStyle/>
          <a:p>
            <a:r>
              <a:rPr lang="en-US" sz="3200"/>
              <a:t>Performance Plus</a:t>
            </a:r>
          </a:p>
        </p:txBody>
      </p:sp>
      <p:sp>
        <p:nvSpPr>
          <p:cNvPr id="4" name="Oval 3">
            <a:extLst>
              <a:ext uri="{FF2B5EF4-FFF2-40B4-BE49-F238E27FC236}">
                <a16:creationId xmlns:a16="http://schemas.microsoft.com/office/drawing/2014/main" id="{6989DE88-6A95-D7BB-7735-E6580B2143C1}"/>
              </a:ext>
            </a:extLst>
          </p:cNvPr>
          <p:cNvSpPr/>
          <p:nvPr/>
        </p:nvSpPr>
        <p:spPr>
          <a:xfrm>
            <a:off x="1281480" y="2250688"/>
            <a:ext cx="1178312" cy="1178312"/>
          </a:xfrm>
          <a:prstGeom prst="ellipse">
            <a:avLst/>
          </a:prstGeom>
          <a:noFill/>
          <a:ln w="12700">
            <a:solidFill>
              <a:schemeClr val="accent4">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5" name="maintain performance" descr="maintain performance">
            <a:extLst>
              <a:ext uri="{FF2B5EF4-FFF2-40B4-BE49-F238E27FC236}">
                <a16:creationId xmlns:a16="http://schemas.microsoft.com/office/drawing/2014/main" id="{9530BADD-BDB0-DB93-386A-E3E8FDA0C94A}"/>
              </a:ext>
            </a:extLst>
          </p:cNvPr>
          <p:cNvGrpSpPr>
            <a:grpSpLocks noChangeAspect="1"/>
          </p:cNvGrpSpPr>
          <p:nvPr/>
        </p:nvGrpSpPr>
        <p:grpSpPr>
          <a:xfrm>
            <a:off x="1542122" y="2558614"/>
            <a:ext cx="632536" cy="548640"/>
            <a:chOff x="10142120" y="2194561"/>
            <a:chExt cx="396616" cy="344012"/>
          </a:xfrm>
        </p:grpSpPr>
        <p:sp>
          <p:nvSpPr>
            <p:cNvPr id="6" name="Freeform 133">
              <a:extLst>
                <a:ext uri="{FF2B5EF4-FFF2-40B4-BE49-F238E27FC236}">
                  <a16:creationId xmlns:a16="http://schemas.microsoft.com/office/drawing/2014/main" id="{A8590CA4-701E-4DA8-21EB-CA4A9D88B642}"/>
                </a:ext>
              </a:extLst>
            </p:cNvPr>
            <p:cNvSpPr>
              <a:spLocks/>
            </p:cNvSpPr>
            <p:nvPr/>
          </p:nvSpPr>
          <p:spPr bwMode="auto">
            <a:xfrm>
              <a:off x="10346214" y="2194561"/>
              <a:ext cx="130452" cy="95734"/>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134">
              <a:extLst>
                <a:ext uri="{FF2B5EF4-FFF2-40B4-BE49-F238E27FC236}">
                  <a16:creationId xmlns:a16="http://schemas.microsoft.com/office/drawing/2014/main" id="{53DF07B8-FF1D-6191-18D7-99B2A4D5A98D}"/>
                </a:ext>
              </a:extLst>
            </p:cNvPr>
            <p:cNvSpPr>
              <a:spLocks/>
            </p:cNvSpPr>
            <p:nvPr/>
          </p:nvSpPr>
          <p:spPr bwMode="auto">
            <a:xfrm>
              <a:off x="10142120" y="2404966"/>
              <a:ext cx="93631" cy="133607"/>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135">
              <a:extLst>
                <a:ext uri="{FF2B5EF4-FFF2-40B4-BE49-F238E27FC236}">
                  <a16:creationId xmlns:a16="http://schemas.microsoft.com/office/drawing/2014/main" id="{4AEAD4EE-4D1E-B170-1196-DA2C038296E0}"/>
                </a:ext>
              </a:extLst>
            </p:cNvPr>
            <p:cNvSpPr>
              <a:spLocks/>
            </p:cNvSpPr>
            <p:nvPr/>
          </p:nvSpPr>
          <p:spPr bwMode="auto">
            <a:xfrm>
              <a:off x="10142120" y="2258735"/>
              <a:ext cx="93631" cy="133607"/>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136">
              <a:extLst>
                <a:ext uri="{FF2B5EF4-FFF2-40B4-BE49-F238E27FC236}">
                  <a16:creationId xmlns:a16="http://schemas.microsoft.com/office/drawing/2014/main" id="{1EEA1171-19FD-9085-A174-BEFE834B3090}"/>
                </a:ext>
              </a:extLst>
            </p:cNvPr>
            <p:cNvSpPr>
              <a:spLocks/>
            </p:cNvSpPr>
            <p:nvPr/>
          </p:nvSpPr>
          <p:spPr bwMode="auto">
            <a:xfrm>
              <a:off x="10204190" y="2194561"/>
              <a:ext cx="129400" cy="95734"/>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137">
              <a:extLst>
                <a:ext uri="{FF2B5EF4-FFF2-40B4-BE49-F238E27FC236}">
                  <a16:creationId xmlns:a16="http://schemas.microsoft.com/office/drawing/2014/main" id="{AA3AC975-97D8-524A-CBCB-E0BE15A9D363}"/>
                </a:ext>
              </a:extLst>
            </p:cNvPr>
            <p:cNvSpPr>
              <a:spLocks/>
            </p:cNvSpPr>
            <p:nvPr/>
          </p:nvSpPr>
          <p:spPr bwMode="auto">
            <a:xfrm>
              <a:off x="10248375" y="2312388"/>
              <a:ext cx="290361" cy="200937"/>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 name="Rectangle 10">
            <a:extLst>
              <a:ext uri="{FF2B5EF4-FFF2-40B4-BE49-F238E27FC236}">
                <a16:creationId xmlns:a16="http://schemas.microsoft.com/office/drawing/2014/main" id="{CFD263A2-16E0-C220-5795-352B5E1B9735}"/>
              </a:ext>
            </a:extLst>
          </p:cNvPr>
          <p:cNvSpPr/>
          <p:nvPr/>
        </p:nvSpPr>
        <p:spPr>
          <a:xfrm>
            <a:off x="521486" y="3469415"/>
            <a:ext cx="2651996" cy="646331"/>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1400"/>
              </a:spcAft>
              <a:buClrTx/>
              <a:buSzPct val="90000"/>
              <a:buFontTx/>
              <a:buNone/>
              <a:tabLst/>
              <a:defRPr/>
            </a:pPr>
            <a:r>
              <a:rPr kumimoji="0" lang="en-US" sz="1800" b="1" i="0" u="none" strike="noStrike" kern="1200" cap="none" spc="0" normalizeH="0" baseline="0" noProof="0">
                <a:ln>
                  <a:noFill/>
                </a:ln>
                <a:effectLst/>
                <a:uLnTx/>
                <a:uFillTx/>
                <a:latin typeface="Segoe UI Semibold"/>
                <a:ea typeface="+mn-ea"/>
                <a:cs typeface="Segoe UI"/>
              </a:rPr>
              <a:t>Increase IOPs and Throughput limits</a:t>
            </a:r>
          </a:p>
        </p:txBody>
      </p:sp>
      <p:sp>
        <p:nvSpPr>
          <p:cNvPr id="12" name="TextBox 11">
            <a:extLst>
              <a:ext uri="{FF2B5EF4-FFF2-40B4-BE49-F238E27FC236}">
                <a16:creationId xmlns:a16="http://schemas.microsoft.com/office/drawing/2014/main" id="{62FDD0C8-1FEB-F5A3-02A3-783DC143BF7E}"/>
              </a:ext>
            </a:extLst>
          </p:cNvPr>
          <p:cNvSpPr txBox="1"/>
          <p:nvPr/>
        </p:nvSpPr>
        <p:spPr>
          <a:xfrm>
            <a:off x="11" y="4950866"/>
            <a:ext cx="12191989" cy="553998"/>
          </a:xfrm>
          <a:prstGeom prst="rect">
            <a:avLst/>
          </a:prstGeom>
          <a:solidFill>
            <a:schemeClr val="tx2"/>
          </a:solidFill>
        </p:spPr>
        <p:txBody>
          <a:bodyPr wrap="square" lIns="0" tIns="0" rIns="0" bIns="0" rtlCol="0" anchor="ctr">
            <a:noAutofit/>
          </a:bodyPr>
          <a:lstStyle/>
          <a:p>
            <a:pPr algn="ctr" defTabSz="914225">
              <a:defRPr/>
            </a:pPr>
            <a:r>
              <a:rPr kumimoji="0" lang="en-US" sz="2200" b="0" i="0" u="none" strike="noStrike" kern="1200" cap="none" spc="0" normalizeH="0" baseline="0" noProof="0">
                <a:ln>
                  <a:noFill/>
                </a:ln>
                <a:solidFill>
                  <a:srgbClr val="FFFFFF"/>
                </a:solidFill>
                <a:effectLst/>
                <a:uLnTx/>
                <a:uFillTx/>
                <a:latin typeface="Segoe UI"/>
                <a:cs typeface="Segoe UI"/>
              </a:rPr>
              <a:t>Available on Standard HDD, Standard SSD, and Premium SSD sized 1TB and larger!</a:t>
            </a:r>
          </a:p>
        </p:txBody>
      </p:sp>
      <p:sp>
        <p:nvSpPr>
          <p:cNvPr id="13" name="Rectangle 12">
            <a:extLst>
              <a:ext uri="{FF2B5EF4-FFF2-40B4-BE49-F238E27FC236}">
                <a16:creationId xmlns:a16="http://schemas.microsoft.com/office/drawing/2014/main" id="{63797A0E-9911-BEF0-E3D0-1EF21A9DB51F}"/>
              </a:ext>
            </a:extLst>
          </p:cNvPr>
          <p:cNvSpPr/>
          <p:nvPr/>
        </p:nvSpPr>
        <p:spPr>
          <a:xfrm>
            <a:off x="4625608" y="3469415"/>
            <a:ext cx="2781286" cy="369332"/>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1400"/>
              </a:spcAft>
              <a:buClrTx/>
              <a:buSzPct val="90000"/>
              <a:buFontTx/>
              <a:buNone/>
              <a:tabLst/>
              <a:defRPr/>
            </a:pPr>
            <a:r>
              <a:rPr kumimoji="0" lang="en-US" sz="1800" b="1" i="0" u="none" strike="noStrike" kern="1200" cap="none" spc="0" normalizeH="0" baseline="0" noProof="0">
                <a:ln>
                  <a:noFill/>
                </a:ln>
                <a:effectLst/>
                <a:uLnTx/>
                <a:uFillTx/>
                <a:latin typeface="Segoe UI Semibold"/>
                <a:ea typeface="+mn-ea"/>
                <a:cs typeface="Segoe UI"/>
              </a:rPr>
              <a:t>Free of charge</a:t>
            </a:r>
          </a:p>
        </p:txBody>
      </p:sp>
      <p:sp>
        <p:nvSpPr>
          <p:cNvPr id="14" name="Oval 13">
            <a:extLst>
              <a:ext uri="{FF2B5EF4-FFF2-40B4-BE49-F238E27FC236}">
                <a16:creationId xmlns:a16="http://schemas.microsoft.com/office/drawing/2014/main" id="{66742EF6-6E32-C09A-FCF0-E6F6D6E56C84}"/>
              </a:ext>
            </a:extLst>
          </p:cNvPr>
          <p:cNvSpPr/>
          <p:nvPr/>
        </p:nvSpPr>
        <p:spPr>
          <a:xfrm>
            <a:off x="5430242" y="2253547"/>
            <a:ext cx="1178312" cy="1178312"/>
          </a:xfrm>
          <a:prstGeom prst="ellipse">
            <a:avLst/>
          </a:prstGeom>
          <a:noFill/>
          <a:ln w="12700">
            <a:solidFill>
              <a:schemeClr val="accent4">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5" name="profit margin 1" descr="profit margin, financial">
            <a:extLst>
              <a:ext uri="{FF2B5EF4-FFF2-40B4-BE49-F238E27FC236}">
                <a16:creationId xmlns:a16="http://schemas.microsoft.com/office/drawing/2014/main" id="{AA7E5E4E-F44D-8A2D-AE9B-FDD4C16E39FE}"/>
              </a:ext>
            </a:extLst>
          </p:cNvPr>
          <p:cNvGrpSpPr>
            <a:grpSpLocks noChangeAspect="1"/>
          </p:cNvGrpSpPr>
          <p:nvPr/>
        </p:nvGrpSpPr>
        <p:grpSpPr>
          <a:xfrm>
            <a:off x="5699358" y="2522663"/>
            <a:ext cx="640080" cy="640080"/>
            <a:chOff x="689193" y="3013983"/>
            <a:chExt cx="411480" cy="411480"/>
          </a:xfrm>
        </p:grpSpPr>
        <p:sp>
          <p:nvSpPr>
            <p:cNvPr id="16" name="Freeform: Shape 15">
              <a:extLst>
                <a:ext uri="{FF2B5EF4-FFF2-40B4-BE49-F238E27FC236}">
                  <a16:creationId xmlns:a16="http://schemas.microsoft.com/office/drawing/2014/main" id="{5B9F465D-4B61-CCCA-18D8-12F114D4A049}"/>
                </a:ext>
              </a:extLst>
            </p:cNvPr>
            <p:cNvSpPr/>
            <p:nvPr/>
          </p:nvSpPr>
          <p:spPr>
            <a:xfrm>
              <a:off x="689291" y="3014694"/>
              <a:ext cx="203619" cy="305428"/>
            </a:xfrm>
            <a:custGeom>
              <a:avLst/>
              <a:gdLst>
                <a:gd name="connsiteX0" fmla="*/ 39589 w 203618"/>
                <a:gd name="connsiteY0" fmla="*/ 204181 h 305428"/>
                <a:gd name="connsiteX1" fmla="*/ 204605 w 203618"/>
                <a:gd name="connsiteY1" fmla="*/ 39589 h 305428"/>
                <a:gd name="connsiteX2" fmla="*/ 205029 w 203618"/>
                <a:gd name="connsiteY2" fmla="*/ 39589 h 305428"/>
                <a:gd name="connsiteX3" fmla="*/ 205029 w 203618"/>
                <a:gd name="connsiteY3" fmla="*/ 1410 h 305428"/>
                <a:gd name="connsiteX4" fmla="*/ 29408 w 203618"/>
                <a:gd name="connsiteY4" fmla="*/ 102796 h 305428"/>
                <a:gd name="connsiteX5" fmla="*/ 29408 w 203618"/>
                <a:gd name="connsiteY5" fmla="*/ 305566 h 305428"/>
                <a:gd name="connsiteX6" fmla="*/ 61648 w 203618"/>
                <a:gd name="connsiteY6" fmla="*/ 286901 h 305428"/>
                <a:gd name="connsiteX7" fmla="*/ 39589 w 203618"/>
                <a:gd name="connsiteY7" fmla="*/ 204181 h 30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18" h="305428">
                  <a:moveTo>
                    <a:pt x="39589" y="204181"/>
                  </a:moveTo>
                  <a:cubicBezTo>
                    <a:pt x="39589" y="113401"/>
                    <a:pt x="113401" y="39589"/>
                    <a:pt x="204605" y="39589"/>
                  </a:cubicBezTo>
                  <a:lnTo>
                    <a:pt x="205029" y="39589"/>
                  </a:lnTo>
                  <a:lnTo>
                    <a:pt x="205029" y="1410"/>
                  </a:lnTo>
                  <a:cubicBezTo>
                    <a:pt x="130369" y="1410"/>
                    <a:pt x="66738" y="38316"/>
                    <a:pt x="29408" y="102796"/>
                  </a:cubicBezTo>
                  <a:cubicBezTo>
                    <a:pt x="-7922" y="167275"/>
                    <a:pt x="-7922" y="241087"/>
                    <a:pt x="29408" y="305566"/>
                  </a:cubicBezTo>
                  <a:lnTo>
                    <a:pt x="61648" y="286901"/>
                  </a:lnTo>
                  <a:cubicBezTo>
                    <a:pt x="47649" y="262721"/>
                    <a:pt x="39589" y="234300"/>
                    <a:pt x="39589" y="204181"/>
                  </a:cubicBez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E1285A3-0790-710C-5D84-9BC2CF0D4C0D}"/>
                </a:ext>
              </a:extLst>
            </p:cNvPr>
            <p:cNvSpPr/>
            <p:nvPr/>
          </p:nvSpPr>
          <p:spPr>
            <a:xfrm>
              <a:off x="717709" y="3014694"/>
              <a:ext cx="377544" cy="407238"/>
            </a:xfrm>
            <a:custGeom>
              <a:avLst/>
              <a:gdLst>
                <a:gd name="connsiteX0" fmla="*/ 176608 w 377543"/>
                <a:gd name="connsiteY0" fmla="*/ 1410 h 407237"/>
                <a:gd name="connsiteX1" fmla="*/ 176608 w 377543"/>
                <a:gd name="connsiteY1" fmla="*/ 39589 h 407237"/>
                <a:gd name="connsiteX2" fmla="*/ 341200 w 377543"/>
                <a:gd name="connsiteY2" fmla="*/ 204605 h 407237"/>
                <a:gd name="connsiteX3" fmla="*/ 176183 w 377543"/>
                <a:gd name="connsiteY3" fmla="*/ 369621 h 407237"/>
                <a:gd name="connsiteX4" fmla="*/ 33650 w 377543"/>
                <a:gd name="connsiteY4" fmla="*/ 287325 h 407237"/>
                <a:gd name="connsiteX5" fmla="*/ 1410 w 377543"/>
                <a:gd name="connsiteY5" fmla="*/ 305990 h 407237"/>
                <a:gd name="connsiteX6" fmla="*/ 176608 w 377543"/>
                <a:gd name="connsiteY6" fmla="*/ 407376 h 407237"/>
                <a:gd name="connsiteX7" fmla="*/ 378954 w 377543"/>
                <a:gd name="connsiteY7" fmla="*/ 204605 h 407237"/>
                <a:gd name="connsiteX8" fmla="*/ 176608 w 377543"/>
                <a:gd name="connsiteY8" fmla="*/ 1410 h 40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543" h="407237">
                  <a:moveTo>
                    <a:pt x="176608" y="1410"/>
                  </a:moveTo>
                  <a:lnTo>
                    <a:pt x="176608" y="39589"/>
                  </a:lnTo>
                  <a:cubicBezTo>
                    <a:pt x="267388" y="39589"/>
                    <a:pt x="341200" y="113401"/>
                    <a:pt x="341200" y="204605"/>
                  </a:cubicBezTo>
                  <a:cubicBezTo>
                    <a:pt x="341200" y="295809"/>
                    <a:pt x="267388" y="369621"/>
                    <a:pt x="176183" y="369621"/>
                  </a:cubicBezTo>
                  <a:cubicBezTo>
                    <a:pt x="115098" y="369621"/>
                    <a:pt x="62072" y="336533"/>
                    <a:pt x="33650" y="287325"/>
                  </a:cubicBezTo>
                  <a:lnTo>
                    <a:pt x="1410" y="305990"/>
                  </a:lnTo>
                  <a:cubicBezTo>
                    <a:pt x="38316" y="370470"/>
                    <a:pt x="101947" y="407376"/>
                    <a:pt x="176608" y="407376"/>
                  </a:cubicBezTo>
                  <a:cubicBezTo>
                    <a:pt x="288598" y="407376"/>
                    <a:pt x="378954" y="316596"/>
                    <a:pt x="378954" y="204605"/>
                  </a:cubicBezTo>
                  <a:cubicBezTo>
                    <a:pt x="378954" y="92191"/>
                    <a:pt x="288174" y="1410"/>
                    <a:pt x="176608" y="1410"/>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847A8E23-83D7-4EFE-33F6-F3F4157DBB0C}"/>
                </a:ext>
              </a:extLst>
            </p:cNvPr>
            <p:cNvSpPr/>
            <p:nvPr/>
          </p:nvSpPr>
          <p:spPr>
            <a:xfrm>
              <a:off x="717287" y="3300188"/>
              <a:ext cx="33936" cy="21210"/>
            </a:xfrm>
            <a:custGeom>
              <a:avLst/>
              <a:gdLst>
                <a:gd name="connsiteX0" fmla="*/ 34074 w 33936"/>
                <a:gd name="connsiteY0" fmla="*/ 1410 h 21210"/>
                <a:gd name="connsiteX1" fmla="*/ 1410 w 33936"/>
                <a:gd name="connsiteY1" fmla="*/ 20075 h 21210"/>
                <a:gd name="connsiteX2" fmla="*/ 34074 w 33936"/>
                <a:gd name="connsiteY2" fmla="*/ 1410 h 21210"/>
              </a:gdLst>
              <a:ahLst/>
              <a:cxnLst>
                <a:cxn ang="0">
                  <a:pos x="connsiteX0" y="connsiteY0"/>
                </a:cxn>
                <a:cxn ang="0">
                  <a:pos x="connsiteX1" y="connsiteY1"/>
                </a:cxn>
                <a:cxn ang="0">
                  <a:pos x="connsiteX2" y="connsiteY2"/>
                </a:cxn>
              </a:cxnLst>
              <a:rect l="l" t="t" r="r" b="b"/>
              <a:pathLst>
                <a:path w="33936" h="21210">
                  <a:moveTo>
                    <a:pt x="34074" y="1410"/>
                  </a:moveTo>
                  <a:lnTo>
                    <a:pt x="1410" y="20075"/>
                  </a:lnTo>
                  <a:lnTo>
                    <a:pt x="34074" y="1410"/>
                  </a:ln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415582D-08F7-53CB-4272-AF3CE45CEA65}"/>
                </a:ext>
              </a:extLst>
            </p:cNvPr>
            <p:cNvSpPr/>
            <p:nvPr/>
          </p:nvSpPr>
          <p:spPr>
            <a:xfrm>
              <a:off x="841578" y="3120745"/>
              <a:ext cx="101809" cy="195135"/>
            </a:xfrm>
            <a:custGeom>
              <a:avLst/>
              <a:gdLst>
                <a:gd name="connsiteX0" fmla="*/ 74798 w 101809"/>
                <a:gd name="connsiteY0" fmla="*/ 132066 h 195134"/>
                <a:gd name="connsiteX1" fmla="*/ 59527 w 101809"/>
                <a:gd name="connsiteY1" fmla="*/ 115098 h 195134"/>
                <a:gd name="connsiteX2" fmla="*/ 59527 w 101809"/>
                <a:gd name="connsiteY2" fmla="*/ 146913 h 195134"/>
                <a:gd name="connsiteX3" fmla="*/ 74798 w 101809"/>
                <a:gd name="connsiteY3" fmla="*/ 132066 h 195134"/>
                <a:gd name="connsiteX4" fmla="*/ 44255 w 101809"/>
                <a:gd name="connsiteY4" fmla="*/ 79464 h 195134"/>
                <a:gd name="connsiteX5" fmla="*/ 44255 w 101809"/>
                <a:gd name="connsiteY5" fmla="*/ 45952 h 195134"/>
                <a:gd name="connsiteX6" fmla="*/ 29408 w 101809"/>
                <a:gd name="connsiteY6" fmla="*/ 61223 h 195134"/>
                <a:gd name="connsiteX7" fmla="*/ 44255 w 101809"/>
                <a:gd name="connsiteY7" fmla="*/ 79464 h 195134"/>
                <a:gd name="connsiteX8" fmla="*/ 102796 w 101809"/>
                <a:gd name="connsiteY8" fmla="*/ 130793 h 195134"/>
                <a:gd name="connsiteX9" fmla="*/ 91766 w 101809"/>
                <a:gd name="connsiteY9" fmla="*/ 159215 h 195134"/>
                <a:gd name="connsiteX10" fmla="*/ 59527 w 101809"/>
                <a:gd name="connsiteY10" fmla="*/ 172365 h 195134"/>
                <a:gd name="connsiteX11" fmla="*/ 59527 w 101809"/>
                <a:gd name="connsiteY11" fmla="*/ 195273 h 195134"/>
                <a:gd name="connsiteX12" fmla="*/ 44255 w 101809"/>
                <a:gd name="connsiteY12" fmla="*/ 195273 h 195134"/>
                <a:gd name="connsiteX13" fmla="*/ 44255 w 101809"/>
                <a:gd name="connsiteY13" fmla="*/ 172790 h 195134"/>
                <a:gd name="connsiteX14" fmla="*/ 4380 w 101809"/>
                <a:gd name="connsiteY14" fmla="*/ 163033 h 195134"/>
                <a:gd name="connsiteX15" fmla="*/ 4380 w 101809"/>
                <a:gd name="connsiteY15" fmla="*/ 133763 h 195134"/>
                <a:gd name="connsiteX16" fmla="*/ 22621 w 101809"/>
                <a:gd name="connsiteY16" fmla="*/ 142671 h 195134"/>
                <a:gd name="connsiteX17" fmla="*/ 44255 w 101809"/>
                <a:gd name="connsiteY17" fmla="*/ 147762 h 195134"/>
                <a:gd name="connsiteX18" fmla="*/ 44255 w 101809"/>
                <a:gd name="connsiteY18" fmla="*/ 109159 h 195134"/>
                <a:gd name="connsiteX19" fmla="*/ 11167 w 101809"/>
                <a:gd name="connsiteY19" fmla="*/ 90069 h 195134"/>
                <a:gd name="connsiteX20" fmla="*/ 1410 w 101809"/>
                <a:gd name="connsiteY20" fmla="*/ 62920 h 195134"/>
                <a:gd name="connsiteX21" fmla="*/ 13288 w 101809"/>
                <a:gd name="connsiteY21" fmla="*/ 34498 h 195134"/>
                <a:gd name="connsiteX22" fmla="*/ 44255 w 101809"/>
                <a:gd name="connsiteY22" fmla="*/ 20924 h 195134"/>
                <a:gd name="connsiteX23" fmla="*/ 44255 w 101809"/>
                <a:gd name="connsiteY23" fmla="*/ 1410 h 195134"/>
                <a:gd name="connsiteX24" fmla="*/ 59527 w 101809"/>
                <a:gd name="connsiteY24" fmla="*/ 1410 h 195134"/>
                <a:gd name="connsiteX25" fmla="*/ 59527 w 101809"/>
                <a:gd name="connsiteY25" fmla="*/ 20500 h 195134"/>
                <a:gd name="connsiteX26" fmla="*/ 92615 w 101809"/>
                <a:gd name="connsiteY26" fmla="*/ 27711 h 195134"/>
                <a:gd name="connsiteX27" fmla="*/ 92615 w 101809"/>
                <a:gd name="connsiteY27" fmla="*/ 56557 h 195134"/>
                <a:gd name="connsiteX28" fmla="*/ 59527 w 101809"/>
                <a:gd name="connsiteY28" fmla="*/ 45528 h 195134"/>
                <a:gd name="connsiteX29" fmla="*/ 59527 w 101809"/>
                <a:gd name="connsiteY29" fmla="*/ 85403 h 195134"/>
                <a:gd name="connsiteX30" fmla="*/ 92615 w 101809"/>
                <a:gd name="connsiteY30" fmla="*/ 104492 h 195134"/>
                <a:gd name="connsiteX31" fmla="*/ 102796 w 101809"/>
                <a:gd name="connsiteY31" fmla="*/ 130793 h 19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5134">
                  <a:moveTo>
                    <a:pt x="74798" y="132066"/>
                  </a:moveTo>
                  <a:cubicBezTo>
                    <a:pt x="74798" y="125279"/>
                    <a:pt x="69708" y="119764"/>
                    <a:pt x="59527" y="115098"/>
                  </a:cubicBezTo>
                  <a:lnTo>
                    <a:pt x="59527" y="146913"/>
                  </a:lnTo>
                  <a:cubicBezTo>
                    <a:pt x="69708" y="145640"/>
                    <a:pt x="74798" y="140550"/>
                    <a:pt x="74798" y="132066"/>
                  </a:cubicBezTo>
                  <a:close/>
                  <a:moveTo>
                    <a:pt x="44255" y="79464"/>
                  </a:moveTo>
                  <a:lnTo>
                    <a:pt x="44255" y="45952"/>
                  </a:lnTo>
                  <a:cubicBezTo>
                    <a:pt x="34498" y="47649"/>
                    <a:pt x="29408" y="52739"/>
                    <a:pt x="29408" y="61223"/>
                  </a:cubicBezTo>
                  <a:cubicBezTo>
                    <a:pt x="29408" y="68859"/>
                    <a:pt x="34498" y="74798"/>
                    <a:pt x="44255" y="79464"/>
                  </a:cubicBezTo>
                  <a:close/>
                  <a:moveTo>
                    <a:pt x="102796" y="130793"/>
                  </a:moveTo>
                  <a:cubicBezTo>
                    <a:pt x="102796" y="142671"/>
                    <a:pt x="98978" y="152004"/>
                    <a:pt x="91766" y="159215"/>
                  </a:cubicBezTo>
                  <a:cubicBezTo>
                    <a:pt x="84555" y="166427"/>
                    <a:pt x="73525" y="170669"/>
                    <a:pt x="59527" y="172365"/>
                  </a:cubicBezTo>
                  <a:lnTo>
                    <a:pt x="59527" y="195273"/>
                  </a:lnTo>
                  <a:lnTo>
                    <a:pt x="44255" y="195273"/>
                  </a:lnTo>
                  <a:lnTo>
                    <a:pt x="44255" y="172790"/>
                  </a:lnTo>
                  <a:cubicBezTo>
                    <a:pt x="29832" y="172790"/>
                    <a:pt x="16258" y="169396"/>
                    <a:pt x="4380" y="163033"/>
                  </a:cubicBezTo>
                  <a:lnTo>
                    <a:pt x="4380" y="133763"/>
                  </a:lnTo>
                  <a:cubicBezTo>
                    <a:pt x="8198" y="136732"/>
                    <a:pt x="14137" y="139702"/>
                    <a:pt x="22621" y="142671"/>
                  </a:cubicBezTo>
                  <a:cubicBezTo>
                    <a:pt x="31105" y="145640"/>
                    <a:pt x="38316" y="147337"/>
                    <a:pt x="44255" y="147762"/>
                  </a:cubicBezTo>
                  <a:lnTo>
                    <a:pt x="44255" y="109159"/>
                  </a:lnTo>
                  <a:cubicBezTo>
                    <a:pt x="28560" y="103220"/>
                    <a:pt x="17530" y="96857"/>
                    <a:pt x="11167" y="90069"/>
                  </a:cubicBezTo>
                  <a:cubicBezTo>
                    <a:pt x="4804" y="83282"/>
                    <a:pt x="1410" y="74374"/>
                    <a:pt x="1410" y="62920"/>
                  </a:cubicBezTo>
                  <a:cubicBezTo>
                    <a:pt x="1410" y="51891"/>
                    <a:pt x="5228" y="42134"/>
                    <a:pt x="13288" y="34498"/>
                  </a:cubicBezTo>
                  <a:cubicBezTo>
                    <a:pt x="21348" y="26863"/>
                    <a:pt x="31529" y="22196"/>
                    <a:pt x="44255" y="20924"/>
                  </a:cubicBezTo>
                  <a:lnTo>
                    <a:pt x="44255" y="1410"/>
                  </a:lnTo>
                  <a:lnTo>
                    <a:pt x="59527" y="1410"/>
                  </a:lnTo>
                  <a:lnTo>
                    <a:pt x="59527" y="20500"/>
                  </a:lnTo>
                  <a:cubicBezTo>
                    <a:pt x="74374" y="21348"/>
                    <a:pt x="85403" y="23469"/>
                    <a:pt x="92615" y="27711"/>
                  </a:cubicBezTo>
                  <a:lnTo>
                    <a:pt x="92615" y="56557"/>
                  </a:lnTo>
                  <a:cubicBezTo>
                    <a:pt x="82858" y="50618"/>
                    <a:pt x="71829" y="46800"/>
                    <a:pt x="59527" y="45528"/>
                  </a:cubicBezTo>
                  <a:lnTo>
                    <a:pt x="59527" y="85403"/>
                  </a:lnTo>
                  <a:cubicBezTo>
                    <a:pt x="75222" y="90918"/>
                    <a:pt x="86252" y="97281"/>
                    <a:pt x="92615" y="104492"/>
                  </a:cubicBezTo>
                  <a:cubicBezTo>
                    <a:pt x="99826" y="111704"/>
                    <a:pt x="102796" y="120188"/>
                    <a:pt x="102796" y="13079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 name="Graphic 19" descr="Icon of a controller">
            <a:extLst>
              <a:ext uri="{FF2B5EF4-FFF2-40B4-BE49-F238E27FC236}">
                <a16:creationId xmlns:a16="http://schemas.microsoft.com/office/drawing/2014/main" id="{C6B69949-411E-EB8C-D596-59F7E339CD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1032" y="2579503"/>
            <a:ext cx="894257" cy="626680"/>
          </a:xfrm>
          <a:prstGeom prst="rect">
            <a:avLst/>
          </a:prstGeom>
        </p:spPr>
      </p:pic>
      <p:sp>
        <p:nvSpPr>
          <p:cNvPr id="31" name="Oval 30">
            <a:extLst>
              <a:ext uri="{FF2B5EF4-FFF2-40B4-BE49-F238E27FC236}">
                <a16:creationId xmlns:a16="http://schemas.microsoft.com/office/drawing/2014/main" id="{03CC31E6-C49D-3591-4E95-47A4B1B26590}"/>
              </a:ext>
            </a:extLst>
          </p:cNvPr>
          <p:cNvSpPr/>
          <p:nvPr/>
        </p:nvSpPr>
        <p:spPr>
          <a:xfrm>
            <a:off x="9579004" y="2291103"/>
            <a:ext cx="1178312" cy="1178312"/>
          </a:xfrm>
          <a:prstGeom prst="ellipse">
            <a:avLst/>
          </a:prstGeom>
          <a:noFill/>
          <a:ln w="12700">
            <a:solidFill>
              <a:schemeClr val="accent4">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5BEA3EB6-093D-BF8C-26F9-F9F605CBC880}"/>
              </a:ext>
            </a:extLst>
          </p:cNvPr>
          <p:cNvSpPr/>
          <p:nvPr/>
        </p:nvSpPr>
        <p:spPr>
          <a:xfrm>
            <a:off x="8777517" y="3494583"/>
            <a:ext cx="2781286" cy="1200329"/>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1400"/>
              </a:spcAft>
              <a:buClrTx/>
              <a:buSzPct val="90000"/>
              <a:buFontTx/>
              <a:buNone/>
              <a:tabLst/>
              <a:defRPr/>
            </a:pPr>
            <a:r>
              <a:rPr kumimoji="0" lang="en-US" sz="1800" b="1" i="0" u="none" strike="noStrike" kern="1200" cap="none" spc="0" normalizeH="0" baseline="0" noProof="0">
                <a:ln>
                  <a:noFill/>
                </a:ln>
                <a:effectLst/>
                <a:uLnTx/>
                <a:uFillTx/>
                <a:latin typeface="Segoe UI Semibold"/>
                <a:ea typeface="+mn-ea"/>
                <a:cs typeface="Segoe UI"/>
              </a:rPr>
              <a:t>Enabled during disk creation, While VM is deallocated or disk is detached </a:t>
            </a:r>
          </a:p>
        </p:txBody>
      </p:sp>
      <p:cxnSp>
        <p:nvCxnSpPr>
          <p:cNvPr id="69" name="Straight Connector 68">
            <a:extLst>
              <a:ext uri="{FF2B5EF4-FFF2-40B4-BE49-F238E27FC236}">
                <a16:creationId xmlns:a16="http://schemas.microsoft.com/office/drawing/2014/main" id="{D03EE422-9F71-AB5B-5771-47E04E9D56A4}"/>
              </a:ext>
            </a:extLst>
          </p:cNvPr>
          <p:cNvCxnSpPr>
            <a:cxnSpLocks/>
          </p:cNvCxnSpPr>
          <p:nvPr/>
        </p:nvCxnSpPr>
        <p:spPr>
          <a:xfrm>
            <a:off x="8103126" y="1344746"/>
            <a:ext cx="0" cy="34444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2CB36BF-26B6-1EEE-5256-8F7C0682B88E}"/>
              </a:ext>
            </a:extLst>
          </p:cNvPr>
          <p:cNvCxnSpPr>
            <a:cxnSpLocks/>
          </p:cNvCxnSpPr>
          <p:nvPr/>
        </p:nvCxnSpPr>
        <p:spPr>
          <a:xfrm>
            <a:off x="4066480" y="1344746"/>
            <a:ext cx="0" cy="34444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877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D112-51B3-4130-28A4-1EECF71B6029}"/>
              </a:ext>
            </a:extLst>
          </p:cNvPr>
          <p:cNvSpPr>
            <a:spLocks noGrp="1"/>
          </p:cNvSpPr>
          <p:nvPr>
            <p:ph type="title"/>
          </p:nvPr>
        </p:nvSpPr>
        <p:spPr>
          <a:xfrm>
            <a:off x="442765" y="287130"/>
            <a:ext cx="11306469" cy="397545"/>
          </a:xfrm>
        </p:spPr>
        <p:txBody>
          <a:bodyPr/>
          <a:lstStyle/>
          <a:p>
            <a:r>
              <a:rPr lang="en-US" sz="3200"/>
              <a:t>Performance Plus – new IO and throughput limits</a:t>
            </a:r>
          </a:p>
        </p:txBody>
      </p:sp>
      <p:graphicFrame>
        <p:nvGraphicFramePr>
          <p:cNvPr id="25" name="Table 24">
            <a:extLst>
              <a:ext uri="{FF2B5EF4-FFF2-40B4-BE49-F238E27FC236}">
                <a16:creationId xmlns:a16="http://schemas.microsoft.com/office/drawing/2014/main" id="{35A0120A-7783-AA2B-A2FF-E459F49E0DD6}"/>
              </a:ext>
            </a:extLst>
          </p:cNvPr>
          <p:cNvGraphicFramePr>
            <a:graphicFrameLocks noGrp="1"/>
          </p:cNvGraphicFramePr>
          <p:nvPr/>
        </p:nvGraphicFramePr>
        <p:xfrm>
          <a:off x="7395495" y="1777028"/>
          <a:ext cx="4546600" cy="1783080"/>
        </p:xfrm>
        <a:graphic>
          <a:graphicData uri="http://schemas.openxmlformats.org/drawingml/2006/table">
            <a:tbl>
              <a:tblPr/>
              <a:tblGrid>
                <a:gridCol w="482600">
                  <a:extLst>
                    <a:ext uri="{9D8B030D-6E8A-4147-A177-3AD203B41FA5}">
                      <a16:colId xmlns:a16="http://schemas.microsoft.com/office/drawing/2014/main" val="361976420"/>
                    </a:ext>
                  </a:extLst>
                </a:gridCol>
                <a:gridCol w="1016000">
                  <a:extLst>
                    <a:ext uri="{9D8B030D-6E8A-4147-A177-3AD203B41FA5}">
                      <a16:colId xmlns:a16="http://schemas.microsoft.com/office/drawing/2014/main" val="3619258682"/>
                    </a:ext>
                  </a:extLst>
                </a:gridCol>
                <a:gridCol w="1016000">
                  <a:extLst>
                    <a:ext uri="{9D8B030D-6E8A-4147-A177-3AD203B41FA5}">
                      <a16:colId xmlns:a16="http://schemas.microsoft.com/office/drawing/2014/main" val="3008981627"/>
                    </a:ext>
                  </a:extLst>
                </a:gridCol>
                <a:gridCol w="1016000">
                  <a:extLst>
                    <a:ext uri="{9D8B030D-6E8A-4147-A177-3AD203B41FA5}">
                      <a16:colId xmlns:a16="http://schemas.microsoft.com/office/drawing/2014/main" val="3331961530"/>
                    </a:ext>
                  </a:extLst>
                </a:gridCol>
                <a:gridCol w="1016000">
                  <a:extLst>
                    <a:ext uri="{9D8B030D-6E8A-4147-A177-3AD203B41FA5}">
                      <a16:colId xmlns:a16="http://schemas.microsoft.com/office/drawing/2014/main" val="1659582065"/>
                    </a:ext>
                  </a:extLst>
                </a:gridCol>
              </a:tblGrid>
              <a:tr h="594360">
                <a:tc>
                  <a:txBody>
                    <a:bodyPr/>
                    <a:lstStyle/>
                    <a:p>
                      <a:pPr algn="l" fontAlgn="b"/>
                      <a:r>
                        <a:rPr lang="en-US" sz="1200" b="1" i="0" u="none" strike="noStrike">
                          <a:solidFill>
                            <a:srgbClr val="000000"/>
                          </a:solidFill>
                          <a:effectLst/>
                          <a:latin typeface="Calibri" panose="020F0502020204030204" pitchFamily="34" charset="0"/>
                        </a:rPr>
                        <a:t>Size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Regular IOPS Limits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New Performance+ IOPS limits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Regular Bandwidth Limits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New Performance+  BW (MB/s)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21046729"/>
                  </a:ext>
                </a:extLst>
              </a:tr>
              <a:tr h="198120">
                <a:tc>
                  <a:txBody>
                    <a:bodyPr/>
                    <a:lstStyle/>
                    <a:p>
                      <a:pPr algn="l" fontAlgn="b"/>
                      <a:r>
                        <a:rPr lang="en-US" sz="1200" b="0" i="0" u="none" strike="noStrike">
                          <a:solidFill>
                            <a:srgbClr val="000000"/>
                          </a:solidFill>
                          <a:effectLst/>
                          <a:latin typeface="Calibri" panose="020F0502020204030204" pitchFamily="34" charset="0"/>
                        </a:rPr>
                        <a:t> P30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5,000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8,000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200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300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479023"/>
                  </a:ext>
                </a:extLst>
              </a:tr>
              <a:tr h="198120">
                <a:tc>
                  <a:txBody>
                    <a:bodyPr/>
                    <a:lstStyle/>
                    <a:p>
                      <a:pPr algn="l" fontAlgn="b"/>
                      <a:r>
                        <a:rPr lang="en-US" sz="1200" b="0" i="0" u="none" strike="noStrike">
                          <a:solidFill>
                            <a:srgbClr val="000000"/>
                          </a:solidFill>
                          <a:effectLst/>
                          <a:latin typeface="Calibri" panose="020F0502020204030204" pitchFamily="34" charset="0"/>
                        </a:rPr>
                        <a:t> P40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7,500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16,000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250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600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073956"/>
                  </a:ext>
                </a:extLst>
              </a:tr>
              <a:tr h="198120">
                <a:tc>
                  <a:txBody>
                    <a:bodyPr/>
                    <a:lstStyle/>
                    <a:p>
                      <a:pPr algn="l" fontAlgn="b"/>
                      <a:r>
                        <a:rPr lang="en-US" sz="1200" b="0" i="0" u="none" strike="noStrike">
                          <a:solidFill>
                            <a:srgbClr val="000000"/>
                          </a:solidFill>
                          <a:effectLst/>
                          <a:latin typeface="Calibri" panose="020F0502020204030204" pitchFamily="34" charset="0"/>
                        </a:rPr>
                        <a:t> P50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7,500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20,000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250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900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3902552"/>
                  </a:ext>
                </a:extLst>
              </a:tr>
              <a:tr h="198120">
                <a:tc>
                  <a:txBody>
                    <a:bodyPr/>
                    <a:lstStyle/>
                    <a:p>
                      <a:pPr algn="l" fontAlgn="b"/>
                      <a:r>
                        <a:rPr lang="en-US" sz="1200" b="0" i="0" u="none" strike="noStrike">
                          <a:solidFill>
                            <a:srgbClr val="000000"/>
                          </a:solidFill>
                          <a:effectLst/>
                          <a:latin typeface="Calibri" panose="020F0502020204030204" pitchFamily="34" charset="0"/>
                        </a:rPr>
                        <a:t> P60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16,000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20,000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900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743698"/>
                  </a:ext>
                </a:extLst>
              </a:tr>
              <a:tr h="198120">
                <a:tc>
                  <a:txBody>
                    <a:bodyPr/>
                    <a:lstStyle/>
                    <a:p>
                      <a:pPr algn="l" fontAlgn="b"/>
                      <a:r>
                        <a:rPr lang="en-US" sz="1200" b="0" i="0" u="none" strike="noStrike">
                          <a:solidFill>
                            <a:srgbClr val="000000"/>
                          </a:solidFill>
                          <a:effectLst/>
                          <a:latin typeface="Calibri" panose="020F0502020204030204" pitchFamily="34" charset="0"/>
                        </a:rPr>
                        <a:t> P70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18,000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20,000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750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900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6005628"/>
                  </a:ext>
                </a:extLst>
              </a:tr>
              <a:tr h="198120">
                <a:tc>
                  <a:txBody>
                    <a:bodyPr/>
                    <a:lstStyle/>
                    <a:p>
                      <a:pPr algn="l" fontAlgn="b"/>
                      <a:r>
                        <a:rPr lang="en-US" sz="1200" b="0" i="0" u="none" strike="noStrike">
                          <a:solidFill>
                            <a:srgbClr val="000000"/>
                          </a:solidFill>
                          <a:effectLst/>
                          <a:latin typeface="Calibri" panose="020F0502020204030204" pitchFamily="34" charset="0"/>
                        </a:rPr>
                        <a:t> P80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20,000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20,000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900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900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440161"/>
                  </a:ext>
                </a:extLst>
              </a:tr>
            </a:tbl>
          </a:graphicData>
        </a:graphic>
      </p:graphicFrame>
      <p:sp>
        <p:nvSpPr>
          <p:cNvPr id="26" name="TextBox 25">
            <a:extLst>
              <a:ext uri="{FF2B5EF4-FFF2-40B4-BE49-F238E27FC236}">
                <a16:creationId xmlns:a16="http://schemas.microsoft.com/office/drawing/2014/main" id="{5787CE02-D6DA-3738-2526-C89E3A84060B}"/>
              </a:ext>
            </a:extLst>
          </p:cNvPr>
          <p:cNvSpPr txBox="1"/>
          <p:nvPr/>
        </p:nvSpPr>
        <p:spPr>
          <a:xfrm>
            <a:off x="8241802" y="1124926"/>
            <a:ext cx="2853986" cy="677108"/>
          </a:xfrm>
          <a:prstGeom prst="rect">
            <a:avLst/>
          </a:prstGeom>
          <a:noFill/>
        </p:spPr>
        <p:txBody>
          <a:bodyPr wrap="none" lIns="182880" tIns="146304" rIns="182880" bIns="146304" rtlCol="0">
            <a:spAutoFit/>
          </a:bodyPr>
          <a:lstStyle/>
          <a:p>
            <a:pPr>
              <a:lnSpc>
                <a:spcPct val="90000"/>
              </a:lnSpc>
              <a:spcAft>
                <a:spcPts val="600"/>
              </a:spcAft>
            </a:pPr>
            <a:r>
              <a:rPr lang="en-US" sz="1100">
                <a:gradFill>
                  <a:gsLst>
                    <a:gs pos="2917">
                      <a:schemeClr val="tx1"/>
                    </a:gs>
                    <a:gs pos="30000">
                      <a:schemeClr val="tx1"/>
                    </a:gs>
                  </a:gsLst>
                  <a:lin ang="5400000" scaled="0"/>
                </a:gradFill>
              </a:rPr>
              <a:t>Up to 2.6X improvement on IOPS</a:t>
            </a:r>
          </a:p>
          <a:p>
            <a:pPr>
              <a:lnSpc>
                <a:spcPct val="90000"/>
              </a:lnSpc>
              <a:spcAft>
                <a:spcPts val="600"/>
              </a:spcAft>
            </a:pPr>
            <a:r>
              <a:rPr lang="en-US" sz="1100">
                <a:gradFill>
                  <a:gsLst>
                    <a:gs pos="2917">
                      <a:schemeClr val="tx1"/>
                    </a:gs>
                    <a:gs pos="30000">
                      <a:schemeClr val="tx1"/>
                    </a:gs>
                  </a:gsLst>
                  <a:lin ang="5400000" scaled="0"/>
                </a:gradFill>
              </a:rPr>
              <a:t>Up to 3.6X improvement on throughput</a:t>
            </a:r>
          </a:p>
        </p:txBody>
      </p:sp>
      <p:sp>
        <p:nvSpPr>
          <p:cNvPr id="27" name="TextBox 26">
            <a:extLst>
              <a:ext uri="{FF2B5EF4-FFF2-40B4-BE49-F238E27FC236}">
                <a16:creationId xmlns:a16="http://schemas.microsoft.com/office/drawing/2014/main" id="{A3FD5478-1A46-44C4-3E95-92508D5B3ABC}"/>
              </a:ext>
            </a:extLst>
          </p:cNvPr>
          <p:cNvSpPr txBox="1"/>
          <p:nvPr/>
        </p:nvSpPr>
        <p:spPr>
          <a:xfrm>
            <a:off x="4682236" y="4110682"/>
            <a:ext cx="2862002" cy="677108"/>
          </a:xfrm>
          <a:prstGeom prst="rect">
            <a:avLst/>
          </a:prstGeom>
          <a:noFill/>
        </p:spPr>
        <p:txBody>
          <a:bodyPr wrap="none" lIns="182880" tIns="146304" rIns="182880" bIns="146304" rtlCol="0">
            <a:spAutoFit/>
          </a:bodyPr>
          <a:lstStyle/>
          <a:p>
            <a:pPr>
              <a:lnSpc>
                <a:spcPct val="90000"/>
              </a:lnSpc>
              <a:spcAft>
                <a:spcPts val="600"/>
              </a:spcAft>
            </a:pPr>
            <a:r>
              <a:rPr lang="en-US" sz="1100">
                <a:gradFill>
                  <a:gsLst>
                    <a:gs pos="2917">
                      <a:schemeClr val="tx1"/>
                    </a:gs>
                    <a:gs pos="30000">
                      <a:schemeClr val="tx1"/>
                    </a:gs>
                  </a:gsLst>
                  <a:lin ang="5400000" scaled="0"/>
                </a:gradFill>
              </a:rPr>
              <a:t>Up to 12X improvement on IOPS</a:t>
            </a:r>
          </a:p>
          <a:p>
            <a:pPr>
              <a:lnSpc>
                <a:spcPct val="90000"/>
              </a:lnSpc>
              <a:spcAft>
                <a:spcPts val="600"/>
              </a:spcAft>
            </a:pPr>
            <a:r>
              <a:rPr lang="en-US" sz="1100">
                <a:gradFill>
                  <a:gsLst>
                    <a:gs pos="2917">
                      <a:schemeClr val="tx1"/>
                    </a:gs>
                    <a:gs pos="30000">
                      <a:schemeClr val="tx1"/>
                    </a:gs>
                  </a:gsLst>
                  <a:lin ang="5400000" scaled="0"/>
                </a:gradFill>
              </a:rPr>
              <a:t>Up to 10X improvement on throughput</a:t>
            </a:r>
          </a:p>
        </p:txBody>
      </p:sp>
      <p:sp>
        <p:nvSpPr>
          <p:cNvPr id="28" name="TextBox 27">
            <a:extLst>
              <a:ext uri="{FF2B5EF4-FFF2-40B4-BE49-F238E27FC236}">
                <a16:creationId xmlns:a16="http://schemas.microsoft.com/office/drawing/2014/main" id="{900EDC4C-232E-5D4E-DA66-14004A9BF680}"/>
              </a:ext>
            </a:extLst>
          </p:cNvPr>
          <p:cNvSpPr txBox="1"/>
          <p:nvPr/>
        </p:nvSpPr>
        <p:spPr>
          <a:xfrm>
            <a:off x="1144770" y="1122491"/>
            <a:ext cx="2853986" cy="677108"/>
          </a:xfrm>
          <a:prstGeom prst="rect">
            <a:avLst/>
          </a:prstGeom>
          <a:noFill/>
        </p:spPr>
        <p:txBody>
          <a:bodyPr wrap="none" lIns="182880" tIns="146304" rIns="182880" bIns="146304" rtlCol="0">
            <a:spAutoFit/>
          </a:bodyPr>
          <a:lstStyle/>
          <a:p>
            <a:pPr>
              <a:lnSpc>
                <a:spcPct val="90000"/>
              </a:lnSpc>
              <a:spcAft>
                <a:spcPts val="600"/>
              </a:spcAft>
            </a:pPr>
            <a:r>
              <a:rPr lang="en-US" sz="1100">
                <a:gradFill>
                  <a:gsLst>
                    <a:gs pos="2917">
                      <a:schemeClr val="tx1"/>
                    </a:gs>
                    <a:gs pos="30000">
                      <a:schemeClr val="tx1"/>
                    </a:gs>
                  </a:gsLst>
                  <a:lin ang="5400000" scaled="0"/>
                </a:gradFill>
              </a:rPr>
              <a:t>Up to 12X improvement on IOPS</a:t>
            </a:r>
          </a:p>
          <a:p>
            <a:pPr>
              <a:lnSpc>
                <a:spcPct val="90000"/>
              </a:lnSpc>
              <a:spcAft>
                <a:spcPts val="600"/>
              </a:spcAft>
            </a:pPr>
            <a:r>
              <a:rPr lang="en-US" sz="1100">
                <a:gradFill>
                  <a:gsLst>
                    <a:gs pos="2917">
                      <a:schemeClr val="tx1"/>
                    </a:gs>
                    <a:gs pos="30000">
                      <a:schemeClr val="tx1"/>
                    </a:gs>
                  </a:gsLst>
                  <a:lin ang="5400000" scaled="0"/>
                </a:gradFill>
              </a:rPr>
              <a:t>Up to 8.3X improvement on throughput</a:t>
            </a:r>
          </a:p>
        </p:txBody>
      </p:sp>
      <p:graphicFrame>
        <p:nvGraphicFramePr>
          <p:cNvPr id="29" name="Table 28">
            <a:extLst>
              <a:ext uri="{FF2B5EF4-FFF2-40B4-BE49-F238E27FC236}">
                <a16:creationId xmlns:a16="http://schemas.microsoft.com/office/drawing/2014/main" id="{D48439B1-786C-B72B-32BD-6D4D1E690750}"/>
              </a:ext>
            </a:extLst>
          </p:cNvPr>
          <p:cNvGraphicFramePr>
            <a:graphicFrameLocks noGrp="1"/>
          </p:cNvGraphicFramePr>
          <p:nvPr/>
        </p:nvGraphicFramePr>
        <p:xfrm>
          <a:off x="3695202" y="4787790"/>
          <a:ext cx="4546600" cy="1783080"/>
        </p:xfrm>
        <a:graphic>
          <a:graphicData uri="http://schemas.openxmlformats.org/drawingml/2006/table">
            <a:tbl>
              <a:tblPr/>
              <a:tblGrid>
                <a:gridCol w="482600">
                  <a:extLst>
                    <a:ext uri="{9D8B030D-6E8A-4147-A177-3AD203B41FA5}">
                      <a16:colId xmlns:a16="http://schemas.microsoft.com/office/drawing/2014/main" val="1043539177"/>
                    </a:ext>
                  </a:extLst>
                </a:gridCol>
                <a:gridCol w="1016000">
                  <a:extLst>
                    <a:ext uri="{9D8B030D-6E8A-4147-A177-3AD203B41FA5}">
                      <a16:colId xmlns:a16="http://schemas.microsoft.com/office/drawing/2014/main" val="3978649309"/>
                    </a:ext>
                  </a:extLst>
                </a:gridCol>
                <a:gridCol w="1016000">
                  <a:extLst>
                    <a:ext uri="{9D8B030D-6E8A-4147-A177-3AD203B41FA5}">
                      <a16:colId xmlns:a16="http://schemas.microsoft.com/office/drawing/2014/main" val="4081243319"/>
                    </a:ext>
                  </a:extLst>
                </a:gridCol>
                <a:gridCol w="1016000">
                  <a:extLst>
                    <a:ext uri="{9D8B030D-6E8A-4147-A177-3AD203B41FA5}">
                      <a16:colId xmlns:a16="http://schemas.microsoft.com/office/drawing/2014/main" val="1808902155"/>
                    </a:ext>
                  </a:extLst>
                </a:gridCol>
                <a:gridCol w="1016000">
                  <a:extLst>
                    <a:ext uri="{9D8B030D-6E8A-4147-A177-3AD203B41FA5}">
                      <a16:colId xmlns:a16="http://schemas.microsoft.com/office/drawing/2014/main" val="3757206228"/>
                    </a:ext>
                  </a:extLst>
                </a:gridCol>
              </a:tblGrid>
              <a:tr h="594360">
                <a:tc>
                  <a:txBody>
                    <a:bodyPr/>
                    <a:lstStyle/>
                    <a:p>
                      <a:pPr algn="l" fontAlgn="b"/>
                      <a:r>
                        <a:rPr lang="en-US" sz="1200" b="1" i="0" u="none" strike="noStrike">
                          <a:solidFill>
                            <a:srgbClr val="000000"/>
                          </a:solidFill>
                          <a:effectLst/>
                          <a:latin typeface="Calibri" panose="020F0502020204030204" pitchFamily="34" charset="0"/>
                        </a:rPr>
                        <a:t> Size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 Regular IOPS Limits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 New Performance+ IOPS limits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 Regular Bandwidth Limits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 New Performance+  BW (MB/s)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467098744"/>
                  </a:ext>
                </a:extLst>
              </a:tr>
              <a:tr h="198120">
                <a:tc>
                  <a:txBody>
                    <a:bodyPr/>
                    <a:lstStyle/>
                    <a:p>
                      <a:pPr algn="l" fontAlgn="b"/>
                      <a:r>
                        <a:rPr lang="en-US" sz="1200" b="0" i="0" u="none" strike="noStrike">
                          <a:solidFill>
                            <a:srgbClr val="000000"/>
                          </a:solidFill>
                          <a:effectLst/>
                          <a:latin typeface="Calibri" panose="020F0502020204030204" pitchFamily="34" charset="0"/>
                        </a:rPr>
                        <a:t> E30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1,500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60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150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78359"/>
                  </a:ext>
                </a:extLst>
              </a:tr>
              <a:tr h="198120">
                <a:tc>
                  <a:txBody>
                    <a:bodyPr/>
                    <a:lstStyle/>
                    <a:p>
                      <a:pPr algn="l" fontAlgn="b"/>
                      <a:r>
                        <a:rPr lang="en-US" sz="1200" b="0" i="0" u="none" strike="noStrike">
                          <a:solidFill>
                            <a:srgbClr val="000000"/>
                          </a:solidFill>
                          <a:effectLst/>
                          <a:latin typeface="Calibri" panose="020F0502020204030204" pitchFamily="34" charset="0"/>
                        </a:rPr>
                        <a:t> E40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3,000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60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300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7841194"/>
                  </a:ext>
                </a:extLst>
              </a:tr>
              <a:tr h="198120">
                <a:tc>
                  <a:txBody>
                    <a:bodyPr/>
                    <a:lstStyle/>
                    <a:p>
                      <a:pPr algn="l" fontAlgn="b"/>
                      <a:r>
                        <a:rPr lang="en-US" sz="1200" b="0" i="0" u="none" strike="noStrike">
                          <a:solidFill>
                            <a:srgbClr val="000000"/>
                          </a:solidFill>
                          <a:effectLst/>
                          <a:latin typeface="Calibri" panose="020F0502020204030204" pitchFamily="34" charset="0"/>
                        </a:rPr>
                        <a:t> E50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6,000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60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600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9394522"/>
                  </a:ext>
                </a:extLst>
              </a:tr>
              <a:tr h="198120">
                <a:tc>
                  <a:txBody>
                    <a:bodyPr/>
                    <a:lstStyle/>
                    <a:p>
                      <a:pPr algn="l" fontAlgn="b"/>
                      <a:r>
                        <a:rPr lang="en-US" sz="1200" b="0" i="0" u="none" strike="noStrike">
                          <a:solidFill>
                            <a:srgbClr val="000000"/>
                          </a:solidFill>
                          <a:effectLst/>
                          <a:latin typeface="Calibri" panose="020F0502020204030204" pitchFamily="34" charset="0"/>
                        </a:rPr>
                        <a:t> E60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2,000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6,000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400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750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486328"/>
                  </a:ext>
                </a:extLst>
              </a:tr>
              <a:tr h="198120">
                <a:tc>
                  <a:txBody>
                    <a:bodyPr/>
                    <a:lstStyle/>
                    <a:p>
                      <a:pPr algn="l" fontAlgn="b"/>
                      <a:r>
                        <a:rPr lang="en-US" sz="1200" b="0" i="0" u="none" strike="noStrike">
                          <a:solidFill>
                            <a:srgbClr val="000000"/>
                          </a:solidFill>
                          <a:effectLst/>
                          <a:latin typeface="Calibri" panose="020F0502020204030204" pitchFamily="34" charset="0"/>
                        </a:rPr>
                        <a:t> E70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4,000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6,000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600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750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8712983"/>
                  </a:ext>
                </a:extLst>
              </a:tr>
              <a:tr h="198120">
                <a:tc>
                  <a:txBody>
                    <a:bodyPr/>
                    <a:lstStyle/>
                    <a:p>
                      <a:pPr algn="l" fontAlgn="b"/>
                      <a:r>
                        <a:rPr lang="en-US" sz="1200" b="0" i="0" u="none" strike="noStrike">
                          <a:solidFill>
                            <a:srgbClr val="000000"/>
                          </a:solidFill>
                          <a:effectLst/>
                          <a:latin typeface="Calibri" panose="020F0502020204030204" pitchFamily="34" charset="0"/>
                        </a:rPr>
                        <a:t> E80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6,000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6,000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750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750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0464764"/>
                  </a:ext>
                </a:extLst>
              </a:tr>
            </a:tbl>
          </a:graphicData>
        </a:graphic>
      </p:graphicFrame>
      <p:graphicFrame>
        <p:nvGraphicFramePr>
          <p:cNvPr id="32" name="Table 31">
            <a:extLst>
              <a:ext uri="{FF2B5EF4-FFF2-40B4-BE49-F238E27FC236}">
                <a16:creationId xmlns:a16="http://schemas.microsoft.com/office/drawing/2014/main" id="{580AA3D9-398C-5393-8DC6-00930FDC7566}"/>
              </a:ext>
            </a:extLst>
          </p:cNvPr>
          <p:cNvGraphicFramePr>
            <a:graphicFrameLocks noGrp="1"/>
          </p:cNvGraphicFramePr>
          <p:nvPr/>
        </p:nvGraphicFramePr>
        <p:xfrm>
          <a:off x="455995" y="1802034"/>
          <a:ext cx="4546600" cy="1783080"/>
        </p:xfrm>
        <a:graphic>
          <a:graphicData uri="http://schemas.openxmlformats.org/drawingml/2006/table">
            <a:tbl>
              <a:tblPr/>
              <a:tblGrid>
                <a:gridCol w="482600">
                  <a:extLst>
                    <a:ext uri="{9D8B030D-6E8A-4147-A177-3AD203B41FA5}">
                      <a16:colId xmlns:a16="http://schemas.microsoft.com/office/drawing/2014/main" val="1369862576"/>
                    </a:ext>
                  </a:extLst>
                </a:gridCol>
                <a:gridCol w="1016000">
                  <a:extLst>
                    <a:ext uri="{9D8B030D-6E8A-4147-A177-3AD203B41FA5}">
                      <a16:colId xmlns:a16="http://schemas.microsoft.com/office/drawing/2014/main" val="532568712"/>
                    </a:ext>
                  </a:extLst>
                </a:gridCol>
                <a:gridCol w="1016000">
                  <a:extLst>
                    <a:ext uri="{9D8B030D-6E8A-4147-A177-3AD203B41FA5}">
                      <a16:colId xmlns:a16="http://schemas.microsoft.com/office/drawing/2014/main" val="1430957434"/>
                    </a:ext>
                  </a:extLst>
                </a:gridCol>
                <a:gridCol w="1016000">
                  <a:extLst>
                    <a:ext uri="{9D8B030D-6E8A-4147-A177-3AD203B41FA5}">
                      <a16:colId xmlns:a16="http://schemas.microsoft.com/office/drawing/2014/main" val="1613627991"/>
                    </a:ext>
                  </a:extLst>
                </a:gridCol>
                <a:gridCol w="1016000">
                  <a:extLst>
                    <a:ext uri="{9D8B030D-6E8A-4147-A177-3AD203B41FA5}">
                      <a16:colId xmlns:a16="http://schemas.microsoft.com/office/drawing/2014/main" val="2583677284"/>
                    </a:ext>
                  </a:extLst>
                </a:gridCol>
              </a:tblGrid>
              <a:tr h="594360">
                <a:tc>
                  <a:txBody>
                    <a:bodyPr/>
                    <a:lstStyle/>
                    <a:p>
                      <a:pPr algn="l" fontAlgn="b"/>
                      <a:r>
                        <a:rPr lang="en-US" sz="1200" b="1" i="0" u="none" strike="noStrike">
                          <a:solidFill>
                            <a:srgbClr val="000000"/>
                          </a:solidFill>
                          <a:effectLst/>
                          <a:latin typeface="Calibri" panose="020F0502020204030204" pitchFamily="34" charset="0"/>
                        </a:rPr>
                        <a:t> Size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 Regular IOPS Limits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 New Performance+ IOPS limits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 Regular Bandwidth Limits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l" fontAlgn="b"/>
                      <a:r>
                        <a:rPr lang="en-US" sz="1200" b="1" i="0" u="none" strike="noStrike">
                          <a:solidFill>
                            <a:srgbClr val="000000"/>
                          </a:solidFill>
                          <a:effectLst/>
                          <a:latin typeface="Calibri" panose="020F0502020204030204" pitchFamily="34" charset="0"/>
                        </a:rPr>
                        <a:t> New Performance+  BW (MB/s)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308950829"/>
                  </a:ext>
                </a:extLst>
              </a:tr>
              <a:tr h="198120">
                <a:tc>
                  <a:txBody>
                    <a:bodyPr/>
                    <a:lstStyle/>
                    <a:p>
                      <a:pPr algn="l" fontAlgn="b"/>
                      <a:r>
                        <a:rPr lang="en-US" sz="1200" b="0" i="0" u="none" strike="noStrike">
                          <a:solidFill>
                            <a:srgbClr val="000000"/>
                          </a:solidFill>
                          <a:effectLst/>
                          <a:latin typeface="Calibri" panose="020F0502020204030204" pitchFamily="34" charset="0"/>
                        </a:rPr>
                        <a:t> S30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1,500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60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150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5231611"/>
                  </a:ext>
                </a:extLst>
              </a:tr>
              <a:tr h="198120">
                <a:tc>
                  <a:txBody>
                    <a:bodyPr/>
                    <a:lstStyle/>
                    <a:p>
                      <a:pPr algn="l" fontAlgn="b"/>
                      <a:r>
                        <a:rPr lang="en-US" sz="1200" b="0" i="0" u="none" strike="noStrike">
                          <a:solidFill>
                            <a:srgbClr val="000000"/>
                          </a:solidFill>
                          <a:effectLst/>
                          <a:latin typeface="Calibri" panose="020F0502020204030204" pitchFamily="34" charset="0"/>
                        </a:rPr>
                        <a:t> S40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3,000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60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300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7937346"/>
                  </a:ext>
                </a:extLst>
              </a:tr>
              <a:tr h="198120">
                <a:tc>
                  <a:txBody>
                    <a:bodyPr/>
                    <a:lstStyle/>
                    <a:p>
                      <a:pPr algn="l" fontAlgn="b"/>
                      <a:r>
                        <a:rPr lang="en-US" sz="1200" b="0" i="0" u="none" strike="noStrike">
                          <a:solidFill>
                            <a:srgbClr val="000000"/>
                          </a:solidFill>
                          <a:effectLst/>
                          <a:latin typeface="Calibri" panose="020F0502020204030204" pitchFamily="34" charset="0"/>
                        </a:rPr>
                        <a:t> S50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3,000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60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500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790874"/>
                  </a:ext>
                </a:extLst>
              </a:tr>
              <a:tr h="198120">
                <a:tc>
                  <a:txBody>
                    <a:bodyPr/>
                    <a:lstStyle/>
                    <a:p>
                      <a:pPr algn="l" fontAlgn="b"/>
                      <a:r>
                        <a:rPr lang="en-US" sz="1200" b="0" i="0" u="none" strike="noStrike">
                          <a:solidFill>
                            <a:srgbClr val="000000"/>
                          </a:solidFill>
                          <a:effectLst/>
                          <a:latin typeface="Calibri" panose="020F0502020204030204" pitchFamily="34" charset="0"/>
                        </a:rPr>
                        <a:t> S60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1,300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3,000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60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500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6414070"/>
                  </a:ext>
                </a:extLst>
              </a:tr>
              <a:tr h="198120">
                <a:tc>
                  <a:txBody>
                    <a:bodyPr/>
                    <a:lstStyle/>
                    <a:p>
                      <a:pPr algn="l" fontAlgn="b"/>
                      <a:r>
                        <a:rPr lang="en-US" sz="1200" b="0" i="0" u="none" strike="noStrike">
                          <a:solidFill>
                            <a:srgbClr val="000000"/>
                          </a:solidFill>
                          <a:effectLst/>
                          <a:latin typeface="Calibri" panose="020F0502020204030204" pitchFamily="34" charset="0"/>
                        </a:rPr>
                        <a:t> S70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2,000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3,000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300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500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316460"/>
                  </a:ext>
                </a:extLst>
              </a:tr>
              <a:tr h="198120">
                <a:tc>
                  <a:txBody>
                    <a:bodyPr/>
                    <a:lstStyle/>
                    <a:p>
                      <a:pPr algn="l" fontAlgn="b"/>
                      <a:r>
                        <a:rPr lang="en-US" sz="1200" b="0" i="0" u="none" strike="noStrike">
                          <a:solidFill>
                            <a:srgbClr val="000000"/>
                          </a:solidFill>
                          <a:effectLst/>
                          <a:latin typeface="Calibri" panose="020F0502020204030204" pitchFamily="34" charset="0"/>
                        </a:rPr>
                        <a:t> S80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2,000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3,000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sngStrike">
                          <a:solidFill>
                            <a:srgbClr val="000000"/>
                          </a:solidFill>
                          <a:effectLst/>
                          <a:latin typeface="Calibri" panose="020F0502020204030204" pitchFamily="34" charset="0"/>
                        </a:rPr>
                        <a:t>                  500 </a:t>
                      </a:r>
                      <a:endParaRPr lang="en-US" sz="1200" b="0" i="0" u="none" strike="noStrike">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500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799868"/>
                  </a:ext>
                </a:extLst>
              </a:tr>
            </a:tbl>
          </a:graphicData>
        </a:graphic>
      </p:graphicFrame>
      <p:grpSp>
        <p:nvGrpSpPr>
          <p:cNvPr id="33" name="Group 32">
            <a:extLst>
              <a:ext uri="{FF2B5EF4-FFF2-40B4-BE49-F238E27FC236}">
                <a16:creationId xmlns:a16="http://schemas.microsoft.com/office/drawing/2014/main" id="{9976CF05-1A0A-7E01-BAF1-3B95556D215D}"/>
              </a:ext>
            </a:extLst>
          </p:cNvPr>
          <p:cNvGrpSpPr/>
          <p:nvPr/>
        </p:nvGrpSpPr>
        <p:grpSpPr>
          <a:xfrm>
            <a:off x="752412" y="1284994"/>
            <a:ext cx="343800" cy="343882"/>
            <a:chOff x="5675510" y="1777459"/>
            <a:chExt cx="350694" cy="350778"/>
          </a:xfrm>
          <a:noFill/>
        </p:grpSpPr>
        <p:sp>
          <p:nvSpPr>
            <p:cNvPr id="34" name="StorageOptical_E958" title="Icon of a hard disk">
              <a:extLst>
                <a:ext uri="{FF2B5EF4-FFF2-40B4-BE49-F238E27FC236}">
                  <a16:creationId xmlns:a16="http://schemas.microsoft.com/office/drawing/2014/main" id="{BD1C6B50-13C6-C836-48D1-5874A6EB17D9}"/>
                </a:ext>
              </a:extLst>
            </p:cNvPr>
            <p:cNvSpPr>
              <a:spLocks noChangeAspect="1" noEditPoints="1"/>
            </p:cNvSpPr>
            <p:nvPr/>
          </p:nvSpPr>
          <p:spPr bwMode="auto">
            <a:xfrm>
              <a:off x="5675510" y="1777459"/>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grpFill/>
            <a:ln w="1905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cxnSp>
          <p:nvCxnSpPr>
            <p:cNvPr id="35" name="Straight Connector 34">
              <a:extLst>
                <a:ext uri="{FF2B5EF4-FFF2-40B4-BE49-F238E27FC236}">
                  <a16:creationId xmlns:a16="http://schemas.microsoft.com/office/drawing/2014/main" id="{E66D7701-0B2F-20DC-0C5D-D816F3C1E8CD}"/>
                </a:ext>
              </a:extLst>
            </p:cNvPr>
            <p:cNvCxnSpPr>
              <a:stCxn id="34" idx="12"/>
              <a:endCxn id="34" idx="13"/>
            </p:cNvCxnSpPr>
            <p:nvPr/>
          </p:nvCxnSpPr>
          <p:spPr>
            <a:xfrm>
              <a:off x="5753318" y="1855285"/>
              <a:ext cx="42550" cy="42561"/>
            </a:xfrm>
            <a:prstGeom prst="line">
              <a:avLst/>
            </a:prstGeom>
            <a:grpFill/>
            <a:ln w="19050" cap="sq" cmpd="sng" algn="ctr">
              <a:solidFill>
                <a:srgbClr val="75757A"/>
              </a:solidFill>
              <a:prstDash val="solid"/>
              <a:miter lim="800000"/>
              <a:headEnd type="none" w="lg" len="med"/>
              <a:tailEnd type="none" w="lg" len="med"/>
            </a:ln>
            <a:effectLst/>
          </p:spPr>
        </p:cxnSp>
        <p:cxnSp>
          <p:nvCxnSpPr>
            <p:cNvPr id="36" name="Straight Connector 35">
              <a:extLst>
                <a:ext uri="{FF2B5EF4-FFF2-40B4-BE49-F238E27FC236}">
                  <a16:creationId xmlns:a16="http://schemas.microsoft.com/office/drawing/2014/main" id="{606FF4FA-AF06-E687-C8CE-A54CAE5FF811}"/>
                </a:ext>
              </a:extLst>
            </p:cNvPr>
            <p:cNvCxnSpPr>
              <a:cxnSpLocks/>
              <a:stCxn id="34" idx="10"/>
              <a:endCxn id="34" idx="11"/>
            </p:cNvCxnSpPr>
            <p:nvPr/>
          </p:nvCxnSpPr>
          <p:spPr>
            <a:xfrm>
              <a:off x="5905846" y="2007850"/>
              <a:ext cx="42550" cy="42561"/>
            </a:xfrm>
            <a:prstGeom prst="line">
              <a:avLst/>
            </a:prstGeom>
            <a:grpFill/>
            <a:ln w="19050" cap="sq" cmpd="sng" algn="ctr">
              <a:solidFill>
                <a:srgbClr val="75757A"/>
              </a:solidFill>
              <a:prstDash val="solid"/>
              <a:miter lim="800000"/>
              <a:headEnd type="none" w="lg" len="med"/>
              <a:tailEnd type="none" w="lg" len="med"/>
            </a:ln>
            <a:effectLst/>
          </p:spPr>
        </p:cxnSp>
      </p:grpSp>
      <p:grpSp>
        <p:nvGrpSpPr>
          <p:cNvPr id="37" name="Group 36">
            <a:extLst>
              <a:ext uri="{FF2B5EF4-FFF2-40B4-BE49-F238E27FC236}">
                <a16:creationId xmlns:a16="http://schemas.microsoft.com/office/drawing/2014/main" id="{06639F65-FB85-7306-D694-75D6EB51B2FC}"/>
              </a:ext>
            </a:extLst>
          </p:cNvPr>
          <p:cNvGrpSpPr>
            <a:grpSpLocks noChangeAspect="1"/>
          </p:cNvGrpSpPr>
          <p:nvPr/>
        </p:nvGrpSpPr>
        <p:grpSpPr>
          <a:xfrm>
            <a:off x="4323666" y="4227972"/>
            <a:ext cx="358570" cy="427296"/>
            <a:chOff x="5477764" y="5013499"/>
            <a:chExt cx="268565" cy="320040"/>
          </a:xfrm>
        </p:grpSpPr>
        <p:grpSp>
          <p:nvGrpSpPr>
            <p:cNvPr id="38" name="Group 37">
              <a:extLst>
                <a:ext uri="{FF2B5EF4-FFF2-40B4-BE49-F238E27FC236}">
                  <a16:creationId xmlns:a16="http://schemas.microsoft.com/office/drawing/2014/main" id="{0C068408-7687-4630-46AC-4E22DFACBC42}"/>
                </a:ext>
              </a:extLst>
            </p:cNvPr>
            <p:cNvGrpSpPr/>
            <p:nvPr/>
          </p:nvGrpSpPr>
          <p:grpSpPr>
            <a:xfrm>
              <a:off x="5477764" y="5013499"/>
              <a:ext cx="268565" cy="320040"/>
              <a:chOff x="5477764" y="5010341"/>
              <a:chExt cx="268565" cy="320040"/>
            </a:xfrm>
          </p:grpSpPr>
          <p:sp>
            <p:nvSpPr>
              <p:cNvPr id="43" name="Freeform 5">
                <a:extLst>
                  <a:ext uri="{FF2B5EF4-FFF2-40B4-BE49-F238E27FC236}">
                    <a16:creationId xmlns:a16="http://schemas.microsoft.com/office/drawing/2014/main" id="{ADD7DFCC-923F-067D-3EFC-88DCB46785A6}"/>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44" name="Group 43">
                <a:extLst>
                  <a:ext uri="{FF2B5EF4-FFF2-40B4-BE49-F238E27FC236}">
                    <a16:creationId xmlns:a16="http://schemas.microsoft.com/office/drawing/2014/main" id="{63DD8AB2-7583-EC13-85F6-E0DE87F392F6}"/>
                  </a:ext>
                </a:extLst>
              </p:cNvPr>
              <p:cNvGrpSpPr/>
              <p:nvPr/>
            </p:nvGrpSpPr>
            <p:grpSpPr>
              <a:xfrm>
                <a:off x="5518161" y="5046557"/>
                <a:ext cx="187770" cy="208407"/>
                <a:chOff x="5513643" y="5046557"/>
                <a:chExt cx="187770" cy="208407"/>
              </a:xfrm>
              <a:solidFill>
                <a:srgbClr val="0078D3"/>
              </a:solidFill>
            </p:grpSpPr>
            <p:sp>
              <p:nvSpPr>
                <p:cNvPr id="45" name="Oval 44">
                  <a:extLst>
                    <a:ext uri="{FF2B5EF4-FFF2-40B4-BE49-F238E27FC236}">
                      <a16:creationId xmlns:a16="http://schemas.microsoft.com/office/drawing/2014/main" id="{1B9AF5C3-0C77-EA52-76E2-55E7DBBFC33B}"/>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45">
                  <a:extLst>
                    <a:ext uri="{FF2B5EF4-FFF2-40B4-BE49-F238E27FC236}">
                      <a16:creationId xmlns:a16="http://schemas.microsoft.com/office/drawing/2014/main" id="{EE2538E5-36D9-F611-D36A-FAF7F048B242}"/>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Oval 46">
                  <a:extLst>
                    <a:ext uri="{FF2B5EF4-FFF2-40B4-BE49-F238E27FC236}">
                      <a16:creationId xmlns:a16="http://schemas.microsoft.com/office/drawing/2014/main" id="{7DEAE973-82D2-49BF-CB55-205D7C2303C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Oval 47">
                  <a:extLst>
                    <a:ext uri="{FF2B5EF4-FFF2-40B4-BE49-F238E27FC236}">
                      <a16:creationId xmlns:a16="http://schemas.microsoft.com/office/drawing/2014/main" id="{D9DCDCE8-36F9-7554-B98B-147C6EEFAFE1}"/>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39" name="Group 38">
              <a:extLst>
                <a:ext uri="{FF2B5EF4-FFF2-40B4-BE49-F238E27FC236}">
                  <a16:creationId xmlns:a16="http://schemas.microsoft.com/office/drawing/2014/main" id="{233D4900-712E-21BF-AA0B-B45F6C80DDFC}"/>
                </a:ext>
              </a:extLst>
            </p:cNvPr>
            <p:cNvGrpSpPr/>
            <p:nvPr/>
          </p:nvGrpSpPr>
          <p:grpSpPr>
            <a:xfrm>
              <a:off x="5571787" y="5284616"/>
              <a:ext cx="80519" cy="48923"/>
              <a:chOff x="5884568" y="5297481"/>
              <a:chExt cx="80519" cy="48923"/>
            </a:xfrm>
          </p:grpSpPr>
          <p:sp>
            <p:nvSpPr>
              <p:cNvPr id="40" name="Line 7">
                <a:extLst>
                  <a:ext uri="{FF2B5EF4-FFF2-40B4-BE49-F238E27FC236}">
                    <a16:creationId xmlns:a16="http://schemas.microsoft.com/office/drawing/2014/main" id="{AB515479-10F5-9C7C-51ED-059EE0141280}"/>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41" name="Line 8">
                <a:extLst>
                  <a:ext uri="{FF2B5EF4-FFF2-40B4-BE49-F238E27FC236}">
                    <a16:creationId xmlns:a16="http://schemas.microsoft.com/office/drawing/2014/main" id="{049FC526-5F55-8953-3CEA-1C96FE569A22}"/>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42" name="Line 9">
                <a:extLst>
                  <a:ext uri="{FF2B5EF4-FFF2-40B4-BE49-F238E27FC236}">
                    <a16:creationId xmlns:a16="http://schemas.microsoft.com/office/drawing/2014/main" id="{DB92482A-E9ED-7246-11DE-848935C256E9}"/>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49" name="Group 48">
            <a:extLst>
              <a:ext uri="{FF2B5EF4-FFF2-40B4-BE49-F238E27FC236}">
                <a16:creationId xmlns:a16="http://schemas.microsoft.com/office/drawing/2014/main" id="{32937E91-B10C-E0E9-1346-04847C276C22}"/>
              </a:ext>
            </a:extLst>
          </p:cNvPr>
          <p:cNvGrpSpPr/>
          <p:nvPr/>
        </p:nvGrpSpPr>
        <p:grpSpPr>
          <a:xfrm>
            <a:off x="7829705" y="1191506"/>
            <a:ext cx="501222" cy="570475"/>
            <a:chOff x="8618441" y="2851722"/>
            <a:chExt cx="511273" cy="581914"/>
          </a:xfrm>
        </p:grpSpPr>
        <p:grpSp>
          <p:nvGrpSpPr>
            <p:cNvPr id="50" name="Group 49">
              <a:extLst>
                <a:ext uri="{FF2B5EF4-FFF2-40B4-BE49-F238E27FC236}">
                  <a16:creationId xmlns:a16="http://schemas.microsoft.com/office/drawing/2014/main" id="{C538FB03-E326-0732-618A-441751DE8F75}"/>
                </a:ext>
              </a:extLst>
            </p:cNvPr>
            <p:cNvGrpSpPr>
              <a:grpSpLocks noChangeAspect="1"/>
            </p:cNvGrpSpPr>
            <p:nvPr/>
          </p:nvGrpSpPr>
          <p:grpSpPr>
            <a:xfrm>
              <a:off x="8618441" y="2851722"/>
              <a:ext cx="365760" cy="435864"/>
              <a:chOff x="5477764" y="5013499"/>
              <a:chExt cx="268565" cy="320040"/>
            </a:xfrm>
          </p:grpSpPr>
          <p:grpSp>
            <p:nvGrpSpPr>
              <p:cNvPr id="54" name="Group 53">
                <a:extLst>
                  <a:ext uri="{FF2B5EF4-FFF2-40B4-BE49-F238E27FC236}">
                    <a16:creationId xmlns:a16="http://schemas.microsoft.com/office/drawing/2014/main" id="{F7A34912-A989-E02A-A258-B78F3249A7E7}"/>
                  </a:ext>
                </a:extLst>
              </p:cNvPr>
              <p:cNvGrpSpPr/>
              <p:nvPr/>
            </p:nvGrpSpPr>
            <p:grpSpPr>
              <a:xfrm>
                <a:off x="5477764" y="5013499"/>
                <a:ext cx="268565" cy="320040"/>
                <a:chOff x="5477764" y="5010341"/>
                <a:chExt cx="268565" cy="320040"/>
              </a:xfrm>
            </p:grpSpPr>
            <p:sp>
              <p:nvSpPr>
                <p:cNvPr id="59" name="Freeform 5">
                  <a:extLst>
                    <a:ext uri="{FF2B5EF4-FFF2-40B4-BE49-F238E27FC236}">
                      <a16:creationId xmlns:a16="http://schemas.microsoft.com/office/drawing/2014/main" id="{CE6FA358-BC15-0CA0-017A-5A5F172F3657}"/>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nvGrpSpPr>
                <p:cNvPr id="60" name="Group 59">
                  <a:extLst>
                    <a:ext uri="{FF2B5EF4-FFF2-40B4-BE49-F238E27FC236}">
                      <a16:creationId xmlns:a16="http://schemas.microsoft.com/office/drawing/2014/main" id="{C2102256-1A3A-0D99-0AF2-05D67E171A58}"/>
                    </a:ext>
                  </a:extLst>
                </p:cNvPr>
                <p:cNvGrpSpPr/>
                <p:nvPr/>
              </p:nvGrpSpPr>
              <p:grpSpPr>
                <a:xfrm>
                  <a:off x="5518161" y="5046557"/>
                  <a:ext cx="187770" cy="208407"/>
                  <a:chOff x="5513643" y="5046557"/>
                  <a:chExt cx="187770" cy="208407"/>
                </a:xfrm>
                <a:solidFill>
                  <a:srgbClr val="0078D3"/>
                </a:solidFill>
              </p:grpSpPr>
              <p:sp>
                <p:nvSpPr>
                  <p:cNvPr id="61" name="Oval 60">
                    <a:extLst>
                      <a:ext uri="{FF2B5EF4-FFF2-40B4-BE49-F238E27FC236}">
                        <a16:creationId xmlns:a16="http://schemas.microsoft.com/office/drawing/2014/main" id="{BE9E77E9-7FED-8627-C416-90FAD08FDAF4}"/>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Oval 61">
                    <a:extLst>
                      <a:ext uri="{FF2B5EF4-FFF2-40B4-BE49-F238E27FC236}">
                        <a16:creationId xmlns:a16="http://schemas.microsoft.com/office/drawing/2014/main" id="{76955D7C-EB80-70CF-CC05-B0833D86EEB1}"/>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Oval 62">
                    <a:extLst>
                      <a:ext uri="{FF2B5EF4-FFF2-40B4-BE49-F238E27FC236}">
                        <a16:creationId xmlns:a16="http://schemas.microsoft.com/office/drawing/2014/main" id="{63514D15-EF20-28B4-42E3-CEBD621ECC2C}"/>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Oval 63">
                    <a:extLst>
                      <a:ext uri="{FF2B5EF4-FFF2-40B4-BE49-F238E27FC236}">
                        <a16:creationId xmlns:a16="http://schemas.microsoft.com/office/drawing/2014/main" id="{EC4E5259-BD77-A9D3-DDBD-0AF6EAB53343}"/>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89F61408-85F1-2AC5-CA70-4552BD3C6379}"/>
                  </a:ext>
                </a:extLst>
              </p:cNvPr>
              <p:cNvGrpSpPr/>
              <p:nvPr/>
            </p:nvGrpSpPr>
            <p:grpSpPr>
              <a:xfrm>
                <a:off x="5571787" y="5284616"/>
                <a:ext cx="80519" cy="48923"/>
                <a:chOff x="5884568" y="5297481"/>
                <a:chExt cx="80519" cy="48923"/>
              </a:xfrm>
            </p:grpSpPr>
            <p:sp>
              <p:nvSpPr>
                <p:cNvPr id="56" name="Line 7">
                  <a:extLst>
                    <a:ext uri="{FF2B5EF4-FFF2-40B4-BE49-F238E27FC236}">
                      <a16:creationId xmlns:a16="http://schemas.microsoft.com/office/drawing/2014/main" id="{6E46ADFF-BD6A-C438-2EA6-60360D8A1A23}"/>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7" name="Line 8">
                  <a:extLst>
                    <a:ext uri="{FF2B5EF4-FFF2-40B4-BE49-F238E27FC236}">
                      <a16:creationId xmlns:a16="http://schemas.microsoft.com/office/drawing/2014/main" id="{211BF144-6B14-2B5B-CF6D-2B2DA54A0356}"/>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sp>
              <p:nvSpPr>
                <p:cNvPr id="58" name="Line 9">
                  <a:extLst>
                    <a:ext uri="{FF2B5EF4-FFF2-40B4-BE49-F238E27FC236}">
                      <a16:creationId xmlns:a16="http://schemas.microsoft.com/office/drawing/2014/main" id="{AD28B91E-30FE-7FBD-33F9-396EC4C68297}"/>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endParaRPr>
                </a:p>
              </p:txBody>
            </p:sp>
          </p:grpSp>
        </p:grpSp>
        <p:grpSp>
          <p:nvGrpSpPr>
            <p:cNvPr id="51" name="Group 50">
              <a:extLst>
                <a:ext uri="{FF2B5EF4-FFF2-40B4-BE49-F238E27FC236}">
                  <a16:creationId xmlns:a16="http://schemas.microsoft.com/office/drawing/2014/main" id="{54FE00CD-80B5-DCDB-80EC-D0813623D6CF}"/>
                </a:ext>
              </a:extLst>
            </p:cNvPr>
            <p:cNvGrpSpPr/>
            <p:nvPr/>
          </p:nvGrpSpPr>
          <p:grpSpPr>
            <a:xfrm>
              <a:off x="8837614" y="3141536"/>
              <a:ext cx="292100" cy="292100"/>
              <a:chOff x="9201151" y="3497263"/>
              <a:chExt cx="292100" cy="292100"/>
            </a:xfrm>
          </p:grpSpPr>
          <p:sp>
            <p:nvSpPr>
              <p:cNvPr id="52" name="Oval 51">
                <a:extLst>
                  <a:ext uri="{FF2B5EF4-FFF2-40B4-BE49-F238E27FC236}">
                    <a16:creationId xmlns:a16="http://schemas.microsoft.com/office/drawing/2014/main" id="{4D21EF33-5CE0-93F7-2205-B7D6901B77AA}"/>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Freeform 1018">
                <a:extLst>
                  <a:ext uri="{FF2B5EF4-FFF2-40B4-BE49-F238E27FC236}">
                    <a16:creationId xmlns:a16="http://schemas.microsoft.com/office/drawing/2014/main" id="{96B5EC6C-35F3-8F3C-8200-EF7C5496019B}"/>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endParaRPr>
              </a:p>
            </p:txBody>
          </p:sp>
        </p:grpSp>
      </p:grpSp>
      <p:sp>
        <p:nvSpPr>
          <p:cNvPr id="65" name="TextBox 64">
            <a:extLst>
              <a:ext uri="{FF2B5EF4-FFF2-40B4-BE49-F238E27FC236}">
                <a16:creationId xmlns:a16="http://schemas.microsoft.com/office/drawing/2014/main" id="{FE3CCDF7-AEA5-DF94-BC80-29135AEA2A05}"/>
              </a:ext>
            </a:extLst>
          </p:cNvPr>
          <p:cNvSpPr txBox="1"/>
          <p:nvPr/>
        </p:nvSpPr>
        <p:spPr>
          <a:xfrm>
            <a:off x="1137762" y="819516"/>
            <a:ext cx="1753172" cy="517065"/>
          </a:xfrm>
          <a:prstGeom prst="rect">
            <a:avLst/>
          </a:prstGeom>
          <a:noFill/>
        </p:spPr>
        <p:txBody>
          <a:bodyPr wrap="non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Standard HDD</a:t>
            </a:r>
          </a:p>
        </p:txBody>
      </p:sp>
      <p:sp>
        <p:nvSpPr>
          <p:cNvPr id="66" name="TextBox 65">
            <a:extLst>
              <a:ext uri="{FF2B5EF4-FFF2-40B4-BE49-F238E27FC236}">
                <a16:creationId xmlns:a16="http://schemas.microsoft.com/office/drawing/2014/main" id="{465B45F1-54C2-798E-7F59-6A2771E497F4}"/>
              </a:ext>
            </a:extLst>
          </p:cNvPr>
          <p:cNvSpPr txBox="1"/>
          <p:nvPr/>
        </p:nvSpPr>
        <p:spPr>
          <a:xfrm>
            <a:off x="4682236" y="3836917"/>
            <a:ext cx="1676228" cy="517065"/>
          </a:xfrm>
          <a:prstGeom prst="rect">
            <a:avLst/>
          </a:prstGeom>
          <a:noFill/>
        </p:spPr>
        <p:txBody>
          <a:bodyPr wrap="non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Standard SSD</a:t>
            </a:r>
          </a:p>
        </p:txBody>
      </p:sp>
      <p:sp>
        <p:nvSpPr>
          <p:cNvPr id="67" name="TextBox 66">
            <a:extLst>
              <a:ext uri="{FF2B5EF4-FFF2-40B4-BE49-F238E27FC236}">
                <a16:creationId xmlns:a16="http://schemas.microsoft.com/office/drawing/2014/main" id="{9DAB6A32-3BEF-F917-A6CB-EE2E5F214287}"/>
              </a:ext>
            </a:extLst>
          </p:cNvPr>
          <p:cNvSpPr txBox="1"/>
          <p:nvPr/>
        </p:nvSpPr>
        <p:spPr>
          <a:xfrm>
            <a:off x="8241802" y="855749"/>
            <a:ext cx="1681358" cy="517065"/>
          </a:xfrm>
          <a:prstGeom prst="rect">
            <a:avLst/>
          </a:prstGeom>
          <a:noFill/>
        </p:spPr>
        <p:txBody>
          <a:bodyPr wrap="non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Premium SSD</a:t>
            </a:r>
          </a:p>
        </p:txBody>
      </p:sp>
    </p:spTree>
    <p:extLst>
      <p:ext uri="{BB962C8B-B14F-4D97-AF65-F5344CB8AC3E}">
        <p14:creationId xmlns:p14="http://schemas.microsoft.com/office/powerpoint/2010/main" val="18360565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t>Costs</a:t>
            </a:r>
          </a:p>
        </p:txBody>
      </p:sp>
      <p:sp>
        <p:nvSpPr>
          <p:cNvPr id="3" name="Subtitle"/>
          <p:cNvSpPr>
            <a:spLocks noGrp="1"/>
          </p:cNvSpPr>
          <p:nvPr>
            <p:ph sz="quarter" idx="10" hasCustomPrompt="1"/>
          </p:nvPr>
        </p:nvSpPr>
        <p:spPr>
          <a:xfrm>
            <a:off x="584200" y="1435100"/>
            <a:ext cx="11018838" cy="85344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Before deciding on which disk type suits your needs the most, consider how the billing for that disk is done.</a:t>
            </a:r>
          </a:p>
        </p:txBody>
      </p:sp>
      <p:sp>
        <p:nvSpPr>
          <p:cNvPr id="4" name="New shape"/>
          <p:cNvSpPr/>
          <p:nvPr/>
        </p:nvSpPr>
        <p:spPr>
          <a:xfrm>
            <a:off x="609600" y="2517013"/>
            <a:ext cx="10972800" cy="2944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sz="1800">
                <a:solidFill>
                  <a:srgbClr val="2A446F"/>
                </a:solidFill>
              </a:rPr>
              <a:t>The region the disk is deployed in (all disks)</a:t>
            </a:r>
          </a:p>
          <a:p>
            <a:pPr marL="635000" indent="-365760">
              <a:spcBef>
                <a:spcPct val="20000"/>
              </a:spcBef>
              <a:spcAft>
                <a:spcPct val="20000"/>
              </a:spcAft>
              <a:buChar char="•"/>
            </a:pPr>
            <a:r>
              <a:rPr sz="1800">
                <a:solidFill>
                  <a:srgbClr val="2A446F"/>
                </a:solidFill>
              </a:rPr>
              <a:t>The size of the disk (all disks)</a:t>
            </a:r>
          </a:p>
          <a:p>
            <a:pPr marL="635000" indent="-365760">
              <a:spcBef>
                <a:spcPct val="20000"/>
              </a:spcBef>
              <a:spcAft>
                <a:spcPct val="20000"/>
              </a:spcAft>
              <a:buChar char="•"/>
            </a:pPr>
            <a:r>
              <a:rPr sz="1800">
                <a:solidFill>
                  <a:srgbClr val="2A446F"/>
                </a:solidFill>
              </a:rPr>
              <a:t>The number of transactions made involving the disk (all transactions for Standard HDD and Standard SSD. For Premium SSD, burst transactions only)</a:t>
            </a:r>
          </a:p>
          <a:p>
            <a:pPr marL="635000" indent="-365760">
              <a:spcBef>
                <a:spcPct val="20000"/>
              </a:spcBef>
              <a:spcAft>
                <a:spcPct val="20000"/>
              </a:spcAft>
              <a:buChar char="•"/>
            </a:pPr>
            <a:r>
              <a:rPr sz="1800">
                <a:solidFill>
                  <a:srgbClr val="2A446F"/>
                </a:solidFill>
              </a:rPr>
              <a:t>The redundancy option selected (Standard SSD and Premium SSD only)</a:t>
            </a:r>
          </a:p>
          <a:p>
            <a:pPr marL="635000" indent="-365760">
              <a:spcBef>
                <a:spcPct val="20000"/>
              </a:spcBef>
              <a:spcAft>
                <a:spcPct val="20000"/>
              </a:spcAft>
              <a:buChar char="•"/>
            </a:pPr>
            <a:r>
              <a:rPr sz="1800">
                <a:solidFill>
                  <a:srgbClr val="2A446F"/>
                </a:solidFill>
              </a:rPr>
              <a:t>Whether on-demand bursting is enabled (Premium SSD only)</a:t>
            </a:r>
          </a:p>
          <a:p>
            <a:pPr marL="635000" indent="-365760">
              <a:spcBef>
                <a:spcPct val="20000"/>
              </a:spcBef>
              <a:spcAft>
                <a:spcPct val="20000"/>
              </a:spcAft>
              <a:buChar char="•"/>
            </a:pPr>
            <a:r>
              <a:rPr sz="1800">
                <a:solidFill>
                  <a:srgbClr val="2A446F"/>
                </a:solidFill>
              </a:rPr>
              <a:t>The disk's IOPS (Ultra Disks and Premium SSD v2 only)</a:t>
            </a:r>
          </a:p>
          <a:p>
            <a:pPr marL="635000" indent="-365760">
              <a:spcBef>
                <a:spcPct val="20000"/>
              </a:spcBef>
              <a:spcAft>
                <a:spcPct val="20000"/>
              </a:spcAft>
              <a:buChar char="•"/>
            </a:pPr>
            <a:r>
              <a:rPr sz="1800">
                <a:solidFill>
                  <a:srgbClr val="2A446F"/>
                </a:solidFill>
              </a:rPr>
              <a:t>The disk's throughput (Ultra Disks and Premium SSD v2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D112-51B3-4130-28A4-1EECF71B6029}"/>
              </a:ext>
            </a:extLst>
          </p:cNvPr>
          <p:cNvSpPr>
            <a:spLocks noGrp="1"/>
          </p:cNvSpPr>
          <p:nvPr>
            <p:ph type="title"/>
          </p:nvPr>
        </p:nvSpPr>
        <p:spPr>
          <a:xfrm>
            <a:off x="442765" y="287130"/>
            <a:ext cx="11306469" cy="397545"/>
          </a:xfrm>
        </p:spPr>
        <p:txBody>
          <a:bodyPr/>
          <a:lstStyle/>
          <a:p>
            <a:r>
              <a:rPr lang="en-US" sz="3200"/>
              <a:t>Standard SSD Billed Transaction Limits</a:t>
            </a:r>
          </a:p>
        </p:txBody>
      </p:sp>
      <p:graphicFrame>
        <p:nvGraphicFramePr>
          <p:cNvPr id="22" name="Table 21">
            <a:extLst>
              <a:ext uri="{FF2B5EF4-FFF2-40B4-BE49-F238E27FC236}">
                <a16:creationId xmlns:a16="http://schemas.microsoft.com/office/drawing/2014/main" id="{EDA570E9-238C-2875-4025-E0F9A020862E}"/>
              </a:ext>
            </a:extLst>
          </p:cNvPr>
          <p:cNvGraphicFramePr>
            <a:graphicFrameLocks noGrp="1"/>
          </p:cNvGraphicFramePr>
          <p:nvPr>
            <p:extLst>
              <p:ext uri="{D42A27DB-BD31-4B8C-83A1-F6EECF244321}">
                <p14:modId xmlns:p14="http://schemas.microsoft.com/office/powerpoint/2010/main" val="3873450108"/>
              </p:ext>
            </p:extLst>
          </p:nvPr>
        </p:nvGraphicFramePr>
        <p:xfrm>
          <a:off x="7118964" y="883512"/>
          <a:ext cx="4291497" cy="4407959"/>
        </p:xfrm>
        <a:graphic>
          <a:graphicData uri="http://schemas.openxmlformats.org/drawingml/2006/table">
            <a:tbl>
              <a:tblPr firstRow="1" firstCol="1" bandRow="1"/>
              <a:tblGrid>
                <a:gridCol w="927746">
                  <a:extLst>
                    <a:ext uri="{9D8B030D-6E8A-4147-A177-3AD203B41FA5}">
                      <a16:colId xmlns:a16="http://schemas.microsoft.com/office/drawing/2014/main" val="2741703908"/>
                    </a:ext>
                  </a:extLst>
                </a:gridCol>
                <a:gridCol w="1692725">
                  <a:extLst>
                    <a:ext uri="{9D8B030D-6E8A-4147-A177-3AD203B41FA5}">
                      <a16:colId xmlns:a16="http://schemas.microsoft.com/office/drawing/2014/main" val="581296102"/>
                    </a:ext>
                  </a:extLst>
                </a:gridCol>
                <a:gridCol w="1671026">
                  <a:extLst>
                    <a:ext uri="{9D8B030D-6E8A-4147-A177-3AD203B41FA5}">
                      <a16:colId xmlns:a16="http://schemas.microsoft.com/office/drawing/2014/main" val="1173562596"/>
                    </a:ext>
                  </a:extLst>
                </a:gridCol>
              </a:tblGrid>
              <a:tr h="729671">
                <a:tc>
                  <a:txBody>
                    <a:bodyPr/>
                    <a:lstStyle/>
                    <a:p>
                      <a:pPr marL="0" marR="0">
                        <a:lnSpc>
                          <a:spcPct val="107000"/>
                        </a:lnSpc>
                        <a:spcBef>
                          <a:spcPts val="0"/>
                        </a:spcBef>
                        <a:spcAft>
                          <a:spcPts val="0"/>
                        </a:spcAft>
                      </a:pPr>
                      <a:r>
                        <a:rPr lang="en-US" sz="16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Product</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a:noFill/>
                    </a:lnL>
                    <a:lnR>
                      <a:noFill/>
                    </a:lnR>
                    <a:lnT>
                      <a:noFill/>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nSpc>
                          <a:spcPct val="107000"/>
                        </a:lnSpc>
                        <a:spcBef>
                          <a:spcPts val="0"/>
                        </a:spcBef>
                        <a:spcAft>
                          <a:spcPts val="0"/>
                        </a:spcAft>
                      </a:pPr>
                      <a:r>
                        <a:rPr lang="en-US" sz="16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LRS Transaction Cap (# of </a:t>
                      </a:r>
                      <a:r>
                        <a:rPr lang="en-US" sz="1600" b="1" kern="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Trx</a:t>
                      </a:r>
                      <a:r>
                        <a:rPr lang="en-US" sz="16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a:t>
                      </a:r>
                      <a:r>
                        <a:rPr lang="en-US" sz="1600" b="1" kern="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hr</a:t>
                      </a:r>
                      <a:r>
                        <a:rPr lang="en-US" sz="16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a:noFill/>
                    </a:lnL>
                    <a:lnR>
                      <a:noFill/>
                    </a:lnR>
                    <a:lnT>
                      <a:noFill/>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nSpc>
                          <a:spcPct val="107000"/>
                        </a:lnSpc>
                        <a:spcBef>
                          <a:spcPts val="0"/>
                        </a:spcBef>
                        <a:spcAft>
                          <a:spcPts val="0"/>
                        </a:spcAft>
                      </a:pPr>
                      <a:r>
                        <a:rPr lang="en-US" sz="16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ZRS Transaction Cap (# of </a:t>
                      </a:r>
                      <a:r>
                        <a:rPr lang="en-US" sz="1600" b="1" kern="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Trx</a:t>
                      </a:r>
                      <a:r>
                        <a:rPr lang="en-US" sz="16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a:t>
                      </a:r>
                      <a:r>
                        <a:rPr lang="en-US" sz="1600" b="1" kern="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hr</a:t>
                      </a:r>
                      <a:r>
                        <a:rPr lang="en-US" sz="1600" b="1"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a:noFill/>
                    </a:lnL>
                    <a:lnR>
                      <a:noFill/>
                    </a:lnR>
                    <a:lnT>
                      <a:noFill/>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3811229019"/>
                  </a:ext>
                </a:extLst>
              </a:tr>
              <a:tr h="271791">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6,800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7,800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001319"/>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E2</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13,400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15,400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086658"/>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E3</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26,600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30,600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8819102"/>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E4</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43,400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61,000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9606915"/>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E6</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81,200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114,400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3496361"/>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E10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147,200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214,000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8146939"/>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E15</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274,000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398,400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858330"/>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E20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502,000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737,600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473959"/>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E30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829,200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1,238,800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463957"/>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E40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893,000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1,344,700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556184"/>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E50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1,578,400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2,405,600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302435"/>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E60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2,777,500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4,243,900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256814"/>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E70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4,379,300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7,353,100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9554201"/>
                  </a:ext>
                </a:extLst>
              </a:tr>
              <a:tr h="258848">
                <a:tc>
                  <a:txBody>
                    <a:bodyPr/>
                    <a:lstStyle/>
                    <a:p>
                      <a:pPr marL="0" marR="0">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E80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9,478,400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ker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14,706,200</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txBody>
                  <a:tcPr marL="93185" marR="9318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163639"/>
                  </a:ext>
                </a:extLst>
              </a:tr>
            </a:tbl>
          </a:graphicData>
        </a:graphic>
      </p:graphicFrame>
      <p:sp>
        <p:nvSpPr>
          <p:cNvPr id="23" name="TextBox 22">
            <a:extLst>
              <a:ext uri="{FF2B5EF4-FFF2-40B4-BE49-F238E27FC236}">
                <a16:creationId xmlns:a16="http://schemas.microsoft.com/office/drawing/2014/main" id="{BFA51885-E650-808B-4972-E1D6243D952A}"/>
              </a:ext>
            </a:extLst>
          </p:cNvPr>
          <p:cNvSpPr txBox="1"/>
          <p:nvPr/>
        </p:nvSpPr>
        <p:spPr>
          <a:xfrm>
            <a:off x="304800" y="1143000"/>
            <a:ext cx="6103815" cy="556460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Same great performance as usual for Standard SSD</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New limitations on the number of billable transactions</a:t>
            </a:r>
            <a:endParaRPr lang="en-US" b="1">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New pricing in effect on 3/6/2023</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Transactions are IO Sized 256 KB and smaller</a:t>
            </a:r>
          </a:p>
          <a:p>
            <a:pPr marL="800100" lvl="1"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If IO sized &gt; 256 of throughput are considered multiple I/</a:t>
            </a:r>
            <a:r>
              <a:rPr lang="en-US" sz="2400" err="1">
                <a:gradFill>
                  <a:gsLst>
                    <a:gs pos="2917">
                      <a:schemeClr val="tx1"/>
                    </a:gs>
                    <a:gs pos="30000">
                      <a:schemeClr val="tx1"/>
                    </a:gs>
                  </a:gsLst>
                  <a:lin ang="5400000" scaled="0"/>
                </a:gradFill>
              </a:rPr>
              <a:t>Os</a:t>
            </a:r>
            <a:r>
              <a:rPr lang="en-US" sz="2400">
                <a:gradFill>
                  <a:gsLst>
                    <a:gs pos="2917">
                      <a:schemeClr val="tx1"/>
                    </a:gs>
                    <a:gs pos="30000">
                      <a:schemeClr val="tx1"/>
                    </a:gs>
                  </a:gsLst>
                  <a:lin ang="5400000" scaled="0"/>
                </a:gradFill>
              </a:rPr>
              <a:t> of size 256 KiB.</a:t>
            </a:r>
          </a:p>
          <a:p>
            <a:pPr marL="342900" indent="-342900">
              <a:lnSpc>
                <a:spcPct val="90000"/>
              </a:lnSpc>
              <a:spcAft>
                <a:spcPts val="600"/>
              </a:spcAft>
              <a:buFont typeface="Arial" panose="020B0604020202020204" pitchFamily="34" charset="0"/>
              <a:buChar char="•"/>
            </a:pPr>
            <a:endParaRPr lang="en-US" sz="24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25" name="TextBox 24">
            <a:extLst>
              <a:ext uri="{FF2B5EF4-FFF2-40B4-BE49-F238E27FC236}">
                <a16:creationId xmlns:a16="http://schemas.microsoft.com/office/drawing/2014/main" id="{78BD1BDE-DCD6-5BFC-7C1C-34FA44294D36}"/>
              </a:ext>
            </a:extLst>
          </p:cNvPr>
          <p:cNvSpPr txBox="1"/>
          <p:nvPr/>
        </p:nvSpPr>
        <p:spPr>
          <a:xfrm>
            <a:off x="914400" y="5291471"/>
            <a:ext cx="8988679" cy="1446550"/>
          </a:xfrm>
          <a:prstGeom prst="rect">
            <a:avLst/>
          </a:prstGeom>
          <a:noFill/>
        </p:spPr>
        <p:txBody>
          <a:bodyPr wrap="none" lIns="182880" tIns="146304" rIns="182880" bIns="146304" rtlCol="0">
            <a:spAutoFit/>
          </a:bodyPr>
          <a:lstStyle/>
          <a:p>
            <a:pPr>
              <a:lnSpc>
                <a:spcPct val="90000"/>
              </a:lnSpc>
              <a:spcAft>
                <a:spcPts val="600"/>
              </a:spcAft>
            </a:pPr>
            <a:r>
              <a:rPr lang="en-US" sz="2400" b="1">
                <a:gradFill>
                  <a:gsLst>
                    <a:gs pos="2917">
                      <a:schemeClr val="tx1"/>
                    </a:gs>
                    <a:gs pos="30000">
                      <a:schemeClr val="tx1"/>
                    </a:gs>
                  </a:gsLst>
                  <a:lin ang="5400000" scaled="0"/>
                </a:gradFill>
              </a:rPr>
              <a:t>Reminder: </a:t>
            </a:r>
          </a:p>
          <a:p>
            <a:pPr>
              <a:lnSpc>
                <a:spcPct val="90000"/>
              </a:lnSpc>
              <a:spcAft>
                <a:spcPts val="600"/>
              </a:spcAft>
            </a:pPr>
            <a:r>
              <a:rPr lang="en-US" sz="2400" b="1">
                <a:gradFill>
                  <a:gsLst>
                    <a:gs pos="2917">
                      <a:schemeClr val="tx1"/>
                    </a:gs>
                    <a:gs pos="30000">
                      <a:schemeClr val="tx1"/>
                    </a:gs>
                  </a:gsLst>
                  <a:lin ang="5400000" scaled="0"/>
                </a:gradFill>
              </a:rPr>
              <a:t>Standard SSD/HDD TCO = Capacity costs + Transaction cost</a:t>
            </a:r>
          </a:p>
          <a:p>
            <a:pPr>
              <a:lnSpc>
                <a:spcPct val="90000"/>
              </a:lnSpc>
              <a:spcAft>
                <a:spcPts val="600"/>
              </a:spcAft>
            </a:pP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94743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D112-51B3-4130-28A4-1EECF71B6029}"/>
              </a:ext>
            </a:extLst>
          </p:cNvPr>
          <p:cNvSpPr>
            <a:spLocks noGrp="1"/>
          </p:cNvSpPr>
          <p:nvPr>
            <p:ph type="title"/>
          </p:nvPr>
        </p:nvSpPr>
        <p:spPr>
          <a:xfrm>
            <a:off x="442765" y="287130"/>
            <a:ext cx="11306469" cy="397545"/>
          </a:xfrm>
        </p:spPr>
        <p:txBody>
          <a:bodyPr/>
          <a:lstStyle/>
          <a:p>
            <a:r>
              <a:rPr lang="en-US" sz="3200"/>
              <a:t>Standard SSD and HDD TCO comparison</a:t>
            </a:r>
          </a:p>
        </p:txBody>
      </p:sp>
      <p:sp>
        <p:nvSpPr>
          <p:cNvPr id="23" name="TextBox 22">
            <a:extLst>
              <a:ext uri="{FF2B5EF4-FFF2-40B4-BE49-F238E27FC236}">
                <a16:creationId xmlns:a16="http://schemas.microsoft.com/office/drawing/2014/main" id="{BFA51885-E650-808B-4972-E1D6243D952A}"/>
              </a:ext>
            </a:extLst>
          </p:cNvPr>
          <p:cNvSpPr txBox="1"/>
          <p:nvPr/>
        </p:nvSpPr>
        <p:spPr>
          <a:xfrm>
            <a:off x="1593335" y="1457241"/>
            <a:ext cx="2253543" cy="1037207"/>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Standard SSD</a:t>
            </a:r>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62CAD1F8-403C-8E7B-C349-565CD7316D9E}"/>
              </a:ext>
            </a:extLst>
          </p:cNvPr>
          <p:cNvSpPr txBox="1"/>
          <p:nvPr/>
        </p:nvSpPr>
        <p:spPr>
          <a:xfrm>
            <a:off x="8060010" y="1457240"/>
            <a:ext cx="2398128" cy="1037207"/>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Standard HDD</a:t>
            </a:r>
          </a:p>
          <a:p>
            <a:pPr>
              <a:lnSpc>
                <a:spcPct val="90000"/>
              </a:lnSpc>
              <a:spcAft>
                <a:spcPts val="600"/>
              </a:spcAft>
            </a:pPr>
            <a:endParaRPr lang="en-US" sz="2400">
              <a:gradFill>
                <a:gsLst>
                  <a:gs pos="2917">
                    <a:schemeClr val="tx1"/>
                  </a:gs>
                  <a:gs pos="30000">
                    <a:schemeClr val="tx1"/>
                  </a:gs>
                </a:gsLst>
                <a:lin ang="5400000" scaled="0"/>
              </a:gradFill>
            </a:endParaRPr>
          </a:p>
        </p:txBody>
      </p:sp>
      <p:cxnSp>
        <p:nvCxnSpPr>
          <p:cNvPr id="5" name="Straight Connector 4">
            <a:extLst>
              <a:ext uri="{FF2B5EF4-FFF2-40B4-BE49-F238E27FC236}">
                <a16:creationId xmlns:a16="http://schemas.microsoft.com/office/drawing/2014/main" id="{10D63476-A86F-0B92-5A31-FC0627209377}"/>
              </a:ext>
            </a:extLst>
          </p:cNvPr>
          <p:cNvCxnSpPr>
            <a:cxnSpLocks/>
          </p:cNvCxnSpPr>
          <p:nvPr/>
        </p:nvCxnSpPr>
        <p:spPr>
          <a:xfrm flipH="1">
            <a:off x="6088184" y="1409700"/>
            <a:ext cx="15634" cy="493510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E61E85-0337-5034-0261-207E3BD271BB}"/>
              </a:ext>
            </a:extLst>
          </p:cNvPr>
          <p:cNvSpPr txBox="1"/>
          <p:nvPr/>
        </p:nvSpPr>
        <p:spPr>
          <a:xfrm>
            <a:off x="270826" y="626460"/>
            <a:ext cx="11295208" cy="517065"/>
          </a:xfrm>
          <a:prstGeom prst="rect">
            <a:avLst/>
          </a:prstGeom>
          <a:noFill/>
        </p:spPr>
        <p:txBody>
          <a:bodyPr wrap="non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TCO Comparison between a Standard SSD 32GB Disk (E4) and a Standard HDD 32GB Disk(S4) averaging 100 IOPs/month </a:t>
            </a:r>
          </a:p>
        </p:txBody>
      </p:sp>
      <p:sp>
        <p:nvSpPr>
          <p:cNvPr id="4" name="Rectangle 3">
            <a:extLst>
              <a:ext uri="{FF2B5EF4-FFF2-40B4-BE49-F238E27FC236}">
                <a16:creationId xmlns:a16="http://schemas.microsoft.com/office/drawing/2014/main" id="{6072B747-0901-7C79-90AF-E465EC2DFF04}"/>
              </a:ext>
            </a:extLst>
          </p:cNvPr>
          <p:cNvSpPr/>
          <p:nvPr/>
        </p:nvSpPr>
        <p:spPr bwMode="auto">
          <a:xfrm>
            <a:off x="132862" y="6439877"/>
            <a:ext cx="1649046" cy="328246"/>
          </a:xfrm>
          <a:prstGeom prst="rect">
            <a:avLst/>
          </a:pr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8BE53B-494A-A34A-E591-97DDBCE029E7}"/>
                  </a:ext>
                </a:extLst>
              </p:cNvPr>
              <p:cNvSpPr txBox="1"/>
              <p:nvPr/>
            </p:nvSpPr>
            <p:spPr>
              <a:xfrm>
                <a:off x="21492" y="2434694"/>
                <a:ext cx="6082326" cy="3478709"/>
              </a:xfrm>
              <a:prstGeom prst="rect">
                <a:avLst/>
              </a:prstGeom>
              <a:noFill/>
            </p:spPr>
            <p:txBody>
              <a:bodyPr wrap="square">
                <a:spAutoFit/>
              </a:bodyPr>
              <a:lstStyle/>
              <a:p>
                <a:pPr marL="0" marR="0" fontAlgn="base">
                  <a:spcBef>
                    <a:spcPts val="0"/>
                  </a:spcBef>
                  <a:spcAft>
                    <a:spcPts val="0"/>
                  </a:spcAft>
                </a:pPr>
                <a:r>
                  <a:rPr lang="en-US" sz="1200" b="1">
                    <a:ea typeface="Times New Roman" panose="02020603050405020304" pitchFamily="18" charset="0"/>
                  </a:rPr>
                  <a:t>W</a:t>
                </a:r>
                <a:r>
                  <a:rPr lang="en-US" sz="1200" b="1">
                    <a:effectLst/>
                    <a:ea typeface="Times New Roman" panose="02020603050405020304" pitchFamily="18" charset="0"/>
                  </a:rPr>
                  <a:t>ithout the transaction cap</a:t>
                </a:r>
                <a:r>
                  <a:rPr lang="en-US" sz="1200">
                    <a:effectLst/>
                    <a:ea typeface="Times New Roman" panose="02020603050405020304" pitchFamily="18" charset="0"/>
                  </a:rPr>
                  <a:t>, the 100 transactions/second would have resulted in the following billable transactions:</a:t>
                </a:r>
              </a:p>
              <a:p>
                <a:pPr marL="0" marR="0" fontAlgn="base">
                  <a:spcBef>
                    <a:spcPts val="0"/>
                  </a:spcBef>
                  <a:spcAft>
                    <a:spcPts val="0"/>
                  </a:spcAft>
                </a:pPr>
                <a:endParaRPr lang="en-US" sz="1200">
                  <a:effectLst/>
                  <a:ea typeface="Times New Roman" panose="02020603050405020304" pitchFamily="18" charset="0"/>
                </a:endParaRPr>
              </a:p>
              <a:p>
                <a:pPr marL="0" marR="0" fontAlgn="base">
                  <a:spcBef>
                    <a:spcPts val="0"/>
                  </a:spcBef>
                  <a:spcAft>
                    <a:spcPts val="0"/>
                  </a:spcAft>
                </a:pPr>
                <a14:m>
                  <m:oMathPara xmlns:m="http://schemas.openxmlformats.org/officeDocument/2006/math">
                    <m:oMathParaPr>
                      <m:jc m:val="centerGroup"/>
                    </m:oMathParaPr>
                    <m:oMath xmlns:m="http://schemas.openxmlformats.org/officeDocument/2006/math">
                      <m:r>
                        <a:rPr lang="en-US" sz="1100" i="1">
                          <a:effectLst/>
                          <a:latin typeface="Cambria Math" panose="02040503050406030204" pitchFamily="18" charset="0"/>
                          <a:ea typeface="Times New Roman" panose="02020603050405020304" pitchFamily="18" charset="0"/>
                          <a:cs typeface="Segoe UI" panose="020B0502040204020203" pitchFamily="34" charset="0"/>
                        </a:rPr>
                        <m:t>100 </m:t>
                      </m:r>
                      <m:f>
                        <m:fPr>
                          <m:ctrlPr>
                            <a:rPr lang="en-US" sz="1100" i="1">
                              <a:effectLst/>
                              <a:latin typeface="Cambria Math" panose="02040503050406030204" pitchFamily="18" charset="0"/>
                              <a:ea typeface="Times New Roman" panose="02020603050405020304" pitchFamily="18" charset="0"/>
                              <a:cs typeface="Segoe UI" panose="020B0502040204020203" pitchFamily="34" charset="0"/>
                            </a:rPr>
                          </m:ctrlPr>
                        </m:fPr>
                        <m:num>
                          <m:r>
                            <a:rPr lang="en-US" sz="1100" i="1">
                              <a:effectLst/>
                              <a:latin typeface="Cambria Math" panose="02040503050406030204" pitchFamily="18" charset="0"/>
                              <a:ea typeface="Times New Roman" panose="02020603050405020304" pitchFamily="18" charset="0"/>
                              <a:cs typeface="Segoe UI" panose="020B0502040204020203" pitchFamily="34" charset="0"/>
                            </a:rPr>
                            <m:t>𝑡𝑟𝑎𝑛𝑠𝑎𝑐𝑡𝑖𝑜𝑛𝑠</m:t>
                          </m:r>
                        </m:num>
                        <m:den>
                          <m:r>
                            <a:rPr lang="en-US" sz="1100" i="1">
                              <a:effectLst/>
                              <a:latin typeface="Cambria Math" panose="02040503050406030204" pitchFamily="18" charset="0"/>
                              <a:ea typeface="Times New Roman" panose="02020603050405020304" pitchFamily="18" charset="0"/>
                              <a:cs typeface="Segoe UI" panose="020B0502040204020203" pitchFamily="34" charset="0"/>
                            </a:rPr>
                            <m:t>𝑠𝑒𝑐</m:t>
                          </m:r>
                        </m:den>
                      </m:f>
                      <m:r>
                        <a:rPr lang="en-US" sz="1100" i="1">
                          <a:effectLst/>
                          <a:latin typeface="Cambria Math" panose="02040503050406030204" pitchFamily="18" charset="0"/>
                          <a:ea typeface="Times New Roman" panose="02020603050405020304" pitchFamily="18" charset="0"/>
                          <a:cs typeface="Segoe UI" panose="020B0502040204020203" pitchFamily="34" charset="0"/>
                        </a:rPr>
                        <m:t> ∗ 60 </m:t>
                      </m:r>
                      <m:r>
                        <a:rPr lang="en-US" sz="1100" i="1">
                          <a:effectLst/>
                          <a:latin typeface="Cambria Math" panose="02040503050406030204" pitchFamily="18" charset="0"/>
                          <a:ea typeface="Times New Roman" panose="02020603050405020304" pitchFamily="18" charset="0"/>
                          <a:cs typeface="Segoe UI" panose="020B0502040204020203" pitchFamily="34" charset="0"/>
                        </a:rPr>
                        <m:t>𝑆𝑒𝑐𝑜𝑛𝑑𝑠</m:t>
                      </m:r>
                      <m:r>
                        <a:rPr lang="en-US" sz="1100" i="1">
                          <a:effectLst/>
                          <a:latin typeface="Cambria Math" panose="02040503050406030204" pitchFamily="18" charset="0"/>
                          <a:ea typeface="Times New Roman" panose="02020603050405020304" pitchFamily="18" charset="0"/>
                          <a:cs typeface="Segoe UI" panose="020B0502040204020203" pitchFamily="34" charset="0"/>
                        </a:rPr>
                        <m:t> ∗ 60 </m:t>
                      </m:r>
                      <m:f>
                        <m:fPr>
                          <m:ctrlPr>
                            <a:rPr lang="en-US" sz="1100" i="1">
                              <a:effectLst/>
                              <a:latin typeface="Cambria Math" panose="02040503050406030204" pitchFamily="18" charset="0"/>
                              <a:ea typeface="Times New Roman" panose="02020603050405020304" pitchFamily="18" charset="0"/>
                              <a:cs typeface="Segoe UI" panose="020B0502040204020203" pitchFamily="34" charset="0"/>
                            </a:rPr>
                          </m:ctrlPr>
                        </m:fPr>
                        <m:num>
                          <m:r>
                            <a:rPr lang="en-US" sz="1100" i="1">
                              <a:effectLst/>
                              <a:latin typeface="Cambria Math" panose="02040503050406030204" pitchFamily="18" charset="0"/>
                              <a:ea typeface="Times New Roman" panose="02020603050405020304" pitchFamily="18" charset="0"/>
                              <a:cs typeface="Segoe UI" panose="020B0502040204020203" pitchFamily="34" charset="0"/>
                            </a:rPr>
                            <m:t>𝑀𝑖𝑛𝑢𝑡𝑒𝑠</m:t>
                          </m:r>
                          <m:r>
                            <a:rPr lang="en-US" sz="1100" i="1">
                              <a:effectLst/>
                              <a:latin typeface="Cambria Math" panose="02040503050406030204" pitchFamily="18" charset="0"/>
                              <a:ea typeface="Times New Roman" panose="02020603050405020304" pitchFamily="18" charset="0"/>
                              <a:cs typeface="Segoe UI" panose="020B0502040204020203" pitchFamily="34" charset="0"/>
                            </a:rPr>
                            <m:t> </m:t>
                          </m:r>
                        </m:num>
                        <m:den>
                          <m:r>
                            <a:rPr lang="en-US" sz="1100" i="1">
                              <a:effectLst/>
                              <a:latin typeface="Cambria Math" panose="02040503050406030204" pitchFamily="18" charset="0"/>
                              <a:ea typeface="Times New Roman" panose="02020603050405020304" pitchFamily="18" charset="0"/>
                              <a:cs typeface="Segoe UI" panose="020B0502040204020203" pitchFamily="34" charset="0"/>
                            </a:rPr>
                            <m:t>𝐻𝑜𝑢𝑟</m:t>
                          </m:r>
                        </m:den>
                      </m:f>
                      <m:r>
                        <a:rPr lang="en-US" sz="1100" i="1">
                          <a:effectLst/>
                          <a:latin typeface="Cambria Math" panose="02040503050406030204" pitchFamily="18" charset="0"/>
                          <a:ea typeface="Times New Roman" panose="02020603050405020304" pitchFamily="18" charset="0"/>
                          <a:cs typeface="Segoe UI" panose="020B0502040204020203" pitchFamily="34" charset="0"/>
                        </a:rPr>
                        <m:t>=</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𝟑𝟔𝟎</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𝟎𝟎𝟎</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𝑩𝒊𝒍𝒍𝒂𝒃𝒍𝒆</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𝒕𝒓𝒂𝒏𝒔𝒂𝒄𝒕𝒊𝒐𝒏𝒔</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𝒑𝒆𝒓</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𝒉𝒐𝒖𝒓</m:t>
                      </m:r>
                    </m:oMath>
                  </m:oMathPara>
                </a14:m>
                <a:endParaRPr lang="en-US" sz="1100" b="1">
                  <a:effectLst/>
                  <a:ea typeface="Times New Roman" panose="02020603050405020304" pitchFamily="18" charset="0"/>
                </a:endParaRPr>
              </a:p>
              <a:p>
                <a:pPr fontAlgn="base"/>
                <a:endParaRPr lang="en-US" sz="1200" b="1">
                  <a:ea typeface="Calibri" panose="020F0502020204030204" pitchFamily="34" charset="0"/>
                  <a:cs typeface="Arial" panose="020B0604020202020204" pitchFamily="34" charset="0"/>
                </a:endParaRPr>
              </a:p>
              <a:p>
                <a:pPr fontAlgn="base"/>
                <a:r>
                  <a:rPr lang="en-US" sz="1200" b="1">
                    <a:effectLst/>
                    <a:ea typeface="Calibri" panose="020F0502020204030204" pitchFamily="34" charset="0"/>
                    <a:cs typeface="Arial" panose="020B0604020202020204" pitchFamily="34" charset="0"/>
                  </a:rPr>
                  <a:t>With the transaction cap</a:t>
                </a:r>
                <a:r>
                  <a:rPr lang="en-US" sz="1200">
                    <a:effectLst/>
                    <a:ea typeface="Calibri" panose="020F0502020204030204" pitchFamily="34" charset="0"/>
                    <a:cs typeface="Arial" panose="020B0604020202020204" pitchFamily="34" charset="0"/>
                  </a:rPr>
                  <a:t>, the hourly </a:t>
                </a:r>
                <a:r>
                  <a:rPr lang="en-US" sz="1200">
                    <a:ea typeface="Calibri" panose="020F0502020204030204" pitchFamily="34" charset="0"/>
                    <a:cs typeface="Arial" panose="020B0604020202020204" pitchFamily="34" charset="0"/>
                  </a:rPr>
                  <a:t>billed transaction </a:t>
                </a:r>
                <a:r>
                  <a:rPr lang="en-US" sz="1200" b="1">
                    <a:ea typeface="Calibri" panose="020F0502020204030204" pitchFamily="34" charset="0"/>
                    <a:cs typeface="Arial" panose="020B0604020202020204" pitchFamily="34" charset="0"/>
                  </a:rPr>
                  <a:t>are now capped at 43,400</a:t>
                </a:r>
                <a:r>
                  <a:rPr lang="en-US" sz="1200">
                    <a:ea typeface="Calibri" panose="020F0502020204030204" pitchFamily="34" charset="0"/>
                    <a:cs typeface="Arial" panose="020B0604020202020204" pitchFamily="34" charset="0"/>
                  </a:rPr>
                  <a:t>. Changing the monthly billed transaction amount to $6.33 per month</a:t>
                </a:r>
              </a:p>
              <a:p>
                <a:pPr fontAlgn="base"/>
                <a:endParaRPr lang="en-US" sz="1200">
                  <a:ea typeface="Calibri" panose="020F0502020204030204" pitchFamily="34" charset="0"/>
                  <a:cs typeface="Arial" panose="020B0604020202020204" pitchFamily="34" charset="0"/>
                </a:endParaRPr>
              </a:p>
              <a:p>
                <a:pPr fontAlgn="base"/>
                <a:r>
                  <a:rPr lang="en-US" sz="1200">
                    <a:effectLst/>
                    <a:latin typeface="Segoe UI" panose="020B0502040204020203" pitchFamily="34" charset="0"/>
                    <a:ea typeface="Times New Roman" panose="02020603050405020304" pitchFamily="18" charset="0"/>
                  </a:rPr>
                  <a:t>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Segoe UI" panose="020B0502040204020203" pitchFamily="34" charset="0"/>
                      </a:rPr>
                      <m:t>43,400 </m:t>
                    </m:r>
                    <m:r>
                      <a:rPr lang="en-US" sz="1200" i="1">
                        <a:effectLst/>
                        <a:latin typeface="Cambria Math" panose="02040503050406030204" pitchFamily="18" charset="0"/>
                        <a:ea typeface="Times New Roman" panose="02020603050405020304" pitchFamily="18" charset="0"/>
                        <a:cs typeface="Segoe UI" panose="020B0502040204020203" pitchFamily="34" charset="0"/>
                      </a:rPr>
                      <m:t>𝑏𝑖𝑙𝑙𝑎𝑏𝑙𝑒</m:t>
                    </m:r>
                    <m:r>
                      <a:rPr lang="en-US" sz="1200" i="1">
                        <a:effectLst/>
                        <a:latin typeface="Cambria Math" panose="02040503050406030204" pitchFamily="18" charset="0"/>
                        <a:ea typeface="Times New Roman" panose="02020603050405020304" pitchFamily="18" charset="0"/>
                        <a:cs typeface="Segoe UI" panose="020B0502040204020203" pitchFamily="34" charset="0"/>
                      </a:rPr>
                      <m:t> </m:t>
                    </m:r>
                    <m:r>
                      <a:rPr lang="en-US" sz="1200" i="1">
                        <a:effectLst/>
                        <a:latin typeface="Cambria Math" panose="02040503050406030204" pitchFamily="18" charset="0"/>
                        <a:ea typeface="Times New Roman" panose="02020603050405020304" pitchFamily="18" charset="0"/>
                        <a:cs typeface="Segoe UI" panose="020B0502040204020203" pitchFamily="34" charset="0"/>
                      </a:rPr>
                      <m:t>𝑡𝑟𝑎𝑛𝑠𝑎𝑐𝑡𝑖𝑜𝑛𝑠</m:t>
                    </m:r>
                    <m:r>
                      <a:rPr lang="en-US" sz="1200" i="1">
                        <a:effectLst/>
                        <a:latin typeface="Cambria Math" panose="02040503050406030204" pitchFamily="18" charset="0"/>
                        <a:ea typeface="Times New Roman" panose="02020603050405020304" pitchFamily="18" charset="0"/>
                        <a:cs typeface="Segoe UI" panose="020B0502040204020203" pitchFamily="34" charset="0"/>
                      </a:rPr>
                      <m:t>∗ </m:t>
                    </m:r>
                    <m:f>
                      <m:fPr>
                        <m:ctrlPr>
                          <a:rPr lang="en-US" sz="1200" i="1">
                            <a:effectLst/>
                            <a:latin typeface="Cambria Math" panose="02040503050406030204" pitchFamily="18" charset="0"/>
                            <a:ea typeface="Times New Roman" panose="02020603050405020304" pitchFamily="18" charset="0"/>
                            <a:cs typeface="Segoe UI" panose="020B0502040204020203" pitchFamily="34" charset="0"/>
                          </a:rPr>
                        </m:ctrlPr>
                      </m:fPr>
                      <m:num>
                        <m:r>
                          <a:rPr lang="en-US" sz="1200" i="1">
                            <a:effectLst/>
                            <a:latin typeface="Cambria Math" panose="02040503050406030204" pitchFamily="18" charset="0"/>
                            <a:ea typeface="Times New Roman" panose="02020603050405020304" pitchFamily="18" charset="0"/>
                            <a:cs typeface="Segoe UI" panose="020B0502040204020203" pitchFamily="34" charset="0"/>
                          </a:rPr>
                          <m:t>$0.002</m:t>
                        </m:r>
                      </m:num>
                      <m:den>
                        <m:r>
                          <a:rPr lang="en-US" sz="1200" i="1">
                            <a:effectLst/>
                            <a:latin typeface="Cambria Math" panose="02040503050406030204" pitchFamily="18" charset="0"/>
                            <a:ea typeface="Times New Roman" panose="02020603050405020304" pitchFamily="18" charset="0"/>
                            <a:cs typeface="Segoe UI" panose="020B0502040204020203" pitchFamily="34" charset="0"/>
                          </a:rPr>
                          <m:t>10,000 </m:t>
                        </m:r>
                        <m:r>
                          <a:rPr lang="en-US" sz="1200" i="1">
                            <a:effectLst/>
                            <a:latin typeface="Cambria Math" panose="02040503050406030204" pitchFamily="18" charset="0"/>
                            <a:ea typeface="Times New Roman" panose="02020603050405020304" pitchFamily="18" charset="0"/>
                            <a:cs typeface="Segoe UI" panose="020B0502040204020203" pitchFamily="34" charset="0"/>
                          </a:rPr>
                          <m:t>𝑇𝑟𝑎𝑛𝑠𝑎𝑐𝑡𝑖𝑜𝑛𝑠</m:t>
                        </m:r>
                      </m:den>
                    </m:f>
                    <m:r>
                      <a:rPr lang="en-US" sz="1200" i="1">
                        <a:latin typeface="Cambria Math" panose="02040503050406030204" pitchFamily="18" charset="0"/>
                      </a:rPr>
                      <m:t>∗730 </m:t>
                    </m:r>
                    <m:f>
                      <m:fPr>
                        <m:ctrlPr>
                          <a:rPr lang="en-US" sz="1200" i="1">
                            <a:latin typeface="Cambria Math" panose="02040503050406030204" pitchFamily="18" charset="0"/>
                          </a:rPr>
                        </m:ctrlPr>
                      </m:fPr>
                      <m:num>
                        <m:r>
                          <a:rPr lang="en-US" sz="1200" i="1">
                            <a:latin typeface="Cambria Math" panose="02040503050406030204" pitchFamily="18" charset="0"/>
                          </a:rPr>
                          <m:t>h𝑜𝑢𝑟𝑠</m:t>
                        </m:r>
                      </m:num>
                      <m:den>
                        <m:r>
                          <a:rPr lang="en-US" sz="1200" i="1">
                            <a:latin typeface="Cambria Math" panose="02040503050406030204" pitchFamily="18" charset="0"/>
                          </a:rPr>
                          <m:t>𝑚𝑜𝑛𝑡h</m:t>
                        </m:r>
                      </m:den>
                    </m:f>
                    <m:r>
                      <a:rPr lang="en-US" sz="1200" i="1">
                        <a:effectLst/>
                        <a:latin typeface="Cambria Math" panose="02040503050406030204" pitchFamily="18" charset="0"/>
                        <a:ea typeface="Times New Roman" panose="02020603050405020304" pitchFamily="18" charset="0"/>
                        <a:cs typeface="Segoe UI" panose="020B0502040204020203" pitchFamily="34" charset="0"/>
                      </a:rPr>
                      <m:t>=</m:t>
                    </m:r>
                    <m:r>
                      <a:rPr lang="en-US" sz="1200" b="1" i="1">
                        <a:effectLst/>
                        <a:latin typeface="Cambria Math" panose="02040503050406030204" pitchFamily="18" charset="0"/>
                        <a:ea typeface="Times New Roman" panose="02020603050405020304" pitchFamily="18" charset="0"/>
                        <a:cs typeface="Segoe UI" panose="020B0502040204020203" pitchFamily="34" charset="0"/>
                      </a:rPr>
                      <m:t>$</m:t>
                    </m:r>
                    <m:r>
                      <a:rPr lang="en-US" sz="1200" b="1" i="1" smtClean="0">
                        <a:effectLst/>
                        <a:latin typeface="Cambria Math" panose="02040503050406030204" pitchFamily="18" charset="0"/>
                        <a:ea typeface="Times New Roman" panose="02020603050405020304" pitchFamily="18" charset="0"/>
                        <a:cs typeface="Segoe UI" panose="020B0502040204020203" pitchFamily="34" charset="0"/>
                      </a:rPr>
                      <m:t>𝟔</m:t>
                    </m:r>
                    <m:r>
                      <a:rPr lang="en-US" sz="1200" b="1" i="1" smtClean="0">
                        <a:effectLst/>
                        <a:latin typeface="Cambria Math" panose="02040503050406030204" pitchFamily="18" charset="0"/>
                        <a:ea typeface="Times New Roman" panose="02020603050405020304" pitchFamily="18" charset="0"/>
                        <a:cs typeface="Segoe UI" panose="020B0502040204020203" pitchFamily="34" charset="0"/>
                      </a:rPr>
                      <m:t>.</m:t>
                    </m:r>
                    <m:r>
                      <a:rPr lang="en-US" sz="1200" b="1" i="1" smtClean="0">
                        <a:effectLst/>
                        <a:latin typeface="Cambria Math" panose="02040503050406030204" pitchFamily="18" charset="0"/>
                        <a:ea typeface="Times New Roman" panose="02020603050405020304" pitchFamily="18" charset="0"/>
                        <a:cs typeface="Segoe UI" panose="020B0502040204020203" pitchFamily="34" charset="0"/>
                      </a:rPr>
                      <m:t>𝟑𝟑</m:t>
                    </m:r>
                    <m:r>
                      <a:rPr lang="en-US" sz="1200" b="1" i="1">
                        <a:effectLst/>
                        <a:latin typeface="Cambria Math" panose="02040503050406030204" pitchFamily="18" charset="0"/>
                        <a:ea typeface="Times New Roman" panose="02020603050405020304" pitchFamily="18" charset="0"/>
                        <a:cs typeface="Segoe UI" panose="020B0502040204020203" pitchFamily="34" charset="0"/>
                      </a:rPr>
                      <m:t> </m:t>
                    </m:r>
                    <m:r>
                      <a:rPr lang="en-US" sz="1200" b="1" i="1">
                        <a:effectLst/>
                        <a:latin typeface="Cambria Math" panose="02040503050406030204" pitchFamily="18" charset="0"/>
                        <a:ea typeface="Times New Roman" panose="02020603050405020304" pitchFamily="18" charset="0"/>
                        <a:cs typeface="Segoe UI" panose="020B0502040204020203" pitchFamily="34" charset="0"/>
                      </a:rPr>
                      <m:t>𝒑𝒆𝒓</m:t>
                    </m:r>
                    <m:r>
                      <a:rPr lang="en-US" sz="1200" b="1" i="1">
                        <a:effectLst/>
                        <a:latin typeface="Cambria Math" panose="02040503050406030204" pitchFamily="18" charset="0"/>
                        <a:ea typeface="Times New Roman" panose="02020603050405020304" pitchFamily="18" charset="0"/>
                        <a:cs typeface="Segoe UI" panose="020B0502040204020203" pitchFamily="34" charset="0"/>
                      </a:rPr>
                      <m:t> </m:t>
                    </m:r>
                    <m:r>
                      <a:rPr lang="en-US" sz="1200" b="1" i="1" smtClean="0">
                        <a:effectLst/>
                        <a:latin typeface="Cambria Math" panose="02040503050406030204" pitchFamily="18" charset="0"/>
                        <a:ea typeface="Times New Roman" panose="02020603050405020304" pitchFamily="18" charset="0"/>
                        <a:cs typeface="Segoe UI" panose="020B0502040204020203" pitchFamily="34" charset="0"/>
                      </a:rPr>
                      <m:t>𝒎𝒐𝒏𝒕𝒉</m:t>
                    </m:r>
                  </m:oMath>
                </a14:m>
                <a:r>
                  <a:rPr lang="en-US" sz="1200" kern="100">
                    <a:effectLst/>
                    <a:latin typeface="Calibri" panose="020F0502020204030204" pitchFamily="34" charset="0"/>
                    <a:ea typeface="Calibri" panose="020F0502020204030204" pitchFamily="34" charset="0"/>
                    <a:cs typeface="Arial" panose="020B0604020202020204" pitchFamily="34" charset="0"/>
                  </a:rPr>
                  <a:t> </a:t>
                </a:r>
              </a:p>
              <a:p>
                <a:pPr marL="0" marR="0" fontAlgn="base">
                  <a:spcBef>
                    <a:spcPts val="0"/>
                  </a:spcBef>
                  <a:spcAft>
                    <a:spcPts val="0"/>
                  </a:spcAft>
                </a:pPr>
                <a:endParaRPr lang="en-US" sz="1200" b="1">
                  <a:ea typeface="Times New Roman" panose="02020603050405020304" pitchFamily="18" charset="0"/>
                </a:endParaRPr>
              </a:p>
              <a:p>
                <a:pPr marL="0" marR="0" fontAlgn="base">
                  <a:spcBef>
                    <a:spcPts val="0"/>
                  </a:spcBef>
                  <a:spcAft>
                    <a:spcPts val="0"/>
                  </a:spcAft>
                </a:pPr>
                <a:r>
                  <a:rPr lang="en-US" sz="1200" b="1">
                    <a:ea typeface="Times New Roman" panose="02020603050405020304" pitchFamily="18" charset="0"/>
                  </a:rPr>
                  <a:t>Total </a:t>
                </a:r>
                <a:r>
                  <a:rPr lang="en-US" sz="1200" b="1">
                    <a:solidFill>
                      <a:schemeClr val="tx2"/>
                    </a:solidFill>
                    <a:ea typeface="Times New Roman" panose="02020603050405020304" pitchFamily="18" charset="0"/>
                  </a:rPr>
                  <a:t>uncapped</a:t>
                </a:r>
                <a:r>
                  <a:rPr lang="en-US" sz="1200" b="1">
                    <a:ea typeface="Times New Roman" panose="02020603050405020304" pitchFamily="18" charset="0"/>
                  </a:rPr>
                  <a:t> Standard SSD TCO for a month:</a:t>
                </a:r>
              </a:p>
              <a:p>
                <a:pPr marL="0" marR="0" fontAlgn="base">
                  <a:spcBef>
                    <a:spcPts val="0"/>
                  </a:spcBef>
                  <a:spcAft>
                    <a:spcPts val="0"/>
                  </a:spcAft>
                </a:pPr>
                <a:endParaRPr lang="en-US" sz="1200" b="1">
                  <a:effectLst/>
                  <a:ea typeface="Times New Roman" panose="02020603050405020304" pitchFamily="18" charset="0"/>
                </a:endParaRPr>
              </a:p>
              <a:p>
                <a:pPr fontAlgn="base"/>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Times New Roman" panose="02020603050405020304" pitchFamily="18" charset="0"/>
                          <a:cs typeface="Segoe UI" panose="020B0502040204020203" pitchFamily="34" charset="0"/>
                        </a:rPr>
                        <m:t>𝑪𝒂𝒑𝒂𝒄𝒊𝒕𝒚</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 </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𝑪𝒐𝒔𝒕</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 </m:t>
                      </m:r>
                      <m:r>
                        <a:rPr lang="en-US" sz="1200" b="0" i="1">
                          <a:latin typeface="Cambria Math" panose="02040503050406030204" pitchFamily="18" charset="0"/>
                          <a:ea typeface="Times New Roman" panose="02020603050405020304" pitchFamily="18" charset="0"/>
                          <a:cs typeface="Segoe UI" panose="020B0502040204020203" pitchFamily="34" charset="0"/>
                        </a:rPr>
                        <m:t>𝑇</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𝒓𝒂𝒏𝒔𝒂𝒄𝒕𝒊𝒐𝒏𝒔</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 </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𝒄𝒐𝒔𝒕</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m:t>
                      </m:r>
                    </m:oMath>
                  </m:oMathPara>
                </a14:m>
                <a:endParaRPr lang="en-US" sz="1200" b="1" i="1">
                  <a:latin typeface="Cambria Math" panose="02040503050406030204" pitchFamily="18" charset="0"/>
                  <a:ea typeface="Times New Roman" panose="02020603050405020304" pitchFamily="18" charset="0"/>
                  <a:cs typeface="Segoe UI" panose="020B0502040204020203" pitchFamily="34" charset="0"/>
                </a:endParaRPr>
              </a:p>
              <a:p>
                <a:pPr fontAlgn="base"/>
                <a:r>
                  <a:rPr lang="en-US" sz="1200" b="1">
                    <a:ea typeface="Times New Roman" panose="02020603050405020304" pitchFamily="18" charset="0"/>
                    <a:cs typeface="Segoe UI" panose="020B0502040204020203" pitchFamily="34" charset="0"/>
                  </a:rPr>
                  <a:t>		         </a:t>
                </a:r>
                <a14:m>
                  <m:oMath xmlns:m="http://schemas.openxmlformats.org/officeDocument/2006/math">
                    <m:r>
                      <a:rPr lang="en-US" sz="1200" b="1" i="1" smtClean="0">
                        <a:latin typeface="Cambria Math" panose="02040503050406030204" pitchFamily="18" charset="0"/>
                        <a:ea typeface="Times New Roman" panose="02020603050405020304" pitchFamily="18" charset="0"/>
                        <a:cs typeface="Segoe UI" panose="020B0502040204020203" pitchFamily="34" charset="0"/>
                      </a:rPr>
                      <m:t>$</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𝟐</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𝟒𝟎</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𝟔</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m:t>
                    </m:r>
                    <m:r>
                      <a:rPr lang="en-US" sz="1200" b="1" i="1" smtClean="0">
                        <a:latin typeface="Cambria Math" panose="02040503050406030204" pitchFamily="18" charset="0"/>
                        <a:ea typeface="Times New Roman" panose="02020603050405020304" pitchFamily="18" charset="0"/>
                        <a:cs typeface="Segoe UI" panose="020B0502040204020203" pitchFamily="34" charset="0"/>
                      </a:rPr>
                      <m:t>𝟑𝟑</m:t>
                    </m:r>
                    <m:r>
                      <a:rPr lang="en-US" sz="1200" b="1" i="1">
                        <a:effectLst/>
                        <a:latin typeface="Cambria Math" panose="02040503050406030204" pitchFamily="18" charset="0"/>
                        <a:ea typeface="Times New Roman" panose="02020603050405020304" pitchFamily="18" charset="0"/>
                        <a:cs typeface="Segoe UI" panose="020B0502040204020203" pitchFamily="34" charset="0"/>
                      </a:rPr>
                      <m:t> </m:t>
                    </m:r>
                  </m:oMath>
                </a14:m>
                <a:r>
                  <a:rPr lang="en-US" sz="1200" b="1">
                    <a:effectLst/>
                    <a:ea typeface="Calibri" panose="020F0502020204030204" pitchFamily="34" charset="0"/>
                    <a:cs typeface="Arial" panose="020B0604020202020204" pitchFamily="34" charset="0"/>
                  </a:rPr>
                  <a:t>                        =  </a:t>
                </a:r>
                <a:r>
                  <a:rPr lang="en-US" b="1">
                    <a:solidFill>
                      <a:schemeClr val="tx2"/>
                    </a:solidFill>
                    <a:effectLst/>
                    <a:ea typeface="Calibri" panose="020F0502020204030204" pitchFamily="34" charset="0"/>
                    <a:cs typeface="Arial" panose="020B0604020202020204" pitchFamily="34" charset="0"/>
                  </a:rPr>
                  <a:t>$</a:t>
                </a:r>
                <a:r>
                  <a:rPr lang="en-US" b="1">
                    <a:solidFill>
                      <a:schemeClr val="tx2"/>
                    </a:solidFill>
                    <a:ea typeface="Calibri" panose="020F0502020204030204" pitchFamily="34" charset="0"/>
                    <a:cs typeface="Arial" panose="020B0604020202020204" pitchFamily="34" charset="0"/>
                  </a:rPr>
                  <a:t>8</a:t>
                </a:r>
                <a:r>
                  <a:rPr lang="en-US" b="1">
                    <a:solidFill>
                      <a:schemeClr val="tx2"/>
                    </a:solidFill>
                    <a:effectLst/>
                    <a:ea typeface="Calibri" panose="020F0502020204030204" pitchFamily="34" charset="0"/>
                    <a:cs typeface="Arial" panose="020B0604020202020204" pitchFamily="34" charset="0"/>
                  </a:rPr>
                  <a:t>.73 </a:t>
                </a:r>
              </a:p>
              <a:p>
                <a:pPr marL="0" marR="0">
                  <a:spcBef>
                    <a:spcPts val="0"/>
                  </a:spcBef>
                  <a:spcAft>
                    <a:spcPts val="800"/>
                  </a:spcAft>
                </a:pPr>
                <a:endParaRPr lang="en-US" sz="1200">
                  <a:effectLst/>
                  <a:ea typeface="Times New Roman" panose="02020603050405020304" pitchFamily="18" charset="0"/>
                </a:endParaRPr>
              </a:p>
              <a:p>
                <a:pPr marL="0" marR="0" fontAlgn="base">
                  <a:spcBef>
                    <a:spcPts val="0"/>
                  </a:spcBef>
                  <a:spcAft>
                    <a:spcPts val="0"/>
                  </a:spcAft>
                </a:pPr>
                <a:endParaRPr lang="en-US" sz="1400">
                  <a:effectLst/>
                  <a:ea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BC8BE53B-494A-A34A-E591-97DDBCE029E7}"/>
                  </a:ext>
                </a:extLst>
              </p:cNvPr>
              <p:cNvSpPr txBox="1">
                <a:spLocks noRot="1" noChangeAspect="1" noMove="1" noResize="1" noEditPoints="1" noAdjustHandles="1" noChangeArrowheads="1" noChangeShapeType="1" noTextEdit="1"/>
              </p:cNvSpPr>
              <p:nvPr/>
            </p:nvSpPr>
            <p:spPr>
              <a:xfrm>
                <a:off x="21492" y="2434694"/>
                <a:ext cx="6082326" cy="3478709"/>
              </a:xfrm>
              <a:prstGeom prst="rect">
                <a:avLst/>
              </a:prstGeom>
              <a:blipFill>
                <a:blip r:embed="rId3"/>
                <a:stretch>
                  <a:fillRect l="-100" t="-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D85107-C056-B011-F75C-C37D5CA67355}"/>
                  </a:ext>
                </a:extLst>
              </p:cNvPr>
              <p:cNvSpPr txBox="1"/>
              <p:nvPr/>
            </p:nvSpPr>
            <p:spPr>
              <a:xfrm>
                <a:off x="6088184" y="2434694"/>
                <a:ext cx="6082326" cy="2619435"/>
              </a:xfrm>
              <a:prstGeom prst="rect">
                <a:avLst/>
              </a:prstGeom>
              <a:noFill/>
            </p:spPr>
            <p:txBody>
              <a:bodyPr wrap="square">
                <a:spAutoFit/>
              </a:bodyPr>
              <a:lstStyle/>
              <a:p>
                <a:pPr marL="0" marR="0" fontAlgn="base">
                  <a:spcBef>
                    <a:spcPts val="0"/>
                  </a:spcBef>
                  <a:spcAft>
                    <a:spcPts val="0"/>
                  </a:spcAft>
                </a:pPr>
                <a:r>
                  <a:rPr lang="en-US" sz="1100">
                    <a:effectLst/>
                    <a:latin typeface="Segoe UI" panose="020B0502040204020203" pitchFamily="34" charset="0"/>
                    <a:ea typeface="Times New Roman" panose="02020603050405020304" pitchFamily="18" charset="0"/>
                  </a:rPr>
                  <a:t>The 100 transactions/second would have resulted in the following billable transactions:</a:t>
                </a:r>
              </a:p>
              <a:p>
                <a:pPr marL="0" marR="0" fontAlgn="base">
                  <a:spcBef>
                    <a:spcPts val="0"/>
                  </a:spcBef>
                  <a:spcAft>
                    <a:spcPts val="0"/>
                  </a:spcAft>
                </a:pPr>
                <a:endParaRPr lang="en-US" sz="11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a:effectLst/>
                    <a:latin typeface="Segoe UI" panose="020B0502040204020203" pitchFamily="34" charset="0"/>
                    <a:ea typeface="Times New Roman" panose="02020603050405020304" pitchFamily="18"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Segoe UI" panose="020B0502040204020203" pitchFamily="34" charset="0"/>
                      </a:rPr>
                      <m:t>100 </m:t>
                    </m:r>
                    <m:f>
                      <m:fPr>
                        <m:ctrlPr>
                          <a:rPr lang="en-US" sz="1100" i="1">
                            <a:effectLst/>
                            <a:latin typeface="Cambria Math" panose="02040503050406030204" pitchFamily="18" charset="0"/>
                            <a:ea typeface="Times New Roman" panose="02020603050405020304" pitchFamily="18" charset="0"/>
                            <a:cs typeface="Segoe UI" panose="020B0502040204020203" pitchFamily="34" charset="0"/>
                          </a:rPr>
                        </m:ctrlPr>
                      </m:fPr>
                      <m:num>
                        <m:r>
                          <a:rPr lang="en-US" sz="1100" i="1">
                            <a:effectLst/>
                            <a:latin typeface="Cambria Math" panose="02040503050406030204" pitchFamily="18" charset="0"/>
                            <a:ea typeface="Times New Roman" panose="02020603050405020304" pitchFamily="18" charset="0"/>
                            <a:cs typeface="Segoe UI" panose="020B0502040204020203" pitchFamily="34" charset="0"/>
                          </a:rPr>
                          <m:t>𝑡𝑟𝑎𝑛𝑠𝑎𝑐𝑡𝑖𝑜𝑛𝑠</m:t>
                        </m:r>
                      </m:num>
                      <m:den>
                        <m:r>
                          <a:rPr lang="en-US" sz="1100" i="1">
                            <a:effectLst/>
                            <a:latin typeface="Cambria Math" panose="02040503050406030204" pitchFamily="18" charset="0"/>
                            <a:ea typeface="Times New Roman" panose="02020603050405020304" pitchFamily="18" charset="0"/>
                            <a:cs typeface="Segoe UI" panose="020B0502040204020203" pitchFamily="34" charset="0"/>
                          </a:rPr>
                          <m:t>𝑠𝑒𝑐</m:t>
                        </m:r>
                      </m:den>
                    </m:f>
                    <m:r>
                      <a:rPr lang="en-US" sz="1100" i="1">
                        <a:effectLst/>
                        <a:latin typeface="Cambria Math" panose="02040503050406030204" pitchFamily="18" charset="0"/>
                        <a:ea typeface="Times New Roman" panose="02020603050405020304" pitchFamily="18" charset="0"/>
                        <a:cs typeface="Segoe UI" panose="020B0502040204020203" pitchFamily="34" charset="0"/>
                      </a:rPr>
                      <m:t> ∗ 60 </m:t>
                    </m:r>
                    <m:r>
                      <a:rPr lang="en-US" sz="1100" i="1">
                        <a:effectLst/>
                        <a:latin typeface="Cambria Math" panose="02040503050406030204" pitchFamily="18" charset="0"/>
                        <a:ea typeface="Times New Roman" panose="02020603050405020304" pitchFamily="18" charset="0"/>
                        <a:cs typeface="Segoe UI" panose="020B0502040204020203" pitchFamily="34" charset="0"/>
                      </a:rPr>
                      <m:t>𝑆𝑒𝑐𝑜𝑛𝑑𝑠</m:t>
                    </m:r>
                    <m:r>
                      <a:rPr lang="en-US" sz="1100" i="1">
                        <a:effectLst/>
                        <a:latin typeface="Cambria Math" panose="02040503050406030204" pitchFamily="18" charset="0"/>
                        <a:ea typeface="Times New Roman" panose="02020603050405020304" pitchFamily="18" charset="0"/>
                        <a:cs typeface="Segoe UI" panose="020B0502040204020203" pitchFamily="34" charset="0"/>
                      </a:rPr>
                      <m:t> ∗ 60 </m:t>
                    </m:r>
                    <m:f>
                      <m:fPr>
                        <m:ctrlPr>
                          <a:rPr lang="en-US" sz="1100" i="1">
                            <a:effectLst/>
                            <a:latin typeface="Cambria Math" panose="02040503050406030204" pitchFamily="18" charset="0"/>
                            <a:ea typeface="Times New Roman" panose="02020603050405020304" pitchFamily="18" charset="0"/>
                            <a:cs typeface="Segoe UI" panose="020B0502040204020203" pitchFamily="34" charset="0"/>
                          </a:rPr>
                        </m:ctrlPr>
                      </m:fPr>
                      <m:num>
                        <m:r>
                          <a:rPr lang="en-US" sz="1100" i="1">
                            <a:effectLst/>
                            <a:latin typeface="Cambria Math" panose="02040503050406030204" pitchFamily="18" charset="0"/>
                            <a:ea typeface="Times New Roman" panose="02020603050405020304" pitchFamily="18" charset="0"/>
                            <a:cs typeface="Segoe UI" panose="020B0502040204020203" pitchFamily="34" charset="0"/>
                          </a:rPr>
                          <m:t>𝑀𝑖𝑛𝑢𝑡𝑒𝑠</m:t>
                        </m:r>
                        <m:r>
                          <a:rPr lang="en-US" sz="1100" i="1">
                            <a:effectLst/>
                            <a:latin typeface="Cambria Math" panose="02040503050406030204" pitchFamily="18" charset="0"/>
                            <a:ea typeface="Times New Roman" panose="02020603050405020304" pitchFamily="18" charset="0"/>
                            <a:cs typeface="Segoe UI" panose="020B0502040204020203" pitchFamily="34" charset="0"/>
                          </a:rPr>
                          <m:t> </m:t>
                        </m:r>
                      </m:num>
                      <m:den>
                        <m:r>
                          <a:rPr lang="en-US" sz="1100" i="1">
                            <a:effectLst/>
                            <a:latin typeface="Cambria Math" panose="02040503050406030204" pitchFamily="18" charset="0"/>
                            <a:ea typeface="Times New Roman" panose="02020603050405020304" pitchFamily="18" charset="0"/>
                            <a:cs typeface="Segoe UI" panose="020B0502040204020203" pitchFamily="34" charset="0"/>
                          </a:rPr>
                          <m:t>𝐻𝑜𝑢𝑟</m:t>
                        </m:r>
                      </m:den>
                    </m:f>
                    <m:r>
                      <a:rPr lang="en-US" sz="1100" i="1">
                        <a:effectLst/>
                        <a:latin typeface="Cambria Math" panose="02040503050406030204" pitchFamily="18" charset="0"/>
                        <a:ea typeface="Times New Roman" panose="02020603050405020304" pitchFamily="18" charset="0"/>
                        <a:cs typeface="Segoe UI" panose="020B0502040204020203" pitchFamily="34" charset="0"/>
                      </a:rPr>
                      <m:t>=</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𝟑𝟔𝟎</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𝟎𝟎𝟎</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𝑩𝒊𝒍𝒍𝒂𝒃𝒍𝒆</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𝒕𝒓𝒂𝒏𝒔𝒂𝒄𝒕𝒊𝒐𝒏𝒔</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𝒑𝒆𝒓</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𝒉𝒐𝒖𝒓</m:t>
                    </m:r>
                  </m:oMath>
                </a14:m>
                <a:endParaRPr lang="en-US" sz="1100" b="1">
                  <a:effectLst/>
                  <a:latin typeface="Segoe UI" panose="020B0502040204020203" pitchFamily="34" charset="0"/>
                  <a:ea typeface="Times New Roman" panose="02020603050405020304" pitchFamily="18" charset="0"/>
                </a:endParaRPr>
              </a:p>
              <a:p>
                <a:pPr marL="0" marR="0" fontAlgn="base">
                  <a:spcBef>
                    <a:spcPts val="0"/>
                  </a:spcBef>
                  <a:spcAft>
                    <a:spcPts val="0"/>
                  </a:spcAft>
                </a:pPr>
                <a:endParaRPr lang="en-US" sz="1100" b="1">
                  <a:latin typeface="Segoe UI" panose="020B0502040204020203" pitchFamily="34" charset="0"/>
                  <a:ea typeface="Times New Roman" panose="02020603050405020304" pitchFamily="18" charset="0"/>
                </a:endParaRPr>
              </a:p>
              <a:p>
                <a:pPr marL="0" marR="0" fontAlgn="base">
                  <a:spcBef>
                    <a:spcPts val="0"/>
                  </a:spcBef>
                  <a:spcAft>
                    <a:spcPts val="0"/>
                  </a:spcAft>
                </a:pPr>
                <a:r>
                  <a:rPr lang="en-US" sz="1100">
                    <a:effectLst/>
                    <a:latin typeface="Segoe UI" panose="020B0502040204020203" pitchFamily="34" charset="0"/>
                    <a:ea typeface="Times New Roman" panose="02020603050405020304" pitchFamily="18" charset="0"/>
                  </a:rPr>
                  <a:t>That would have resulted in the hourly cost shown below:</a:t>
                </a:r>
                <a:r>
                  <a:rPr lang="en-US" sz="1100">
                    <a:effectLst/>
                    <a:latin typeface="Times New Roman" panose="02020603050405020304" pitchFamily="18" charset="0"/>
                    <a:ea typeface="Times New Roman" panose="02020603050405020304" pitchFamily="18" charset="0"/>
                  </a:rPr>
                  <a:t> </a:t>
                </a:r>
                <a:r>
                  <a:rPr lang="en-US" sz="1100">
                    <a:effectLst/>
                    <a:latin typeface="Times New Roman" panose="02020603050405020304" pitchFamily="18" charset="0"/>
                    <a:ea typeface="Calibri" panose="020F0502020204030204" pitchFamily="34" charset="0"/>
                  </a:rPr>
                  <a:t> </a:t>
                </a:r>
                <a:r>
                  <a:rPr lang="en-US" sz="1100">
                    <a:effectLst/>
                    <a:latin typeface="Calibri" panose="020F0502020204030204" pitchFamily="34" charset="0"/>
                    <a:ea typeface="Calibri" panose="020F0502020204030204" pitchFamily="34" charset="0"/>
                    <a:cs typeface="Arial" panose="020B0604020202020204" pitchFamily="34" charset="0"/>
                  </a:rPr>
                  <a:t> </a:t>
                </a:r>
              </a:p>
              <a:p>
                <a:pPr marL="0" marR="0" fontAlgn="base">
                  <a:spcBef>
                    <a:spcPts val="0"/>
                  </a:spcBef>
                  <a:spcAft>
                    <a:spcPts val="0"/>
                  </a:spcAft>
                </a:pPr>
                <a:endParaRPr lang="en-US" sz="1100">
                  <a:effectLst/>
                  <a:latin typeface="Times New Roman" panose="02020603050405020304" pitchFamily="18" charset="0"/>
                  <a:ea typeface="Times New Roman" panose="02020603050405020304" pitchFamily="18" charset="0"/>
                </a:endParaRPr>
              </a:p>
              <a:p>
                <a:pPr fontAlgn="base"/>
                <a:r>
                  <a:rPr lang="en-US" sz="1100">
                    <a:effectLst/>
                    <a:latin typeface="Segoe UI" panose="020B0502040204020203" pitchFamily="34" charset="0"/>
                    <a:ea typeface="Times New Roman" panose="02020603050405020304" pitchFamily="18" charset="0"/>
                  </a:rPr>
                  <a:t> </a:t>
                </a:r>
                <a14:m>
                  <m:oMath xmlns:m="http://schemas.openxmlformats.org/officeDocument/2006/math">
                    <m:r>
                      <a:rPr lang="en-US" sz="1100" i="1">
                        <a:effectLst/>
                        <a:latin typeface="Cambria Math" panose="02040503050406030204" pitchFamily="18" charset="0"/>
                        <a:ea typeface="Times New Roman" panose="02020603050405020304" pitchFamily="18" charset="0"/>
                        <a:cs typeface="Segoe UI" panose="020B0502040204020203" pitchFamily="34" charset="0"/>
                      </a:rPr>
                      <m:t>360,000 </m:t>
                    </m:r>
                    <m:r>
                      <a:rPr lang="en-US" sz="1100" i="1">
                        <a:effectLst/>
                        <a:latin typeface="Cambria Math" panose="02040503050406030204" pitchFamily="18" charset="0"/>
                        <a:ea typeface="Times New Roman" panose="02020603050405020304" pitchFamily="18" charset="0"/>
                        <a:cs typeface="Segoe UI" panose="020B0502040204020203" pitchFamily="34" charset="0"/>
                      </a:rPr>
                      <m:t>𝑏𝑖𝑙𝑙𝑎𝑏𝑙𝑒</m:t>
                    </m:r>
                    <m:r>
                      <a:rPr lang="en-US" sz="1100" i="1">
                        <a:effectLst/>
                        <a:latin typeface="Cambria Math" panose="02040503050406030204" pitchFamily="18" charset="0"/>
                        <a:ea typeface="Times New Roman" panose="02020603050405020304" pitchFamily="18" charset="0"/>
                        <a:cs typeface="Segoe UI" panose="020B0502040204020203" pitchFamily="34" charset="0"/>
                      </a:rPr>
                      <m:t> </m:t>
                    </m:r>
                    <m:r>
                      <a:rPr lang="en-US" sz="1100" i="1">
                        <a:effectLst/>
                        <a:latin typeface="Cambria Math" panose="02040503050406030204" pitchFamily="18" charset="0"/>
                        <a:ea typeface="Times New Roman" panose="02020603050405020304" pitchFamily="18" charset="0"/>
                        <a:cs typeface="Segoe UI" panose="020B0502040204020203" pitchFamily="34" charset="0"/>
                      </a:rPr>
                      <m:t>𝑡𝑟𝑎𝑛𝑠𝑎𝑐𝑡𝑖𝑜𝑛𝑠</m:t>
                    </m:r>
                    <m:r>
                      <a:rPr lang="en-US" sz="1100" i="1">
                        <a:effectLst/>
                        <a:latin typeface="Cambria Math" panose="02040503050406030204" pitchFamily="18" charset="0"/>
                        <a:ea typeface="Times New Roman" panose="02020603050405020304" pitchFamily="18" charset="0"/>
                        <a:cs typeface="Segoe UI" panose="020B0502040204020203" pitchFamily="34" charset="0"/>
                      </a:rPr>
                      <m:t>∗ </m:t>
                    </m:r>
                    <m:f>
                      <m:fPr>
                        <m:ctrlPr>
                          <a:rPr lang="en-US" sz="1100" i="1">
                            <a:effectLst/>
                            <a:latin typeface="Cambria Math" panose="02040503050406030204" pitchFamily="18" charset="0"/>
                            <a:ea typeface="Times New Roman" panose="02020603050405020304" pitchFamily="18" charset="0"/>
                            <a:cs typeface="Segoe UI" panose="020B0502040204020203" pitchFamily="34" charset="0"/>
                          </a:rPr>
                        </m:ctrlPr>
                      </m:fPr>
                      <m:num>
                        <m:r>
                          <a:rPr lang="en-US" sz="1100" i="1">
                            <a:effectLst/>
                            <a:latin typeface="Cambria Math" panose="02040503050406030204" pitchFamily="18" charset="0"/>
                            <a:ea typeface="Times New Roman" panose="02020603050405020304" pitchFamily="18" charset="0"/>
                            <a:cs typeface="Segoe UI" panose="020B0502040204020203" pitchFamily="34" charset="0"/>
                          </a:rPr>
                          <m:t>$0.00</m:t>
                        </m:r>
                        <m:r>
                          <a:rPr lang="en-US" sz="1100" b="0" i="1" smtClean="0">
                            <a:effectLst/>
                            <a:latin typeface="Cambria Math" panose="02040503050406030204" pitchFamily="18" charset="0"/>
                            <a:ea typeface="Times New Roman" panose="02020603050405020304" pitchFamily="18" charset="0"/>
                            <a:cs typeface="Segoe UI" panose="020B0502040204020203" pitchFamily="34" charset="0"/>
                          </a:rPr>
                          <m:t>05</m:t>
                        </m:r>
                      </m:num>
                      <m:den>
                        <m:r>
                          <a:rPr lang="en-US" sz="1100" i="1">
                            <a:effectLst/>
                            <a:latin typeface="Cambria Math" panose="02040503050406030204" pitchFamily="18" charset="0"/>
                            <a:ea typeface="Times New Roman" panose="02020603050405020304" pitchFamily="18" charset="0"/>
                            <a:cs typeface="Segoe UI" panose="020B0502040204020203" pitchFamily="34" charset="0"/>
                          </a:rPr>
                          <m:t>10,000 </m:t>
                        </m:r>
                        <m:r>
                          <a:rPr lang="en-US" sz="1100" i="1">
                            <a:effectLst/>
                            <a:latin typeface="Cambria Math" panose="02040503050406030204" pitchFamily="18" charset="0"/>
                            <a:ea typeface="Times New Roman" panose="02020603050405020304" pitchFamily="18" charset="0"/>
                            <a:cs typeface="Segoe UI" panose="020B0502040204020203" pitchFamily="34" charset="0"/>
                          </a:rPr>
                          <m:t>𝑇𝑟𝑎𝑛𝑠𝑎𝑐𝑡𝑖𝑜𝑛𝑠</m:t>
                        </m:r>
                      </m:den>
                    </m:f>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 ∗</m:t>
                    </m:r>
                    <m:r>
                      <a:rPr lang="en-US" sz="1100" i="1">
                        <a:latin typeface="Cambria Math" panose="02040503050406030204" pitchFamily="18" charset="0"/>
                        <a:ea typeface="Times New Roman" panose="02020603050405020304" pitchFamily="18" charset="0"/>
                        <a:cs typeface="Segoe UI" panose="020B0502040204020203" pitchFamily="34" charset="0"/>
                      </a:rPr>
                      <m:t>730 </m:t>
                    </m:r>
                    <m:f>
                      <m:fPr>
                        <m:ctrlPr>
                          <a:rPr lang="en-US" sz="1100" i="1">
                            <a:latin typeface="Cambria Math" panose="02040503050406030204" pitchFamily="18" charset="0"/>
                            <a:ea typeface="Times New Roman" panose="02020603050405020304" pitchFamily="18" charset="0"/>
                            <a:cs typeface="Segoe UI" panose="020B0502040204020203" pitchFamily="34" charset="0"/>
                          </a:rPr>
                        </m:ctrlPr>
                      </m:fPr>
                      <m:num>
                        <m:r>
                          <a:rPr lang="en-US" sz="1100" i="1">
                            <a:latin typeface="Cambria Math" panose="02040503050406030204" pitchFamily="18" charset="0"/>
                            <a:ea typeface="Times New Roman" panose="02020603050405020304" pitchFamily="18" charset="0"/>
                            <a:cs typeface="Segoe UI" panose="020B0502040204020203" pitchFamily="34" charset="0"/>
                          </a:rPr>
                          <m:t>h𝑜𝑢𝑟𝑠</m:t>
                        </m:r>
                      </m:num>
                      <m:den>
                        <m:r>
                          <a:rPr lang="en-US" sz="1100" i="1">
                            <a:latin typeface="Cambria Math" panose="02040503050406030204" pitchFamily="18" charset="0"/>
                            <a:ea typeface="Times New Roman" panose="02020603050405020304" pitchFamily="18" charset="0"/>
                            <a:cs typeface="Segoe UI" panose="020B0502040204020203" pitchFamily="34" charset="0"/>
                          </a:rPr>
                          <m:t>𝑚𝑜𝑛𝑡h</m:t>
                        </m:r>
                      </m:den>
                    </m:f>
                    <m:r>
                      <a:rPr lang="en-US" sz="1100" i="1">
                        <a:effectLst/>
                        <a:latin typeface="Cambria Math" panose="02040503050406030204" pitchFamily="18" charset="0"/>
                        <a:ea typeface="Times New Roman" panose="02020603050405020304" pitchFamily="18" charset="0"/>
                        <a:cs typeface="Segoe UI" panose="020B0502040204020203" pitchFamily="34" charset="0"/>
                      </a:rPr>
                      <m:t>=</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𝟏𝟑</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m:t>
                    </m:r>
                    <m:r>
                      <a:rPr lang="en-US" sz="1100" b="1" i="1" smtClean="0">
                        <a:effectLst/>
                        <a:latin typeface="Cambria Math" panose="02040503050406030204" pitchFamily="18" charset="0"/>
                        <a:ea typeface="Times New Roman" panose="02020603050405020304" pitchFamily="18" charset="0"/>
                        <a:cs typeface="Segoe UI" panose="020B0502040204020203" pitchFamily="34" charset="0"/>
                      </a:rPr>
                      <m:t>𝟏𝟒</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𝒑𝒆𝒓</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 </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𝒎𝒐𝒏𝒕𝒉</m:t>
                    </m:r>
                  </m:oMath>
                </a14:m>
                <a:r>
                  <a:rPr lang="en-US" sz="1100" b="1">
                    <a:effectLst/>
                    <a:latin typeface="Times New Roman" panose="02020603050405020304" pitchFamily="18" charset="0"/>
                    <a:ea typeface="Times New Roman" panose="02020603050405020304" pitchFamily="18" charset="0"/>
                  </a:rPr>
                  <a:t> </a:t>
                </a:r>
                <a:r>
                  <a:rPr lang="en-US" sz="1100" b="1">
                    <a:effectLst/>
                    <a:latin typeface="Calibri" panose="020F0502020204030204" pitchFamily="34" charset="0"/>
                    <a:ea typeface="Calibri" panose="020F0502020204030204" pitchFamily="34" charset="0"/>
                    <a:cs typeface="Arial" panose="020B0604020202020204" pitchFamily="34" charset="0"/>
                  </a:rPr>
                  <a:t> </a:t>
                </a:r>
                <a:r>
                  <a:rPr lang="en-US" sz="1100">
                    <a:effectLst/>
                    <a:latin typeface="Segoe UI" panose="020B0502040204020203" pitchFamily="34" charset="0"/>
                    <a:ea typeface="Times New Roman" panose="02020603050405020304" pitchFamily="18" charset="0"/>
                  </a:rPr>
                  <a:t> </a:t>
                </a:r>
              </a:p>
              <a:p>
                <a:pPr marL="0" marR="0" fontAlgn="base">
                  <a:spcBef>
                    <a:spcPts val="0"/>
                  </a:spcBef>
                  <a:spcAft>
                    <a:spcPts val="0"/>
                  </a:spcAft>
                </a:pPr>
                <a:endParaRPr lang="en-US" sz="1100">
                  <a:latin typeface="Segoe UI" panose="020B0502040204020203" pitchFamily="34" charset="0"/>
                  <a:ea typeface="Times New Roman" panose="02020603050405020304" pitchFamily="18" charset="0"/>
                </a:endParaRPr>
              </a:p>
              <a:p>
                <a:pPr marL="0" marR="0" fontAlgn="base">
                  <a:spcBef>
                    <a:spcPts val="0"/>
                  </a:spcBef>
                  <a:spcAft>
                    <a:spcPts val="0"/>
                  </a:spcAft>
                </a:pPr>
                <a:r>
                  <a:rPr lang="en-US" sz="1100" b="1">
                    <a:latin typeface="Segoe UI" panose="020B0502040204020203" pitchFamily="34" charset="0"/>
                    <a:ea typeface="Times New Roman" panose="02020603050405020304" pitchFamily="18" charset="0"/>
                  </a:rPr>
                  <a:t>Total Standard HDD TCO for a month:</a:t>
                </a:r>
              </a:p>
              <a:p>
                <a:pPr fontAlgn="base"/>
                <a:endParaRPr lang="en-US" sz="1100" b="1" i="1">
                  <a:latin typeface="Cambria Math" panose="02040503050406030204" pitchFamily="18" charset="0"/>
                  <a:ea typeface="Times New Roman" panose="02020603050405020304" pitchFamily="18" charset="0"/>
                  <a:cs typeface="Segoe UI" panose="020B0502040204020203" pitchFamily="34" charset="0"/>
                </a:endParaRPr>
              </a:p>
              <a:p>
                <a:pPr fontAlgn="base"/>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ea typeface="Times New Roman" panose="02020603050405020304" pitchFamily="18" charset="0"/>
                          <a:cs typeface="Segoe UI" panose="020B0502040204020203" pitchFamily="34" charset="0"/>
                        </a:rPr>
                        <m:t>𝑪𝒂𝒑𝒂𝒄𝒊𝒕𝒚</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 </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𝑪𝒐𝒔𝒕</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 </m:t>
                      </m:r>
                      <m:r>
                        <a:rPr lang="en-US" sz="1100" b="0" i="1">
                          <a:latin typeface="Cambria Math" panose="02040503050406030204" pitchFamily="18" charset="0"/>
                          <a:ea typeface="Times New Roman" panose="02020603050405020304" pitchFamily="18" charset="0"/>
                          <a:cs typeface="Segoe UI" panose="020B0502040204020203" pitchFamily="34" charset="0"/>
                        </a:rPr>
                        <m:t>𝑇</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𝒓𝒂𝒏𝒔𝒂𝒄𝒕𝒊𝒐𝒏𝒔</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 </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𝒄𝒐𝒔𝒕</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m:t>
                      </m:r>
                    </m:oMath>
                  </m:oMathPara>
                </a14:m>
                <a:endParaRPr lang="en-US" sz="1100" b="1" i="1">
                  <a:latin typeface="Cambria Math" panose="02040503050406030204" pitchFamily="18" charset="0"/>
                  <a:ea typeface="Times New Roman" panose="02020603050405020304" pitchFamily="18" charset="0"/>
                  <a:cs typeface="Segoe UI" panose="020B0502040204020203" pitchFamily="34" charset="0"/>
                </a:endParaRPr>
              </a:p>
              <a:p>
                <a:pPr fontAlgn="base"/>
                <a:r>
                  <a:rPr lang="en-US" sz="1100" b="1">
                    <a:ea typeface="Times New Roman" panose="02020603050405020304" pitchFamily="18" charset="0"/>
                    <a:cs typeface="Segoe UI" panose="020B0502040204020203" pitchFamily="34" charset="0"/>
                  </a:rPr>
                  <a:t>		         </a:t>
                </a:r>
                <a14:m>
                  <m:oMath xmlns:m="http://schemas.openxmlformats.org/officeDocument/2006/math">
                    <m:r>
                      <a:rPr lang="en-US" sz="1100" b="1" i="1" smtClean="0">
                        <a:latin typeface="Cambria Math" panose="02040503050406030204" pitchFamily="18" charset="0"/>
                        <a:ea typeface="Times New Roman" panose="02020603050405020304" pitchFamily="18" charset="0"/>
                        <a:cs typeface="Segoe UI" panose="020B0502040204020203" pitchFamily="34" charset="0"/>
                      </a:rPr>
                      <m:t>$</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𝟏</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𝟓𝟒</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𝟏𝟑</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m:t>
                    </m:r>
                    <m:r>
                      <a:rPr lang="en-US" sz="1100" b="1" i="1" smtClean="0">
                        <a:latin typeface="Cambria Math" panose="02040503050406030204" pitchFamily="18" charset="0"/>
                        <a:ea typeface="Times New Roman" panose="02020603050405020304" pitchFamily="18" charset="0"/>
                        <a:cs typeface="Segoe UI" panose="020B0502040204020203" pitchFamily="34" charset="0"/>
                      </a:rPr>
                      <m:t>𝟏𝟒</m:t>
                    </m:r>
                    <m:r>
                      <a:rPr lang="en-US" sz="1100" b="1" i="1">
                        <a:effectLst/>
                        <a:latin typeface="Cambria Math" panose="02040503050406030204" pitchFamily="18" charset="0"/>
                        <a:ea typeface="Times New Roman" panose="02020603050405020304" pitchFamily="18" charset="0"/>
                        <a:cs typeface="Segoe UI" panose="020B0502040204020203" pitchFamily="34" charset="0"/>
                      </a:rPr>
                      <m:t> </m:t>
                    </m:r>
                  </m:oMath>
                </a14:m>
                <a:r>
                  <a:rPr lang="en-US" sz="1100" b="1">
                    <a:effectLst/>
                    <a:ea typeface="Calibri" panose="020F0502020204030204" pitchFamily="34" charset="0"/>
                    <a:cs typeface="Arial" panose="020B0604020202020204" pitchFamily="34" charset="0"/>
                  </a:rPr>
                  <a:t>                        =  $14.68</a:t>
                </a:r>
                <a:r>
                  <a:rPr lang="en-US" sz="1100" b="1">
                    <a:solidFill>
                      <a:schemeClr val="tx2"/>
                    </a:solidFill>
                    <a:effectLst/>
                    <a:ea typeface="Calibri" panose="020F0502020204030204" pitchFamily="34" charset="0"/>
                    <a:cs typeface="Arial" panose="020B0604020202020204" pitchFamily="34" charset="0"/>
                  </a:rPr>
                  <a:t> </a:t>
                </a:r>
                <a:r>
                  <a:rPr lang="en-US" b="1">
                    <a:effectLst/>
                    <a:latin typeface="Calibri" panose="020F0502020204030204" pitchFamily="34" charset="0"/>
                    <a:ea typeface="Calibri" panose="020F0502020204030204" pitchFamily="34" charset="0"/>
                    <a:cs typeface="Arial" panose="020B0604020202020204" pitchFamily="34" charset="0"/>
                  </a:rPr>
                  <a:t> </a:t>
                </a:r>
                <a:r>
                  <a:rPr lang="en-US">
                    <a:effectLst/>
                    <a:latin typeface="Segoe UI" panose="020B0502040204020203" pitchFamily="34" charset="0"/>
                    <a:ea typeface="Times New Roman" panose="02020603050405020304" pitchFamily="18" charset="0"/>
                  </a:rPr>
                  <a:t> </a:t>
                </a:r>
              </a:p>
              <a:p>
                <a:pPr marL="0" marR="0" fontAlgn="base">
                  <a:spcBef>
                    <a:spcPts val="0"/>
                  </a:spcBef>
                  <a:spcAft>
                    <a:spcPts val="0"/>
                  </a:spcAft>
                </a:pPr>
                <a:endParaRPr lang="en-US" sz="1400">
                  <a:effectLst/>
                  <a:latin typeface="Times New Roman" panose="02020603050405020304" pitchFamily="18" charset="0"/>
                  <a:ea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04D85107-C056-B011-F75C-C37D5CA67355}"/>
                  </a:ext>
                </a:extLst>
              </p:cNvPr>
              <p:cNvSpPr txBox="1">
                <a:spLocks noRot="1" noChangeAspect="1" noMove="1" noResize="1" noEditPoints="1" noAdjustHandles="1" noChangeArrowheads="1" noChangeShapeType="1" noTextEdit="1"/>
              </p:cNvSpPr>
              <p:nvPr/>
            </p:nvSpPr>
            <p:spPr>
              <a:xfrm>
                <a:off x="6088184" y="2434694"/>
                <a:ext cx="6082326" cy="2619435"/>
              </a:xfrm>
              <a:prstGeom prst="rect">
                <a:avLst/>
              </a:prstGeom>
              <a:blipFill>
                <a:blip r:embed="rId4"/>
                <a:stretch>
                  <a:fillRect t="-23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339925B3-6850-21C8-BAD9-E2261646BADD}"/>
              </a:ext>
            </a:extLst>
          </p:cNvPr>
          <p:cNvSpPr txBox="1"/>
          <p:nvPr/>
        </p:nvSpPr>
        <p:spPr>
          <a:xfrm>
            <a:off x="844778" y="5603676"/>
            <a:ext cx="4420121" cy="627864"/>
          </a:xfrm>
          <a:prstGeom prst="rect">
            <a:avLst/>
          </a:prstGeom>
          <a:noFill/>
        </p:spPr>
        <p:txBody>
          <a:bodyPr wrap="none" lIns="182880" tIns="146304" rIns="182880" bIns="146304" rtlCol="0">
            <a:spAutoFit/>
          </a:bodyPr>
          <a:lstStyle/>
          <a:p>
            <a:pPr>
              <a:lnSpc>
                <a:spcPct val="90000"/>
              </a:lnSpc>
              <a:spcAft>
                <a:spcPts val="600"/>
              </a:spcAft>
            </a:pPr>
            <a:r>
              <a:rPr lang="en-US" sz="2400" b="1">
                <a:solidFill>
                  <a:schemeClr val="tx2"/>
                </a:solidFill>
              </a:rPr>
              <a:t>41% TCO savings over HDD!</a:t>
            </a:r>
          </a:p>
        </p:txBody>
      </p:sp>
    </p:spTree>
    <p:extLst>
      <p:ext uri="{BB962C8B-B14F-4D97-AF65-F5344CB8AC3E}">
        <p14:creationId xmlns:p14="http://schemas.microsoft.com/office/powerpoint/2010/main" val="2826661841"/>
      </p:ext>
    </p:extLst>
  </p:cSld>
  <p:clrMapOvr>
    <a:masterClrMapping/>
  </p:clrMapOvr>
  <p:transition>
    <p:fade/>
  </p:transition>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t>Introduction</a:t>
            </a:r>
          </a:p>
        </p:txBody>
      </p:sp>
      <p:sp>
        <p:nvSpPr>
          <p:cNvPr id="3" name="Subtitle"/>
          <p:cNvSpPr>
            <a:spLocks noGrp="1"/>
          </p:cNvSpPr>
          <p:nvPr>
            <p:ph sz="quarter" idx="10" hasCustomPrompt="1"/>
          </p:nvPr>
        </p:nvSpPr>
        <p:spPr>
          <a:xfrm>
            <a:off x="536529" y="1530440"/>
            <a:ext cx="11018838" cy="4688078"/>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Bef>
                <a:spcPct val="43750"/>
              </a:spcBef>
              <a:spcAft>
                <a:spcPct val="43750"/>
              </a:spcAft>
            </a:pPr>
            <a:r>
              <a:rPr lang="en-US" sz="2800" dirty="0">
                <a:solidFill>
                  <a:srgbClr val="000000"/>
                </a:solidFill>
                <a:latin typeface="Segoe UI" panose="020B0502040204020203" pitchFamily="34" charset="0"/>
              </a:rPr>
              <a:t>Suppose you work for a medium-sized financial services company. </a:t>
            </a:r>
            <a:r>
              <a:rPr lang="en-US" dirty="0"/>
              <a:t>Your Chief Technology Officer (CTO) wants to migrate several applications, databases, and support files to the cloud. This migration will reduce the number of physical servers that your company maintains in its datacenter. As part of your migration strategy, you must determine a suitable approach for your cloud-based storage infrastructure.</a:t>
            </a:r>
          </a:p>
          <a:p>
            <a:pPr>
              <a:spcBef>
                <a:spcPct val="43750"/>
              </a:spcBef>
              <a:spcAft>
                <a:spcPct val="43750"/>
              </a:spcAft>
            </a:pPr>
            <a:r>
              <a:rPr lang="en-US" dirty="0"/>
              <a:t>After this session, you will be able to optimizes performance and costs with the right type of disks and capabilities for the cloud migration.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5498" y="457200"/>
            <a:ext cx="11018520" cy="553998"/>
          </a:xfrm>
        </p:spPr>
        <p:txBody>
          <a:bodyPr>
            <a:normAutofit fontScale="90000"/>
          </a:bodyPr>
          <a:lstStyle/>
          <a:p>
            <a:r>
              <a:rPr lang="en-US"/>
              <a:t>Optimize performance and costs with the optimal option</a:t>
            </a:r>
          </a:p>
        </p:txBody>
      </p:sp>
      <p:graphicFrame>
        <p:nvGraphicFramePr>
          <p:cNvPr id="4" name="Table 3">
            <a:extLst>
              <a:ext uri="{FF2B5EF4-FFF2-40B4-BE49-F238E27FC236}">
                <a16:creationId xmlns:a16="http://schemas.microsoft.com/office/drawing/2014/main" id="{DBBE793B-1FC7-4EBE-B821-B2A4601B71A3}"/>
              </a:ext>
            </a:extLst>
          </p:cNvPr>
          <p:cNvGraphicFramePr/>
          <p:nvPr>
            <p:extLst>
              <p:ext uri="{D42A27DB-BD31-4B8C-83A1-F6EECF244321}">
                <p14:modId xmlns:p14="http://schemas.microsoft.com/office/powerpoint/2010/main" val="3085067158"/>
              </p:ext>
            </p:extLst>
          </p:nvPr>
        </p:nvGraphicFramePr>
        <p:xfrm>
          <a:off x="515498" y="1371600"/>
          <a:ext cx="11134727" cy="4834217"/>
        </p:xfrm>
        <a:graphic>
          <a:graphicData uri="http://schemas.openxmlformats.org/drawingml/2006/table">
            <a:tbl>
              <a:tblPr firstRow="1" firstCol="1" bandRow="1">
                <a:tableStyleId>{1FECB4D8-DB02-4DC6-A0A2-4F2EBAE1DC90}</a:tableStyleId>
              </a:tblPr>
              <a:tblGrid>
                <a:gridCol w="1730099">
                  <a:extLst>
                    <a:ext uri="{9D8B030D-6E8A-4147-A177-3AD203B41FA5}">
                      <a16:colId xmlns:a16="http://schemas.microsoft.com/office/drawing/2014/main" val="424243099"/>
                    </a:ext>
                  </a:extLst>
                </a:gridCol>
                <a:gridCol w="2351157">
                  <a:extLst>
                    <a:ext uri="{9D8B030D-6E8A-4147-A177-3AD203B41FA5}">
                      <a16:colId xmlns:a16="http://schemas.microsoft.com/office/drawing/2014/main" val="3761017922"/>
                    </a:ext>
                  </a:extLst>
                </a:gridCol>
                <a:gridCol w="2351157">
                  <a:extLst>
                    <a:ext uri="{9D8B030D-6E8A-4147-A177-3AD203B41FA5}">
                      <a16:colId xmlns:a16="http://schemas.microsoft.com/office/drawing/2014/main" val="2206484465"/>
                    </a:ext>
                  </a:extLst>
                </a:gridCol>
                <a:gridCol w="2351157">
                  <a:extLst>
                    <a:ext uri="{9D8B030D-6E8A-4147-A177-3AD203B41FA5}">
                      <a16:colId xmlns:a16="http://schemas.microsoft.com/office/drawing/2014/main" val="2464124871"/>
                    </a:ext>
                  </a:extLst>
                </a:gridCol>
                <a:gridCol w="2351157">
                  <a:extLst>
                    <a:ext uri="{9D8B030D-6E8A-4147-A177-3AD203B41FA5}">
                      <a16:colId xmlns:a16="http://schemas.microsoft.com/office/drawing/2014/main" val="545964760"/>
                    </a:ext>
                  </a:extLst>
                </a:gridCol>
              </a:tblGrid>
              <a:tr h="325286">
                <a:tc>
                  <a:txBody>
                    <a:bodyPr/>
                    <a:lstStyle/>
                    <a:p>
                      <a:pPr marL="0" marR="0" algn="l" fontAlgn="t">
                        <a:lnSpc>
                          <a:spcPct val="107000"/>
                        </a:lnSpc>
                        <a:spcBef>
                          <a:spcPts val="0"/>
                        </a:spcBef>
                        <a:spcAft>
                          <a:spcPts val="0"/>
                        </a:spcAft>
                      </a:pPr>
                      <a:endParaRPr lang="en-US" sz="1400" b="0" i="0" u="none" strike="noStrike">
                        <a:effectLst/>
                        <a:latin typeface="Arial" panose="020B0604020202020204" pitchFamily="34" charset="0"/>
                      </a:endParaRPr>
                    </a:p>
                  </a:txBody>
                  <a:tcPr/>
                </a:tc>
                <a:tc>
                  <a:txBody>
                    <a:bodyPr/>
                    <a:lstStyle/>
                    <a:p>
                      <a:pPr marL="0" marR="0" algn="l" fontAlgn="t">
                        <a:lnSpc>
                          <a:spcPct val="107000"/>
                        </a:lnSpc>
                        <a:spcBef>
                          <a:spcPts val="0"/>
                        </a:spcBef>
                        <a:spcAft>
                          <a:spcPts val="0"/>
                        </a:spcAft>
                      </a:pPr>
                      <a:r>
                        <a:rPr lang="en-US" sz="1400" u="none" strike="noStrike">
                          <a:effectLst/>
                        </a:rPr>
                        <a:t>Credit-based bursting</a:t>
                      </a:r>
                      <a:endParaRPr lang="en-US" sz="1400" b="0" i="0" u="none" strike="noStrike">
                        <a:effectLst/>
                        <a:latin typeface="Arial" panose="020B0604020202020204" pitchFamily="34" charset="0"/>
                      </a:endParaRPr>
                    </a:p>
                  </a:txBody>
                  <a:tcPr/>
                </a:tc>
                <a:tc>
                  <a:txBody>
                    <a:bodyPr/>
                    <a:lstStyle/>
                    <a:p>
                      <a:pPr marL="0" marR="0" algn="l" fontAlgn="t">
                        <a:lnSpc>
                          <a:spcPct val="107000"/>
                        </a:lnSpc>
                        <a:spcBef>
                          <a:spcPts val="0"/>
                        </a:spcBef>
                        <a:spcAft>
                          <a:spcPts val="0"/>
                        </a:spcAft>
                      </a:pPr>
                      <a:r>
                        <a:rPr lang="en-US" sz="1400" u="none" strike="noStrike">
                          <a:effectLst/>
                        </a:rPr>
                        <a:t>On-demand bursting</a:t>
                      </a:r>
                      <a:endParaRPr lang="en-US" sz="1400" b="0" i="0" u="none" strike="noStrike">
                        <a:effectLst/>
                        <a:latin typeface="Arial" panose="020B0604020202020204" pitchFamily="34" charset="0"/>
                      </a:endParaRPr>
                    </a:p>
                  </a:txBody>
                  <a:tcPr/>
                </a:tc>
                <a:tc>
                  <a:txBody>
                    <a:bodyPr/>
                    <a:lstStyle/>
                    <a:p>
                      <a:pPr marL="0" marR="0" algn="l" fontAlgn="t">
                        <a:lnSpc>
                          <a:spcPct val="107000"/>
                        </a:lnSpc>
                        <a:spcBef>
                          <a:spcPts val="0"/>
                        </a:spcBef>
                        <a:spcAft>
                          <a:spcPts val="0"/>
                        </a:spcAft>
                      </a:pPr>
                      <a:r>
                        <a:rPr lang="en-US" sz="1400" u="none" strike="noStrike">
                          <a:effectLst/>
                        </a:rPr>
                        <a:t>Performance tiers</a:t>
                      </a:r>
                      <a:endParaRPr lang="en-US" sz="1400" b="0" i="0" u="none" strike="noStrike">
                        <a:effectLst/>
                        <a:latin typeface="Arial" panose="020B0604020202020204" pitchFamily="34" charset="0"/>
                      </a:endParaRPr>
                    </a:p>
                  </a:txBody>
                  <a:tcPr/>
                </a:tc>
                <a:tc>
                  <a:txBody>
                    <a:bodyPr/>
                    <a:lstStyle/>
                    <a:p>
                      <a:pPr marL="0" marR="0" algn="l" fontAlgn="t">
                        <a:lnSpc>
                          <a:spcPct val="107000"/>
                        </a:lnSpc>
                        <a:spcBef>
                          <a:spcPts val="0"/>
                        </a:spcBef>
                        <a:spcAft>
                          <a:spcPts val="0"/>
                        </a:spcAft>
                      </a:pPr>
                      <a:r>
                        <a:rPr lang="en-US" sz="1400" u="none" strike="noStrike">
                          <a:effectLst/>
                        </a:rPr>
                        <a:t>Performance plus</a:t>
                      </a:r>
                      <a:endParaRPr lang="en-US" sz="1400" b="0" i="0" u="none" strike="noStrike">
                        <a:effectLst/>
                        <a:latin typeface="Arial" panose="020B0604020202020204" pitchFamily="34" charset="0"/>
                      </a:endParaRPr>
                    </a:p>
                  </a:txBody>
                  <a:tcPr/>
                </a:tc>
                <a:extLst>
                  <a:ext uri="{0D108BD9-81ED-4DB2-BD59-A6C34878D82A}">
                    <a16:rowId xmlns:a16="http://schemas.microsoft.com/office/drawing/2014/main" val="3851857610"/>
                  </a:ext>
                </a:extLst>
              </a:tr>
              <a:tr h="836877">
                <a:tc>
                  <a:txBody>
                    <a:bodyPr/>
                    <a:lstStyle/>
                    <a:p>
                      <a:pPr marL="0" marR="0" algn="l" defTabSz="932742" rtl="0" eaLnBrk="1" fontAlgn="t" latinLnBrk="0" hangingPunct="1">
                        <a:lnSpc>
                          <a:spcPct val="107000"/>
                        </a:lnSpc>
                        <a:spcBef>
                          <a:spcPts val="0"/>
                        </a:spcBef>
                        <a:spcAft>
                          <a:spcPts val="0"/>
                        </a:spcAft>
                      </a:pPr>
                      <a:r>
                        <a:rPr lang="en-US" sz="1400" u="none" strike="noStrike" kern="1200">
                          <a:solidFill>
                            <a:sysClr val="windowText" lastClr="000000"/>
                          </a:solidFill>
                          <a:effectLst/>
                          <a:latin typeface="+mn-lt"/>
                        </a:rPr>
                        <a:t>Performance scaling</a:t>
                      </a:r>
                      <a:endParaRPr lang="en-US" sz="1400" u="none" strike="noStrike" kern="1200">
                        <a:solidFill>
                          <a:sysClr val="windowText" lastClr="000000"/>
                        </a:solidFill>
                        <a:effectLst/>
                        <a:latin typeface="+mn-lt"/>
                        <a:ea typeface="+mn-ea"/>
                        <a:cs typeface="+mn-cs"/>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Recommended for unplanned events</a:t>
                      </a:r>
                      <a:endParaRPr lang="en-US" sz="1400" b="0" i="0" u="none" strike="noStrike">
                        <a:solidFill>
                          <a:sysClr val="windowText" lastClr="000000"/>
                        </a:solidFill>
                        <a:effectLst/>
                        <a:latin typeface="+mn-lt"/>
                      </a:endParaRPr>
                    </a:p>
                  </a:txBody>
                  <a:tcPr/>
                </a:tc>
                <a:tc>
                  <a:txBody>
                    <a:bodyPr/>
                    <a:lstStyle/>
                    <a:p>
                      <a:pPr marL="0" marR="0" lvl="0" algn="l">
                        <a:lnSpc>
                          <a:spcPct val="107000"/>
                        </a:lnSpc>
                        <a:spcBef>
                          <a:spcPts val="0"/>
                        </a:spcBef>
                        <a:spcAft>
                          <a:spcPts val="0"/>
                        </a:spcAft>
                        <a:buNone/>
                      </a:pPr>
                      <a:r>
                        <a:rPr lang="en-US" sz="1400" b="0" u="none" strike="noStrike" noProof="0">
                          <a:solidFill>
                            <a:sysClr val="windowText" lastClr="000000"/>
                          </a:solidFill>
                          <a:effectLst/>
                          <a:latin typeface="+mn-lt"/>
                        </a:rPr>
                        <a:t>Recommended for unplanned events</a:t>
                      </a:r>
                    </a:p>
                    <a:p>
                      <a:pPr marL="0" marR="0" lvl="0" algn="l">
                        <a:lnSpc>
                          <a:spcPct val="107000"/>
                        </a:lnSpc>
                        <a:spcBef>
                          <a:spcPts val="0"/>
                        </a:spcBef>
                        <a:spcAft>
                          <a:spcPts val="0"/>
                        </a:spcAft>
                        <a:buNone/>
                      </a:pPr>
                      <a:endParaRPr lang="en-US" sz="140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Recommended for planned events</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Recommended for planned events</a:t>
                      </a:r>
                      <a:endParaRPr lang="en-US" sz="1400" b="0" i="0" u="none" strike="noStrike">
                        <a:solidFill>
                          <a:sysClr val="windowText" lastClr="000000"/>
                        </a:solidFill>
                        <a:effectLst/>
                        <a:latin typeface="+mn-lt"/>
                      </a:endParaRPr>
                    </a:p>
                  </a:txBody>
                  <a:tcPr/>
                </a:tc>
                <a:extLst>
                  <a:ext uri="{0D108BD9-81ED-4DB2-BD59-A6C34878D82A}">
                    <a16:rowId xmlns:a16="http://schemas.microsoft.com/office/drawing/2014/main" val="2211290961"/>
                  </a:ext>
                </a:extLst>
              </a:tr>
              <a:tr h="630399">
                <a:tc>
                  <a:txBody>
                    <a:bodyPr/>
                    <a:lstStyle/>
                    <a:p>
                      <a:pPr marL="0" marR="0" algn="l" defTabSz="932742" rtl="0" eaLnBrk="1" fontAlgn="t" latinLnBrk="0" hangingPunct="1">
                        <a:lnSpc>
                          <a:spcPct val="107000"/>
                        </a:lnSpc>
                        <a:spcBef>
                          <a:spcPts val="0"/>
                        </a:spcBef>
                        <a:spcAft>
                          <a:spcPts val="0"/>
                        </a:spcAft>
                      </a:pPr>
                      <a:r>
                        <a:rPr lang="en-US" sz="1400" u="none" strike="noStrike" kern="1200">
                          <a:solidFill>
                            <a:sysClr val="windowText" lastClr="000000"/>
                          </a:solidFill>
                          <a:effectLst/>
                          <a:latin typeface="+mn-lt"/>
                        </a:rPr>
                        <a:t>Duration of higher performance</a:t>
                      </a:r>
                      <a:endParaRPr lang="en-US" sz="1400" u="none" strike="noStrike" kern="1200">
                        <a:solidFill>
                          <a:sysClr val="windowText" lastClr="000000"/>
                        </a:solidFill>
                        <a:effectLst/>
                        <a:latin typeface="+mn-lt"/>
                        <a:ea typeface="+mn-ea"/>
                        <a:cs typeface="+mn-cs"/>
                      </a:endParaRPr>
                    </a:p>
                  </a:txBody>
                  <a:tcPr/>
                </a:tc>
                <a:tc>
                  <a:txBody>
                    <a:bodyPr/>
                    <a:lstStyle/>
                    <a:p>
                      <a:pPr marL="0" marR="0" lvl="0" algn="l">
                        <a:lnSpc>
                          <a:spcPct val="107000"/>
                        </a:lnSpc>
                        <a:spcBef>
                          <a:spcPts val="0"/>
                        </a:spcBef>
                        <a:spcAft>
                          <a:spcPts val="0"/>
                        </a:spcAft>
                        <a:buNone/>
                      </a:pPr>
                      <a:r>
                        <a:rPr lang="en-US" sz="1400" u="none" strike="noStrike">
                          <a:solidFill>
                            <a:sysClr val="windowText" lastClr="000000"/>
                          </a:solidFill>
                          <a:effectLst/>
                          <a:latin typeface="+mn-lt"/>
                        </a:rPr>
                        <a:t>Short-term</a:t>
                      </a:r>
                      <a:endParaRPr lang="en-US" sz="1400">
                        <a:solidFill>
                          <a:sysClr val="windowText" lastClr="000000"/>
                        </a:solidFill>
                        <a:latin typeface="+mn-lt"/>
                      </a:endParaRPr>
                    </a:p>
                  </a:txBody>
                  <a:tcPr/>
                </a:tc>
                <a:tc>
                  <a:txBody>
                    <a:bodyPr/>
                    <a:lstStyle/>
                    <a:p>
                      <a:pPr marL="0" marR="0" lvl="0" algn="l">
                        <a:lnSpc>
                          <a:spcPct val="107000"/>
                        </a:lnSpc>
                        <a:spcBef>
                          <a:spcPts val="0"/>
                        </a:spcBef>
                        <a:spcAft>
                          <a:spcPts val="0"/>
                        </a:spcAft>
                        <a:buNone/>
                      </a:pPr>
                      <a:r>
                        <a:rPr lang="en-US" sz="1400" u="none" strike="noStrike">
                          <a:solidFill>
                            <a:sysClr val="windowText" lastClr="000000"/>
                          </a:solidFill>
                          <a:effectLst/>
                          <a:latin typeface="+mn-lt"/>
                        </a:rPr>
                        <a:t>Short-term</a:t>
                      </a:r>
                      <a:endParaRPr lang="en-US" sz="1400">
                        <a:solidFill>
                          <a:sysClr val="windowText" lastClr="000000"/>
                        </a:solidFill>
                        <a:latin typeface="+mn-lt"/>
                      </a:endParaRPr>
                    </a:p>
                  </a:txBody>
                  <a:tcPr/>
                </a:tc>
                <a:tc>
                  <a:txBody>
                    <a:bodyPr/>
                    <a:lstStyle/>
                    <a:p>
                      <a:pPr marL="0" marR="0" lvl="0" algn="l">
                        <a:lnSpc>
                          <a:spcPct val="107000"/>
                        </a:lnSpc>
                        <a:spcBef>
                          <a:spcPts val="0"/>
                        </a:spcBef>
                        <a:spcAft>
                          <a:spcPts val="0"/>
                        </a:spcAft>
                        <a:buNone/>
                      </a:pPr>
                      <a:r>
                        <a:rPr lang="en-US" sz="1400" u="none" strike="noStrike">
                          <a:solidFill>
                            <a:sysClr val="windowText" lastClr="000000"/>
                          </a:solidFill>
                          <a:effectLst/>
                          <a:latin typeface="+mn-lt"/>
                        </a:rPr>
                        <a:t>Longer duration - sustained higher performance</a:t>
                      </a:r>
                      <a:endParaRPr lang="en-US" sz="1400">
                        <a:solidFill>
                          <a:sysClr val="windowText" lastClr="000000"/>
                        </a:solidFill>
                        <a:latin typeface="+mn-lt"/>
                      </a:endParaRPr>
                    </a:p>
                  </a:txBody>
                  <a:tcPr/>
                </a:tc>
                <a:tc>
                  <a:txBody>
                    <a:bodyPr/>
                    <a:lstStyle/>
                    <a:p>
                      <a:pPr marL="0" marR="0" lvl="0" algn="l">
                        <a:lnSpc>
                          <a:spcPct val="107000"/>
                        </a:lnSpc>
                        <a:spcBef>
                          <a:spcPts val="0"/>
                        </a:spcBef>
                        <a:spcAft>
                          <a:spcPts val="0"/>
                        </a:spcAft>
                        <a:buNone/>
                      </a:pPr>
                      <a:r>
                        <a:rPr lang="en-US" sz="1400" u="none" strike="noStrike">
                          <a:solidFill>
                            <a:sysClr val="windowText" lastClr="000000"/>
                          </a:solidFill>
                          <a:effectLst/>
                          <a:latin typeface="+mn-lt"/>
                        </a:rPr>
                        <a:t>Longer duration – sustained higher performance</a:t>
                      </a:r>
                      <a:endParaRPr lang="en-US" sz="1400">
                        <a:solidFill>
                          <a:sysClr val="windowText" lastClr="000000"/>
                        </a:solidFill>
                        <a:latin typeface="+mn-lt"/>
                      </a:endParaRPr>
                    </a:p>
                  </a:txBody>
                  <a:tcPr/>
                </a:tc>
                <a:extLst>
                  <a:ext uri="{0D108BD9-81ED-4DB2-BD59-A6C34878D82A}">
                    <a16:rowId xmlns:a16="http://schemas.microsoft.com/office/drawing/2014/main" val="1828040870"/>
                  </a:ext>
                </a:extLst>
              </a:tr>
              <a:tr h="836877">
                <a:tc>
                  <a:txBody>
                    <a:bodyPr/>
                    <a:lstStyle/>
                    <a:p>
                      <a:pPr marL="0" marR="0" algn="l" defTabSz="932742" rtl="0" eaLnBrk="1" fontAlgn="t" latinLnBrk="0" hangingPunct="1">
                        <a:lnSpc>
                          <a:spcPct val="107000"/>
                        </a:lnSpc>
                        <a:spcBef>
                          <a:spcPts val="0"/>
                        </a:spcBef>
                        <a:spcAft>
                          <a:spcPts val="0"/>
                        </a:spcAft>
                      </a:pPr>
                      <a:r>
                        <a:rPr lang="en-US" sz="1400" u="none" strike="noStrike" kern="1200">
                          <a:solidFill>
                            <a:sysClr val="windowText" lastClr="000000"/>
                          </a:solidFill>
                          <a:effectLst/>
                          <a:latin typeface="+mn-lt"/>
                        </a:rPr>
                        <a:t>Cost</a:t>
                      </a:r>
                      <a:endParaRPr lang="en-US" sz="1400" u="none" strike="noStrike" kern="1200">
                        <a:solidFill>
                          <a:sysClr val="windowText" lastClr="000000"/>
                        </a:solidFill>
                        <a:effectLst/>
                        <a:latin typeface="+mn-lt"/>
                        <a:ea typeface="+mn-ea"/>
                        <a:cs typeface="+mn-cs"/>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Free</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Enablement fee and cost per transaction</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Fixed cost, you pay for the current performance tier</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Free</a:t>
                      </a:r>
                      <a:endParaRPr lang="en-US" sz="1400" b="0" i="0" u="none" strike="noStrike">
                        <a:solidFill>
                          <a:sysClr val="windowText" lastClr="000000"/>
                        </a:solidFill>
                        <a:effectLst/>
                        <a:latin typeface="+mn-lt"/>
                      </a:endParaRPr>
                    </a:p>
                  </a:txBody>
                  <a:tcPr/>
                </a:tc>
                <a:extLst>
                  <a:ext uri="{0D108BD9-81ED-4DB2-BD59-A6C34878D82A}">
                    <a16:rowId xmlns:a16="http://schemas.microsoft.com/office/drawing/2014/main" val="2676660662"/>
                  </a:ext>
                </a:extLst>
              </a:tr>
              <a:tr h="836877">
                <a:tc>
                  <a:txBody>
                    <a:bodyPr/>
                    <a:lstStyle/>
                    <a:p>
                      <a:pPr marL="0" marR="0" algn="l" defTabSz="932742" rtl="0" eaLnBrk="1" fontAlgn="t" latinLnBrk="0" hangingPunct="1">
                        <a:lnSpc>
                          <a:spcPct val="107000"/>
                        </a:lnSpc>
                        <a:spcBef>
                          <a:spcPts val="0"/>
                        </a:spcBef>
                        <a:spcAft>
                          <a:spcPts val="0"/>
                        </a:spcAft>
                      </a:pPr>
                      <a:r>
                        <a:rPr lang="en-US" sz="1400" u="none" strike="noStrike" kern="1200">
                          <a:solidFill>
                            <a:sysClr val="windowText" lastClr="000000"/>
                          </a:solidFill>
                          <a:effectLst/>
                          <a:latin typeface="+mn-lt"/>
                        </a:rPr>
                        <a:t>Disk type</a:t>
                      </a:r>
                      <a:endParaRPr lang="en-US" sz="1400" u="none" strike="noStrike" kern="1200">
                        <a:solidFill>
                          <a:sysClr val="windowText" lastClr="000000"/>
                        </a:solidFill>
                        <a:effectLst/>
                        <a:latin typeface="+mn-lt"/>
                        <a:ea typeface="+mn-ea"/>
                        <a:cs typeface="+mn-cs"/>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Premium SSD and Standard SSD on sizes less than and equal to 512GB</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Premium SSD on sizes bigger than 512GB</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All Premium SSDs</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b="0" i="0" u="none" strike="noStrike">
                          <a:solidFill>
                            <a:sysClr val="windowText" lastClr="000000"/>
                          </a:solidFill>
                          <a:effectLst/>
                          <a:latin typeface="+mn-lt"/>
                        </a:rPr>
                        <a:t>Premium SSD, Standard SSD and Standard HDD Disks sized 513GB and larger</a:t>
                      </a:r>
                    </a:p>
                  </a:txBody>
                  <a:tcPr/>
                </a:tc>
                <a:extLst>
                  <a:ext uri="{0D108BD9-81ED-4DB2-BD59-A6C34878D82A}">
                    <a16:rowId xmlns:a16="http://schemas.microsoft.com/office/drawing/2014/main" val="307287658"/>
                  </a:ext>
                </a:extLst>
              </a:tr>
              <a:tr h="423920">
                <a:tc>
                  <a:txBody>
                    <a:bodyPr/>
                    <a:lstStyle/>
                    <a:p>
                      <a:pPr marL="0" marR="0" algn="l" defTabSz="932742" rtl="0" eaLnBrk="1" fontAlgn="t" latinLnBrk="0" hangingPunct="1">
                        <a:lnSpc>
                          <a:spcPct val="107000"/>
                        </a:lnSpc>
                        <a:spcBef>
                          <a:spcPts val="0"/>
                        </a:spcBef>
                        <a:spcAft>
                          <a:spcPts val="0"/>
                        </a:spcAft>
                      </a:pPr>
                      <a:r>
                        <a:rPr lang="en-US" sz="1400" u="none" strike="noStrike" kern="1200">
                          <a:solidFill>
                            <a:sysClr val="windowText" lastClr="000000"/>
                          </a:solidFill>
                          <a:effectLst/>
                          <a:latin typeface="+mn-lt"/>
                        </a:rPr>
                        <a:t>Latency</a:t>
                      </a:r>
                      <a:endParaRPr lang="en-US" sz="1400" u="none" strike="noStrike" kern="1200">
                        <a:solidFill>
                          <a:sysClr val="windowText" lastClr="000000"/>
                        </a:solidFill>
                        <a:effectLst/>
                        <a:latin typeface="+mn-lt"/>
                        <a:ea typeface="+mn-ea"/>
                        <a:cs typeface="+mn-cs"/>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Low single digit ms</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Low single digit </a:t>
                      </a:r>
                      <a:r>
                        <a:rPr lang="en-US" sz="1400" u="none" strike="noStrike" err="1">
                          <a:solidFill>
                            <a:sysClr val="windowText" lastClr="000000"/>
                          </a:solidFill>
                          <a:effectLst/>
                          <a:latin typeface="+mn-lt"/>
                        </a:rPr>
                        <a:t>ms</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Low single digit ms</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Depends on product SKU</a:t>
                      </a:r>
                      <a:endParaRPr lang="en-US" sz="1400" b="0" i="0" u="none" strike="noStrike">
                        <a:solidFill>
                          <a:sysClr val="windowText" lastClr="000000"/>
                        </a:solidFill>
                        <a:effectLst/>
                        <a:latin typeface="+mn-lt"/>
                      </a:endParaRPr>
                    </a:p>
                  </a:txBody>
                  <a:tcPr/>
                </a:tc>
                <a:extLst>
                  <a:ext uri="{0D108BD9-81ED-4DB2-BD59-A6C34878D82A}">
                    <a16:rowId xmlns:a16="http://schemas.microsoft.com/office/drawing/2014/main" val="535791865"/>
                  </a:ext>
                </a:extLst>
              </a:tr>
              <a:tr h="630399">
                <a:tc>
                  <a:txBody>
                    <a:bodyPr/>
                    <a:lstStyle/>
                    <a:p>
                      <a:pPr marL="0" marR="0" algn="l" defTabSz="932742" rtl="0" eaLnBrk="1" fontAlgn="t" latinLnBrk="0" hangingPunct="1">
                        <a:lnSpc>
                          <a:spcPct val="107000"/>
                        </a:lnSpc>
                        <a:spcBef>
                          <a:spcPts val="0"/>
                        </a:spcBef>
                        <a:spcAft>
                          <a:spcPts val="0"/>
                        </a:spcAft>
                      </a:pPr>
                      <a:r>
                        <a:rPr lang="en-US" sz="1400" u="none" strike="noStrike" kern="1200">
                          <a:solidFill>
                            <a:sysClr val="windowText" lastClr="000000"/>
                          </a:solidFill>
                          <a:effectLst/>
                          <a:latin typeface="+mn-lt"/>
                        </a:rPr>
                        <a:t>Enablement</a:t>
                      </a:r>
                      <a:endParaRPr lang="en-US" sz="1400" u="none" strike="noStrike" kern="1200">
                        <a:solidFill>
                          <a:sysClr val="windowText" lastClr="000000"/>
                        </a:solidFill>
                        <a:effectLst/>
                        <a:latin typeface="+mn-lt"/>
                        <a:ea typeface="+mn-ea"/>
                        <a:cs typeface="+mn-cs"/>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Enabled by default</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Manual enablement required</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Manual enablement required</a:t>
                      </a:r>
                      <a:endParaRPr lang="en-US" sz="1400" b="0" i="0" u="none" strike="noStrike">
                        <a:solidFill>
                          <a:sysClr val="windowText" lastClr="000000"/>
                        </a:solidFill>
                        <a:effectLst/>
                        <a:latin typeface="+mn-lt"/>
                      </a:endParaRPr>
                    </a:p>
                  </a:txBody>
                  <a:tcPr/>
                </a:tc>
                <a:tc>
                  <a:txBody>
                    <a:bodyPr/>
                    <a:lstStyle/>
                    <a:p>
                      <a:pPr marL="0" marR="0" algn="l" fontAlgn="t">
                        <a:lnSpc>
                          <a:spcPct val="107000"/>
                        </a:lnSpc>
                        <a:spcBef>
                          <a:spcPts val="0"/>
                        </a:spcBef>
                        <a:spcAft>
                          <a:spcPts val="0"/>
                        </a:spcAft>
                      </a:pPr>
                      <a:r>
                        <a:rPr lang="en-US" sz="1400" u="none" strike="noStrike">
                          <a:solidFill>
                            <a:sysClr val="windowText" lastClr="000000"/>
                          </a:solidFill>
                          <a:effectLst/>
                          <a:latin typeface="+mn-lt"/>
                        </a:rPr>
                        <a:t>Enabled by User</a:t>
                      </a:r>
                      <a:endParaRPr lang="en-US" sz="1400" b="0" i="0" u="none" strike="noStrike">
                        <a:solidFill>
                          <a:sysClr val="windowText" lastClr="000000"/>
                        </a:solidFill>
                        <a:effectLst/>
                        <a:latin typeface="+mn-lt"/>
                      </a:endParaRPr>
                    </a:p>
                  </a:txBody>
                  <a:tcPr/>
                </a:tc>
                <a:extLst>
                  <a:ext uri="{0D108BD9-81ED-4DB2-BD59-A6C34878D82A}">
                    <a16:rowId xmlns:a16="http://schemas.microsoft.com/office/drawing/2014/main" val="4144055280"/>
                  </a:ext>
                </a:extLst>
              </a:tr>
            </a:tbl>
          </a:graphicData>
        </a:graphic>
      </p:graphicFrame>
    </p:spTree>
    <p:extLst>
      <p:ext uri="{BB962C8B-B14F-4D97-AF65-F5344CB8AC3E}">
        <p14:creationId xmlns:p14="http://schemas.microsoft.com/office/powerpoint/2010/main" val="2235509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Knowledge check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ew shape">
            <a:extLst>
              <a:ext uri="{FF2B5EF4-FFF2-40B4-BE49-F238E27FC236}">
                <a16:creationId xmlns:a16="http://schemas.microsoft.com/office/drawing/2014/main" id="{B7A0D00E-D109-493F-B5CE-D0A2DA862371}"/>
              </a:ext>
            </a:extLst>
          </p:cNvPr>
          <p:cNvSpPr/>
          <p:nvPr/>
        </p:nvSpPr>
        <p:spPr>
          <a:xfrm>
            <a:off x="4941888" y="2107249"/>
            <a:ext cx="7250112" cy="635000"/>
          </a:xfrm>
          <a:prstGeom prst="rect">
            <a:avLst/>
          </a:prstGeom>
          <a:solidFill>
            <a:srgbClr val="92D050">
              <a:alpha val="34902"/>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ubtitle"/>
          <p:cNvSpPr>
            <a:spLocks noGrp="1"/>
          </p:cNvSpPr>
          <p:nvPr>
            <p:ph type="body" sz="quarter" idx="11" hasCustomPrompt="1"/>
          </p:nvPr>
        </p:nvSpPr>
        <p:spPr>
          <a:xfrm>
            <a:off x="4941888" y="585789"/>
            <a:ext cx="6667500" cy="1231106"/>
          </a:xfrm>
        </p:spPr>
        <p:txBody>
          <a:bodyPr anchor="t"/>
          <a:lstStyle>
            <a:lvl1pPr marL="0" indent="0">
              <a:spcAft>
                <a:spcPts val="600"/>
              </a:spcAft>
              <a:buFontTx/>
              <a:buNone/>
              <a:defRPr sz="1800"/>
            </a:lvl1pPr>
          </a:lstStyle>
          <a:p>
            <a:r>
              <a:rPr sz="2000" b="1"/>
              <a:t>An administrator must select the disk type that provides the highest IOPS for a new VM. Which disk type should they use, assuming their region supports all disk types?</a:t>
            </a:r>
          </a:p>
        </p:txBody>
      </p:sp>
      <p:sp>
        <p:nvSpPr>
          <p:cNvPr id="3"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Question 1</a:t>
            </a:r>
          </a:p>
        </p:txBody>
      </p:sp>
      <p:sp>
        <p:nvSpPr>
          <p:cNvPr id="5" name="New shape"/>
          <p:cNvSpPr/>
          <p:nvPr/>
        </p:nvSpPr>
        <p:spPr>
          <a:xfrm>
            <a:off x="4941888" y="2241965"/>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A. Ultra Disk Storage</a:t>
            </a:r>
            <a:endParaRPr lang="en-US">
              <a:solidFill>
                <a:srgbClr val="000000"/>
              </a:solidFill>
            </a:endParaRPr>
          </a:p>
          <a:p>
            <a:pPr lvl="1" indent="-457200">
              <a:spcAft>
                <a:spcPct val="15000"/>
              </a:spcAft>
            </a:pPr>
            <a:endParaRPr lang="en-US">
              <a:solidFill>
                <a:srgbClr val="000000"/>
              </a:solidFill>
            </a:endParaRPr>
          </a:p>
          <a:p>
            <a:pPr lvl="1" indent="-457200">
              <a:spcAft>
                <a:spcPct val="15000"/>
              </a:spcAft>
            </a:pPr>
            <a:endParaRPr lang="en-US">
              <a:solidFill>
                <a:srgbClr val="000000"/>
              </a:solidFill>
            </a:endParaRPr>
          </a:p>
          <a:p>
            <a:pPr lvl="1" indent="-457200">
              <a:spcAft>
                <a:spcPct val="15000"/>
              </a:spcAft>
            </a:pPr>
            <a:r>
              <a:rPr lang="en-US">
                <a:solidFill>
                  <a:srgbClr val="000000"/>
                </a:solidFill>
              </a:rPr>
              <a:t>B. Standard HDD</a:t>
            </a:r>
          </a:p>
          <a:p>
            <a:pPr lvl="1" indent="-457200">
              <a:spcAft>
                <a:spcPct val="15000"/>
              </a:spcAft>
            </a:pPr>
            <a:endParaRPr lang="en-US">
              <a:solidFill>
                <a:srgbClr val="000000"/>
              </a:solidFill>
            </a:endParaRPr>
          </a:p>
          <a:p>
            <a:pPr lvl="1" indent="-457200">
              <a:spcAft>
                <a:spcPct val="15000"/>
              </a:spcAft>
            </a:pPr>
            <a:endParaRPr lang="en-US">
              <a:solidFill>
                <a:srgbClr val="000000"/>
              </a:solidFill>
            </a:endParaRPr>
          </a:p>
          <a:p>
            <a:pPr lvl="1" indent="-457200">
              <a:spcAft>
                <a:spcPct val="15000"/>
              </a:spcAft>
            </a:pPr>
            <a:r>
              <a:rPr lang="en-US">
                <a:solidFill>
                  <a:srgbClr val="000000"/>
                </a:solidFill>
              </a:rPr>
              <a:t>C. Premium SSD</a:t>
            </a:r>
          </a:p>
          <a:p>
            <a:pPr lvl="1" indent="-457200">
              <a:spcAft>
                <a:spcPct val="15000"/>
              </a:spcAft>
            </a:pPr>
            <a:endParaRPr lang="en-US">
              <a:solidFill>
                <a:srgbClr val="000000"/>
              </a:solidFill>
            </a:endParaRPr>
          </a:p>
          <a:p>
            <a:pPr lvl="1" indent="-457200">
              <a:spcAft>
                <a:spcPct val="15000"/>
              </a:spcAft>
            </a:pPr>
            <a:endParaRPr>
              <a:solidFill>
                <a:srgbClr val="000000"/>
              </a:solidFill>
            </a:endParaRPr>
          </a:p>
        </p:txBody>
      </p:sp>
      <p:sp>
        <p:nvSpPr>
          <p:cNvPr id="6" name="New shape"/>
          <p:cNvSpPr/>
          <p:nvPr/>
        </p:nvSpPr>
        <p:spPr>
          <a:xfrm>
            <a:off x="4941888" y="2678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endParaRPr>
              <a:solidFill>
                <a:srgbClr val="000000"/>
              </a:solidFill>
            </a:endParaRPr>
          </a:p>
        </p:txBody>
      </p:sp>
      <p:sp>
        <p:nvSpPr>
          <p:cNvPr id="7" name="New shape"/>
          <p:cNvSpPr/>
          <p:nvPr/>
        </p:nvSpPr>
        <p:spPr>
          <a:xfrm>
            <a:off x="4941888" y="3567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endParaRPr>
              <a:solidFill>
                <a:srgbClr val="000000"/>
              </a:solidFill>
            </a:endParaRPr>
          </a:p>
        </p:txBody>
      </p:sp>
      <p:pic>
        <p:nvPicPr>
          <p:cNvPr id="11" name="Picture 10">
            <a:extLst>
              <a:ext uri="{FF2B5EF4-FFF2-40B4-BE49-F238E27FC236}">
                <a16:creationId xmlns:a16="http://schemas.microsoft.com/office/drawing/2014/main" id="{7B7E7F60-7B7E-7B90-6017-4A94E74D972E}"/>
              </a:ext>
            </a:extLst>
          </p:cNvPr>
          <p:cNvPicPr>
            <a:picLocks noChangeAspect="1"/>
          </p:cNvPicPr>
          <p:nvPr/>
        </p:nvPicPr>
        <p:blipFill>
          <a:blip r:embed="rId3"/>
          <a:stretch>
            <a:fillRect/>
          </a:stretch>
        </p:blipFill>
        <p:spPr>
          <a:xfrm>
            <a:off x="577057" y="4267200"/>
            <a:ext cx="1737360" cy="1737360"/>
          </a:xfrm>
          <a:prstGeom prst="rect">
            <a:avLst/>
          </a:prstGeom>
        </p:spPr>
      </p:pic>
      <p:sp>
        <p:nvSpPr>
          <p:cNvPr id="12" name="Subtitle">
            <a:extLst>
              <a:ext uri="{FF2B5EF4-FFF2-40B4-BE49-F238E27FC236}">
                <a16:creationId xmlns:a16="http://schemas.microsoft.com/office/drawing/2014/main" id="{74426B87-B14A-239F-0025-B6F0CEECEE03}"/>
              </a:ext>
            </a:extLst>
          </p:cNvPr>
          <p:cNvSpPr txBox="1">
            <a:spLocks/>
          </p:cNvSpPr>
          <p:nvPr/>
        </p:nvSpPr>
        <p:spPr>
          <a:xfrm>
            <a:off x="588264" y="6272211"/>
            <a:ext cx="376783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Tx/>
              <a:buNone/>
              <a:defRPr lang="en-US" sz="1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highlight>
                  <a:srgbClr val="FFFF00"/>
                </a:highlight>
              </a:rPr>
              <a:t>Vote at https://aka.ms/polls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ew shape">
            <a:extLst>
              <a:ext uri="{FF2B5EF4-FFF2-40B4-BE49-F238E27FC236}">
                <a16:creationId xmlns:a16="http://schemas.microsoft.com/office/drawing/2014/main" id="{7F0605F4-3CC8-4A8A-AA99-C485467CEF35}"/>
              </a:ext>
            </a:extLst>
          </p:cNvPr>
          <p:cNvSpPr/>
          <p:nvPr/>
        </p:nvSpPr>
        <p:spPr>
          <a:xfrm>
            <a:off x="4941888" y="3618259"/>
            <a:ext cx="7250112" cy="784144"/>
          </a:xfrm>
          <a:prstGeom prst="rect">
            <a:avLst/>
          </a:prstGeom>
          <a:solidFill>
            <a:srgbClr val="92D050">
              <a:alpha val="34902"/>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ubtitle"/>
          <p:cNvSpPr>
            <a:spLocks noGrp="1"/>
          </p:cNvSpPr>
          <p:nvPr>
            <p:ph type="body" sz="quarter" idx="11" hasCustomPrompt="1"/>
          </p:nvPr>
        </p:nvSpPr>
        <p:spPr>
          <a:xfrm>
            <a:off x="4941888" y="585789"/>
            <a:ext cx="6667500" cy="1846659"/>
          </a:xfrm>
        </p:spPr>
        <p:txBody>
          <a:bodyPr anchor="t"/>
          <a:lstStyle>
            <a:lvl1pPr marL="0" indent="0">
              <a:spcAft>
                <a:spcPts val="600"/>
              </a:spcAft>
              <a:buFontTx/>
              <a:buNone/>
              <a:defRPr sz="1800"/>
            </a:lvl1pPr>
          </a:lstStyle>
          <a:p>
            <a:r>
              <a:rPr sz="2000" b="1"/>
              <a:t>You’re running an application that requires 15,000 IOPS on an Azure VM. You’ve provisioned one VM with the Standard_D8s_v3 tier. It provides 12,800 IOPS, a P30 operating system disk with 5,000 IOPS, and two P30 data disks with 5,000 IOPS each. Which of the following statements is true?</a:t>
            </a:r>
          </a:p>
        </p:txBody>
      </p:sp>
      <p:sp>
        <p:nvSpPr>
          <p:cNvPr id="3"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Question 2</a:t>
            </a:r>
          </a:p>
        </p:txBody>
      </p:sp>
      <p:sp>
        <p:nvSpPr>
          <p:cNvPr id="5" name="New shape"/>
          <p:cNvSpPr/>
          <p:nvPr/>
        </p:nvSpPr>
        <p:spPr>
          <a:xfrm>
            <a:off x="4941888" y="2717800"/>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0" lvl="1">
              <a:spcAft>
                <a:spcPct val="15000"/>
              </a:spcAft>
            </a:pPr>
            <a:r>
              <a:rPr>
                <a:solidFill>
                  <a:srgbClr val="000000"/>
                </a:solidFill>
              </a:rPr>
              <a:t>A. You’ve met the application’s demands.</a:t>
            </a:r>
            <a:endParaRPr lang="en-US">
              <a:solidFill>
                <a:srgbClr val="000000"/>
              </a:solidFill>
            </a:endParaRPr>
          </a:p>
          <a:p>
            <a:pPr marL="0" lvl="1">
              <a:spcAft>
                <a:spcPct val="15000"/>
              </a:spcAft>
            </a:pPr>
            <a:endParaRPr lang="en-US">
              <a:solidFill>
                <a:srgbClr val="000000"/>
              </a:solidFill>
            </a:endParaRPr>
          </a:p>
          <a:p>
            <a:pPr marL="0" lvl="1">
              <a:spcAft>
                <a:spcPct val="15000"/>
              </a:spcAft>
            </a:pPr>
            <a:endParaRPr lang="en-US">
              <a:solidFill>
                <a:srgbClr val="000000"/>
              </a:solidFill>
            </a:endParaRPr>
          </a:p>
          <a:p>
            <a:pPr marL="0" lvl="1">
              <a:spcAft>
                <a:spcPct val="15000"/>
              </a:spcAft>
            </a:pPr>
            <a:r>
              <a:rPr lang="en-US">
                <a:solidFill>
                  <a:srgbClr val="000000"/>
                </a:solidFill>
              </a:rPr>
              <a:t>B. VM I/O capping prevents the application from receiving the demanding IOPS.</a:t>
            </a:r>
          </a:p>
          <a:p>
            <a:pPr marL="0" lvl="1">
              <a:spcAft>
                <a:spcPct val="15000"/>
              </a:spcAft>
            </a:pPr>
            <a:endParaRPr lang="en-US">
              <a:solidFill>
                <a:srgbClr val="000000"/>
              </a:solidFill>
            </a:endParaRPr>
          </a:p>
          <a:p>
            <a:pPr marL="0" lvl="1">
              <a:spcAft>
                <a:spcPct val="15000"/>
              </a:spcAft>
            </a:pPr>
            <a:endParaRPr lang="en-US">
              <a:solidFill>
                <a:srgbClr val="000000"/>
              </a:solidFill>
            </a:endParaRPr>
          </a:p>
          <a:p>
            <a:pPr marL="0" lvl="1">
              <a:spcAft>
                <a:spcPct val="15000"/>
              </a:spcAft>
            </a:pPr>
            <a:r>
              <a:rPr lang="en-US">
                <a:solidFill>
                  <a:srgbClr val="000000"/>
                </a:solidFill>
              </a:rPr>
              <a:t>C. Disk I/O capping prevents the application from receiving the demanding IOPS.</a:t>
            </a:r>
          </a:p>
          <a:p>
            <a:pPr marL="0" lvl="1">
              <a:spcAft>
                <a:spcPct val="15000"/>
              </a:spcAft>
            </a:pPr>
            <a:endParaRPr lang="en-US">
              <a:solidFill>
                <a:srgbClr val="000000"/>
              </a:solidFill>
            </a:endParaRPr>
          </a:p>
          <a:p>
            <a:pPr marL="0" lvl="1">
              <a:spcAft>
                <a:spcPct val="15000"/>
              </a:spcAft>
            </a:pPr>
            <a:endParaRPr>
              <a:solidFill>
                <a:srgbClr val="000000"/>
              </a:solidFill>
            </a:endParaRPr>
          </a:p>
        </p:txBody>
      </p:sp>
      <p:sp>
        <p:nvSpPr>
          <p:cNvPr id="6" name="New shape"/>
          <p:cNvSpPr/>
          <p:nvPr/>
        </p:nvSpPr>
        <p:spPr>
          <a:xfrm>
            <a:off x="4941888" y="322738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endParaRPr>
              <a:solidFill>
                <a:srgbClr val="000000"/>
              </a:solidFill>
            </a:endParaRPr>
          </a:p>
        </p:txBody>
      </p:sp>
      <p:sp>
        <p:nvSpPr>
          <p:cNvPr id="7" name="New shape"/>
          <p:cNvSpPr/>
          <p:nvPr/>
        </p:nvSpPr>
        <p:spPr>
          <a:xfrm>
            <a:off x="4941888" y="411638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endParaRPr>
              <a:solidFill>
                <a:srgbClr val="000000"/>
              </a:solidFill>
            </a:endParaRPr>
          </a:p>
        </p:txBody>
      </p:sp>
      <p:pic>
        <p:nvPicPr>
          <p:cNvPr id="11" name="Picture 10">
            <a:extLst>
              <a:ext uri="{FF2B5EF4-FFF2-40B4-BE49-F238E27FC236}">
                <a16:creationId xmlns:a16="http://schemas.microsoft.com/office/drawing/2014/main" id="{14E11C9A-7EB5-1287-6C02-B9F36262B764}"/>
              </a:ext>
            </a:extLst>
          </p:cNvPr>
          <p:cNvPicPr>
            <a:picLocks noChangeAspect="1"/>
          </p:cNvPicPr>
          <p:nvPr/>
        </p:nvPicPr>
        <p:blipFill>
          <a:blip r:embed="rId3"/>
          <a:stretch>
            <a:fillRect/>
          </a:stretch>
        </p:blipFill>
        <p:spPr>
          <a:xfrm>
            <a:off x="577057" y="4267200"/>
            <a:ext cx="1737360" cy="1737360"/>
          </a:xfrm>
          <a:prstGeom prst="rect">
            <a:avLst/>
          </a:prstGeom>
        </p:spPr>
      </p:pic>
      <p:sp>
        <p:nvSpPr>
          <p:cNvPr id="12" name="Subtitle">
            <a:extLst>
              <a:ext uri="{FF2B5EF4-FFF2-40B4-BE49-F238E27FC236}">
                <a16:creationId xmlns:a16="http://schemas.microsoft.com/office/drawing/2014/main" id="{EEF9699D-DE9B-8635-58C7-A94404300ABC}"/>
              </a:ext>
            </a:extLst>
          </p:cNvPr>
          <p:cNvSpPr txBox="1">
            <a:spLocks/>
          </p:cNvSpPr>
          <p:nvPr/>
        </p:nvSpPr>
        <p:spPr>
          <a:xfrm>
            <a:off x="588264" y="6272211"/>
            <a:ext cx="376783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Tx/>
              <a:buNone/>
              <a:defRPr lang="en-US" sz="1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highlight>
                  <a:srgbClr val="FFFF00"/>
                </a:highlight>
              </a:rPr>
              <a:t>Vote at https://aka.ms/polls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ew shape">
            <a:extLst>
              <a:ext uri="{FF2B5EF4-FFF2-40B4-BE49-F238E27FC236}">
                <a16:creationId xmlns:a16="http://schemas.microsoft.com/office/drawing/2014/main" id="{EC00866B-9C41-44A0-995C-B23FD8227FC4}"/>
              </a:ext>
            </a:extLst>
          </p:cNvPr>
          <p:cNvSpPr/>
          <p:nvPr/>
        </p:nvSpPr>
        <p:spPr>
          <a:xfrm>
            <a:off x="4941888" y="3810000"/>
            <a:ext cx="7250112" cy="635000"/>
          </a:xfrm>
          <a:prstGeom prst="rect">
            <a:avLst/>
          </a:prstGeom>
          <a:solidFill>
            <a:srgbClr val="92D050">
              <a:alpha val="34902"/>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Subtitle"/>
          <p:cNvSpPr>
            <a:spLocks noGrp="1"/>
          </p:cNvSpPr>
          <p:nvPr>
            <p:ph type="body" sz="quarter" idx="11" hasCustomPrompt="1"/>
          </p:nvPr>
        </p:nvSpPr>
        <p:spPr>
          <a:xfrm>
            <a:off x="4941888" y="585789"/>
            <a:ext cx="6667500" cy="2154436"/>
          </a:xfrm>
        </p:spPr>
        <p:txBody>
          <a:bodyPr anchor="t"/>
          <a:lstStyle>
            <a:lvl1pPr marL="0" indent="0">
              <a:spcAft>
                <a:spcPts val="600"/>
              </a:spcAft>
              <a:buFontTx/>
              <a:buNone/>
              <a:defRPr sz="1800"/>
            </a:lvl1pPr>
          </a:lstStyle>
          <a:p>
            <a:r>
              <a:rPr sz="2000" b="1"/>
              <a:t>An administrator is creating an Azure VM by using Premium SSD disks to run a marketing application. You’ve scheduled a planned marketing event, for which you require a sustained increase in disk performance. Which of the performance-scaling options should the administrator choose to meet the application requirements?</a:t>
            </a:r>
          </a:p>
        </p:txBody>
      </p:sp>
      <p:sp>
        <p:nvSpPr>
          <p:cNvPr id="3"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Question 3</a:t>
            </a:r>
          </a:p>
        </p:txBody>
      </p:sp>
      <p:sp>
        <p:nvSpPr>
          <p:cNvPr id="5" name="New shape"/>
          <p:cNvSpPr/>
          <p:nvPr/>
        </p:nvSpPr>
        <p:spPr>
          <a:xfrm>
            <a:off x="4941888" y="2994225"/>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A. Use disk bursting.</a:t>
            </a:r>
            <a:endParaRPr lang="en-US">
              <a:solidFill>
                <a:srgbClr val="000000"/>
              </a:solidFill>
            </a:endParaRPr>
          </a:p>
          <a:p>
            <a:pPr lvl="1" indent="-457200">
              <a:spcAft>
                <a:spcPct val="15000"/>
              </a:spcAft>
            </a:pPr>
            <a:endParaRPr lang="en-US">
              <a:solidFill>
                <a:srgbClr val="000000"/>
              </a:solidFill>
            </a:endParaRPr>
          </a:p>
          <a:p>
            <a:pPr lvl="1" indent="-457200">
              <a:spcAft>
                <a:spcPct val="15000"/>
              </a:spcAft>
            </a:pPr>
            <a:endParaRPr lang="en-US">
              <a:solidFill>
                <a:srgbClr val="000000"/>
              </a:solidFill>
            </a:endParaRPr>
          </a:p>
          <a:p>
            <a:pPr lvl="1" indent="-457200">
              <a:spcAft>
                <a:spcPct val="15000"/>
              </a:spcAft>
            </a:pPr>
            <a:r>
              <a:rPr lang="en-US">
                <a:solidFill>
                  <a:srgbClr val="000000"/>
                </a:solidFill>
              </a:rPr>
              <a:t>B. Change the performance tiers.</a:t>
            </a:r>
          </a:p>
          <a:p>
            <a:pPr lvl="1" indent="-457200">
              <a:spcAft>
                <a:spcPct val="15000"/>
              </a:spcAft>
            </a:pPr>
            <a:endParaRPr lang="en-US">
              <a:solidFill>
                <a:srgbClr val="000000"/>
              </a:solidFill>
            </a:endParaRPr>
          </a:p>
          <a:p>
            <a:pPr lvl="1" indent="-457200">
              <a:spcAft>
                <a:spcPct val="15000"/>
              </a:spcAft>
            </a:pPr>
            <a:endParaRPr lang="en-US">
              <a:solidFill>
                <a:srgbClr val="000000"/>
              </a:solidFill>
            </a:endParaRPr>
          </a:p>
          <a:p>
            <a:pPr lvl="1" indent="-457200">
              <a:spcAft>
                <a:spcPct val="15000"/>
              </a:spcAft>
            </a:pPr>
            <a:r>
              <a:rPr lang="en-US">
                <a:solidFill>
                  <a:srgbClr val="000000"/>
                </a:solidFill>
              </a:rPr>
              <a:t>C. Use read/write caching on the disk.</a:t>
            </a:r>
          </a:p>
          <a:p>
            <a:pPr lvl="1" indent="-457200">
              <a:spcAft>
                <a:spcPct val="15000"/>
              </a:spcAft>
            </a:pPr>
            <a:endParaRPr lang="en-US">
              <a:solidFill>
                <a:srgbClr val="000000"/>
              </a:solidFill>
            </a:endParaRPr>
          </a:p>
          <a:p>
            <a:pPr lvl="1" indent="-457200">
              <a:spcAft>
                <a:spcPct val="15000"/>
              </a:spcAft>
            </a:pPr>
            <a:endParaRPr>
              <a:solidFill>
                <a:srgbClr val="000000"/>
              </a:solidFill>
            </a:endParaRPr>
          </a:p>
        </p:txBody>
      </p:sp>
      <p:pic>
        <p:nvPicPr>
          <p:cNvPr id="9" name="Picture 8">
            <a:extLst>
              <a:ext uri="{FF2B5EF4-FFF2-40B4-BE49-F238E27FC236}">
                <a16:creationId xmlns:a16="http://schemas.microsoft.com/office/drawing/2014/main" id="{68092366-C0E6-6F71-ABA6-9894C98DC083}"/>
              </a:ext>
            </a:extLst>
          </p:cNvPr>
          <p:cNvPicPr>
            <a:picLocks noChangeAspect="1"/>
          </p:cNvPicPr>
          <p:nvPr/>
        </p:nvPicPr>
        <p:blipFill>
          <a:blip r:embed="rId3"/>
          <a:stretch>
            <a:fillRect/>
          </a:stretch>
        </p:blipFill>
        <p:spPr>
          <a:xfrm>
            <a:off x="577057" y="4267200"/>
            <a:ext cx="1737360" cy="1737360"/>
          </a:xfrm>
          <a:prstGeom prst="rect">
            <a:avLst/>
          </a:prstGeom>
        </p:spPr>
      </p:pic>
      <p:sp>
        <p:nvSpPr>
          <p:cNvPr id="10" name="Subtitle">
            <a:extLst>
              <a:ext uri="{FF2B5EF4-FFF2-40B4-BE49-F238E27FC236}">
                <a16:creationId xmlns:a16="http://schemas.microsoft.com/office/drawing/2014/main" id="{720FBCCC-0503-97CF-DC7A-0B1E36917FD6}"/>
              </a:ext>
            </a:extLst>
          </p:cNvPr>
          <p:cNvSpPr txBox="1">
            <a:spLocks/>
          </p:cNvSpPr>
          <p:nvPr/>
        </p:nvSpPr>
        <p:spPr>
          <a:xfrm>
            <a:off x="588264" y="6272211"/>
            <a:ext cx="376783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600"/>
              </a:spcAft>
              <a:buClrTx/>
              <a:buSzPct val="90000"/>
              <a:buFontTx/>
              <a:buNone/>
              <a:defRPr lang="en-US" sz="1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highlight>
                  <a:srgbClr val="FFFF00"/>
                </a:highlight>
              </a:rPr>
              <a:t>Vote at https://aka.ms/polls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Summary</a:t>
            </a:r>
          </a:p>
        </p:txBody>
      </p:sp>
      <p:sp>
        <p:nvSpPr>
          <p:cNvPr id="3" name="Subtitle"/>
          <p:cNvSpPr>
            <a:spLocks noGrp="1"/>
          </p:cNvSpPr>
          <p:nvPr>
            <p:ph type="body" sz="quarter" idx="11" hasCustomPrompt="1"/>
          </p:nvPr>
        </p:nvSpPr>
        <p:spPr>
          <a:xfrm>
            <a:off x="4941888" y="2799549"/>
            <a:ext cx="6667500" cy="1255728"/>
          </a:xfrm>
        </p:spPr>
        <p:txBody>
          <a:bodyPr anchor="ctr"/>
          <a:lstStyle>
            <a:lvl1pPr marL="231775" indent="-231775">
              <a:spcAft>
                <a:spcPts val="600"/>
              </a:spcAft>
              <a:buFont typeface="Wingdings" panose="05000000000000000000" pitchFamily="2" charset="2"/>
              <a:buChar char=""/>
              <a:defRPr sz="1800"/>
            </a:lvl1pPr>
          </a:lstStyle>
          <a:p>
            <a:pPr lvl="1"/>
            <a:r>
              <a:rPr sz="2400"/>
              <a:t>The disk types that are available in Azure</a:t>
            </a:r>
          </a:p>
          <a:p>
            <a:pPr lvl="1"/>
            <a:r>
              <a:rPr sz="2400"/>
              <a:t>How disk performance works</a:t>
            </a:r>
          </a:p>
          <a:p>
            <a:pPr lvl="1"/>
            <a:r>
              <a:rPr sz="2400"/>
              <a:t>Performance-scaling options</a:t>
            </a:r>
          </a:p>
        </p:txBody>
      </p:sp>
    </p:spTree>
    <p:extLst>
      <p:ext uri="{BB962C8B-B14F-4D97-AF65-F5344CB8AC3E}">
        <p14:creationId xmlns:p14="http://schemas.microsoft.com/office/powerpoint/2010/main" val="27569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p:cNvSpPr>
            <a:spLocks noGrp="1"/>
          </p:cNvSpPr>
          <p:nvPr>
            <p:ph type="body" sz="quarter" idx="10" hasCustomPrompt="1"/>
          </p:nvPr>
        </p:nvSpPr>
        <p:spPr>
          <a:xfrm>
            <a:off x="584200" y="2362200"/>
            <a:ext cx="4630006" cy="307777"/>
          </a:xfr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r>
              <a:rPr lang="en-US"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https://aka.ms/learnlive-20230330A</a:t>
            </a:r>
          </a:p>
        </p:txBody>
      </p:sp>
      <p:pic>
        <p:nvPicPr>
          <p:cNvPr id="9" name="Picture Placeholder 7">
            <a:extLst>
              <a:ext uri="{FF2B5EF4-FFF2-40B4-BE49-F238E27FC236}">
                <a16:creationId xmlns:a16="http://schemas.microsoft.com/office/drawing/2014/main" id="{9F8B4CC0-25A0-4A51-B481-94BC5180F645}"/>
              </a:ext>
            </a:extLst>
          </p:cNvPr>
          <p:cNvPicPr>
            <a:picLocks noGrp="1" noChangeAspect="1"/>
          </p:cNvPicPr>
          <p:nvPr>
            <p:ph type="pic" sz="quarter" idx="12"/>
          </p:nvPr>
        </p:nvPicPr>
        <p:blipFill rotWithShape="1">
          <a:blip r:embed="rId3"/>
          <a:srcRect l="-730" t="-6129" r="-33469" b="-7957"/>
          <a:stretch/>
        </p:blipFill>
        <p:spPr>
          <a:xfrm>
            <a:off x="6359525" y="1519238"/>
            <a:ext cx="7588250" cy="4343400"/>
          </a:xfrm>
          <a:prstGeom prst="rect">
            <a:avLst/>
          </a:prstGeom>
        </p:spPr>
      </p:pic>
      <p:pic>
        <p:nvPicPr>
          <p:cNvPr id="10" name="Picture 2" descr="QR Code">
            <a:extLst>
              <a:ext uri="{FF2B5EF4-FFF2-40B4-BE49-F238E27FC236}">
                <a16:creationId xmlns:a16="http://schemas.microsoft.com/office/drawing/2014/main" id="{3B8146CB-DC66-4FA9-A415-98DF774879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3" t="6283" r="6283" b="6081"/>
          <a:stretch/>
        </p:blipFill>
        <p:spPr bwMode="auto">
          <a:xfrm>
            <a:off x="533400" y="4848028"/>
            <a:ext cx="1777274" cy="178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9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Choose the right Azure Disk Storage option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8">
            <a:extLst>
              <a:ext uri="{FF2B5EF4-FFF2-40B4-BE49-F238E27FC236}">
                <a16:creationId xmlns:a16="http://schemas.microsoft.com/office/drawing/2014/main" id="{8FC7EF2D-5C60-BE99-54A4-3E1032A77C6D}"/>
              </a:ext>
            </a:extLst>
          </p:cNvPr>
          <p:cNvGraphicFramePr>
            <a:graphicFrameLocks noGrp="1"/>
          </p:cNvGraphicFramePr>
          <p:nvPr>
            <p:extLst>
              <p:ext uri="{D42A27DB-BD31-4B8C-83A1-F6EECF244321}">
                <p14:modId xmlns:p14="http://schemas.microsoft.com/office/powerpoint/2010/main" val="2915172582"/>
              </p:ext>
            </p:extLst>
          </p:nvPr>
        </p:nvGraphicFramePr>
        <p:xfrm>
          <a:off x="966164" y="1427163"/>
          <a:ext cx="10615975" cy="4873815"/>
        </p:xfrm>
        <a:graphic>
          <a:graphicData uri="http://schemas.openxmlformats.org/drawingml/2006/table">
            <a:tbl>
              <a:tblPr firstRow="1" bandRow="1">
                <a:tableStyleId>{5C22544A-7EE6-4342-B048-85BDC9FD1C3A}</a:tableStyleId>
              </a:tblPr>
              <a:tblGrid>
                <a:gridCol w="1138583">
                  <a:extLst>
                    <a:ext uri="{9D8B030D-6E8A-4147-A177-3AD203B41FA5}">
                      <a16:colId xmlns:a16="http://schemas.microsoft.com/office/drawing/2014/main" val="3072398654"/>
                    </a:ext>
                  </a:extLst>
                </a:gridCol>
                <a:gridCol w="1352388">
                  <a:extLst>
                    <a:ext uri="{9D8B030D-6E8A-4147-A177-3AD203B41FA5}">
                      <a16:colId xmlns:a16="http://schemas.microsoft.com/office/drawing/2014/main" val="1594621087"/>
                    </a:ext>
                  </a:extLst>
                </a:gridCol>
                <a:gridCol w="1352388">
                  <a:extLst>
                    <a:ext uri="{9D8B030D-6E8A-4147-A177-3AD203B41FA5}">
                      <a16:colId xmlns:a16="http://schemas.microsoft.com/office/drawing/2014/main" val="46785426"/>
                    </a:ext>
                  </a:extLst>
                </a:gridCol>
                <a:gridCol w="1353312">
                  <a:extLst>
                    <a:ext uri="{9D8B030D-6E8A-4147-A177-3AD203B41FA5}">
                      <a16:colId xmlns:a16="http://schemas.microsoft.com/office/drawing/2014/main" val="1434387964"/>
                    </a:ext>
                  </a:extLst>
                </a:gridCol>
                <a:gridCol w="1353312">
                  <a:extLst>
                    <a:ext uri="{9D8B030D-6E8A-4147-A177-3AD203B41FA5}">
                      <a16:colId xmlns:a16="http://schemas.microsoft.com/office/drawing/2014/main" val="739265227"/>
                    </a:ext>
                  </a:extLst>
                </a:gridCol>
                <a:gridCol w="1463040">
                  <a:extLst>
                    <a:ext uri="{9D8B030D-6E8A-4147-A177-3AD203B41FA5}">
                      <a16:colId xmlns:a16="http://schemas.microsoft.com/office/drawing/2014/main" val="3466744819"/>
                    </a:ext>
                  </a:extLst>
                </a:gridCol>
                <a:gridCol w="1301476">
                  <a:extLst>
                    <a:ext uri="{9D8B030D-6E8A-4147-A177-3AD203B41FA5}">
                      <a16:colId xmlns:a16="http://schemas.microsoft.com/office/drawing/2014/main" val="2659613159"/>
                    </a:ext>
                  </a:extLst>
                </a:gridCol>
                <a:gridCol w="1301476">
                  <a:extLst>
                    <a:ext uri="{9D8B030D-6E8A-4147-A177-3AD203B41FA5}">
                      <a16:colId xmlns:a16="http://schemas.microsoft.com/office/drawing/2014/main" val="4069506067"/>
                    </a:ext>
                  </a:extLst>
                </a:gridCol>
              </a:tblGrid>
              <a:tr h="294957">
                <a:tc rowSpan="3">
                  <a:txBody>
                    <a:bodyPr/>
                    <a:lstStyle/>
                    <a:p>
                      <a:endParaRPr lang="en-US" sz="1100">
                        <a:solidFill>
                          <a:schemeClr val="tx1"/>
                        </a:solidFill>
                        <a:latin typeface="+mj-lt"/>
                      </a:endParaRPr>
                    </a:p>
                  </a:txBody>
                  <a:tcPr anchor="ctr">
                    <a:lnL w="6350" cap="flat" cmpd="sng" algn="ctr">
                      <a:no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gridSpan="5">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a:rPr>
                        <a:t>Azure Disk – Optimized for Virtual Machines</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rPr>
                        <a:t>Azure Elastic SAN (Preview)</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6"/>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243A5E"/>
                    </a:solidFill>
                  </a:tcPr>
                </a:tc>
                <a:extLst>
                  <a:ext uri="{0D108BD9-81ED-4DB2-BD59-A6C34878D82A}">
                    <a16:rowId xmlns:a16="http://schemas.microsoft.com/office/drawing/2014/main" val="3333637876"/>
                  </a:ext>
                </a:extLst>
              </a:tr>
              <a:tr h="731520">
                <a:tc vMerge="1">
                  <a:txBody>
                    <a:bodyPr/>
                    <a:lstStyle/>
                    <a:p>
                      <a:endParaRPr lang="en-US" sz="1100">
                        <a:solidFill>
                          <a:schemeClr val="tx1"/>
                        </a:solidFill>
                        <a:latin typeface="+mj-lt"/>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rPr>
                        <a:t>Standard HDD</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a:rPr>
                        <a:t>Standard SSD</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rPr>
                        <a:t>Premium SSD</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rPr>
                        <a:t>Premium SSD v2</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6"/>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rPr>
                        <a:t>Ultra Disk </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Elastic SAN</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6"/>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243A5E"/>
                    </a:solidFill>
                  </a:tcPr>
                </a:tc>
                <a:extLst>
                  <a:ext uri="{0D108BD9-81ED-4DB2-BD59-A6C34878D82A}">
                    <a16:rowId xmlns:a16="http://schemas.microsoft.com/office/drawing/2014/main" val="3904384444"/>
                  </a:ext>
                </a:extLst>
              </a:tr>
              <a:tr h="457200">
                <a:tc vMerge="1">
                  <a:txBody>
                    <a:bodyPr/>
                    <a:lstStyle/>
                    <a:p>
                      <a:endParaRPr lang="en-US" sz="1100">
                        <a:solidFill>
                          <a:schemeClr val="tx1"/>
                        </a:solidFill>
                        <a:latin typeface="+mj-lt"/>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accent1"/>
                          </a:solidFill>
                          <a:effectLst/>
                          <a:uLnTx/>
                          <a:uFillTx/>
                          <a:latin typeface="+mj-lt"/>
                          <a:ea typeface="+mn-ea"/>
                          <a:cs typeface="Segoe UI"/>
                        </a:rPr>
                        <a:t>Low-cost</a:t>
                      </a:r>
                      <a:br>
                        <a:rPr kumimoji="0" lang="en-US" sz="1100" b="0" i="0" u="none" strike="noStrike" kern="0" cap="none" spc="0" normalizeH="0" baseline="0" noProof="0">
                          <a:ln>
                            <a:noFill/>
                          </a:ln>
                          <a:solidFill>
                            <a:srgbClr val="0078D4"/>
                          </a:solidFill>
                          <a:effectLst/>
                          <a:uLnTx/>
                          <a:uFillTx/>
                          <a:latin typeface="+mj-lt"/>
                          <a:ea typeface="+mn-ea"/>
                          <a:cs typeface="Segoe UI"/>
                        </a:rPr>
                      </a:br>
                      <a:r>
                        <a:rPr kumimoji="0" lang="en-US" sz="1100" b="0" i="0" u="none" strike="noStrike" kern="0" cap="none" spc="0" normalizeH="0" baseline="0" noProof="0">
                          <a:ln>
                            <a:noFill/>
                          </a:ln>
                          <a:solidFill>
                            <a:schemeClr val="accent1"/>
                          </a:solidFill>
                          <a:effectLst/>
                          <a:uLnTx/>
                          <a:uFillTx/>
                          <a:latin typeface="+mj-lt"/>
                          <a:ea typeface="+mn-ea"/>
                          <a:cs typeface="Segoe UI"/>
                        </a:rPr>
                        <a:t>storage</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accent1"/>
                          </a:solidFill>
                          <a:effectLst/>
                          <a:uLnTx/>
                          <a:uFillTx/>
                          <a:latin typeface="+mj-lt"/>
                          <a:ea typeface="+mn-ea"/>
                          <a:cs typeface="Segoe UI"/>
                        </a:rPr>
                        <a:t>Consistent performance</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High</a:t>
                      </a:r>
                      <a:br>
                        <a:rPr kumimoji="0" lang="en-US" sz="1100" b="0" i="0" u="none" strike="noStrike" kern="0" cap="none" spc="0" normalizeH="0" baseline="0" noProof="0">
                          <a:ln>
                            <a:noFill/>
                          </a:ln>
                          <a:solidFill>
                            <a:schemeClr val="accent1"/>
                          </a:solidFill>
                          <a:effectLst/>
                          <a:uLnTx/>
                          <a:uFillTx/>
                          <a:latin typeface="+mj-lt"/>
                          <a:ea typeface="+mn-ea"/>
                          <a:cs typeface="Segoe UI" panose="020B0502040204020203" pitchFamily="34" charset="0"/>
                        </a:rPr>
                      </a:br>
                      <a:r>
                        <a:rPr kumimoji="0" lang="en-US" sz="1100"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performance</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Sub-millisecond latency</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Low sub-millisecond latency</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mj-lt"/>
                          <a:ea typeface="+mn-ea"/>
                          <a:cs typeface="Segoe UI"/>
                        </a:rPr>
                        <a:t>Cost efficiency</a:t>
                      </a:r>
                      <a:br>
                        <a:rPr kumimoji="0" lang="en-US" sz="1100" b="0" i="0" u="none" strike="noStrike" kern="0" cap="none" spc="0" normalizeH="0" baseline="0" noProof="0">
                          <a:ln>
                            <a:noFill/>
                          </a:ln>
                          <a:solidFill>
                            <a:srgbClr val="0078D4"/>
                          </a:solidFill>
                          <a:effectLst/>
                          <a:uLnTx/>
                          <a:uFillTx/>
                          <a:latin typeface="+mj-lt"/>
                          <a:ea typeface="+mn-ea"/>
                          <a:cs typeface="Segoe UI"/>
                        </a:rPr>
                      </a:br>
                      <a:r>
                        <a:rPr kumimoji="0" lang="en-US" sz="1100" b="0" i="0" u="none" strike="noStrike" kern="0" cap="none" spc="0" normalizeH="0" baseline="0" noProof="0">
                          <a:ln>
                            <a:noFill/>
                          </a:ln>
                          <a:solidFill>
                            <a:schemeClr val="tx2"/>
                          </a:solidFill>
                          <a:effectLst/>
                          <a:uLnTx/>
                          <a:uFillTx/>
                          <a:latin typeface="+mj-lt"/>
                          <a:ea typeface="+mn-ea"/>
                          <a:cs typeface="Segoe UI"/>
                        </a:rPr>
                        <a:t>at scale</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70835895"/>
                  </a:ext>
                </a:extLst>
              </a:tr>
              <a:tr h="9601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j-lt"/>
                          <a:ea typeface="+mn-ea"/>
                          <a:cs typeface="Segoe UI Semibold"/>
                        </a:rPr>
                        <a:t>Workloads</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cs typeface="Segoe UI"/>
                        </a:rPr>
                        <a:t>Backups, low end </a:t>
                      </a:r>
                      <a:br>
                        <a:rPr kumimoji="0" lang="en-US" sz="1100" b="0" i="0" u="none" strike="noStrike" kern="0" cap="none" spc="0" normalizeH="0" baseline="0" noProof="0">
                          <a:ln>
                            <a:noFill/>
                          </a:ln>
                          <a:solidFill>
                            <a:srgbClr val="000000"/>
                          </a:solidFill>
                          <a:effectLst/>
                          <a:uLnTx/>
                          <a:uFillTx/>
                          <a:latin typeface="+mn-lt"/>
                          <a:cs typeface="Segoe UI"/>
                        </a:rPr>
                      </a:br>
                      <a:r>
                        <a:rPr kumimoji="0" lang="en-US" sz="1100" b="0" i="0" u="none" strike="noStrike" kern="0" cap="none" spc="0" normalizeH="0" baseline="0" noProof="0">
                          <a:ln>
                            <a:noFill/>
                          </a:ln>
                          <a:solidFill>
                            <a:schemeClr val="tx1"/>
                          </a:solidFill>
                          <a:effectLst/>
                          <a:uLnTx/>
                          <a:uFillTx/>
                          <a:latin typeface="+mn-lt"/>
                          <a:cs typeface="Segoe UI"/>
                        </a:rPr>
                        <a:t>file server, test &amp; dev</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Big Data, entry-level apps,</a:t>
                      </a:r>
                      <a:br>
                        <a:rPr kumimoji="0" lang="en-US" sz="1100" b="0" i="0" u="none" strike="noStrike" kern="0" cap="none" spc="0" normalizeH="0" baseline="0" noProof="0">
                          <a:ln>
                            <a:noFill/>
                          </a:ln>
                          <a:solidFill>
                            <a:srgbClr val="000000"/>
                          </a:solidFill>
                          <a:effectLst/>
                          <a:uLnTx/>
                          <a:uFillTx/>
                          <a:latin typeface="+mn-lt"/>
                          <a:ea typeface="+mn-ea"/>
                          <a:cs typeface="Segoe UI"/>
                        </a:rPr>
                      </a:br>
                      <a:r>
                        <a:rPr kumimoji="0" lang="en-US" sz="1100" b="0" i="0" u="none" strike="noStrike" kern="0" cap="none" spc="0" normalizeH="0" baseline="0" noProof="0">
                          <a:ln>
                            <a:noFill/>
                          </a:ln>
                          <a:solidFill>
                            <a:schemeClr val="tx1"/>
                          </a:solidFill>
                          <a:effectLst/>
                          <a:uLnTx/>
                          <a:uFillTx/>
                          <a:latin typeface="+mn-lt"/>
                          <a:ea typeface="+mn-ea"/>
                          <a:cs typeface="Segoe UI"/>
                        </a:rPr>
                        <a:t>small DBs, Web Servers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a:ln>
                            <a:noFill/>
                          </a:ln>
                          <a:solidFill>
                            <a:schemeClr val="tx1"/>
                          </a:solidFill>
                          <a:effectLst/>
                          <a:uLnTx/>
                          <a:uFillTx/>
                          <a:latin typeface="+mn-lt"/>
                          <a:ea typeface="+mn-ea"/>
                          <a:cs typeface="Segoe UI"/>
                        </a:rPr>
                        <a:t>IO-intensive, database,</a:t>
                      </a:r>
                      <a:br>
                        <a:rPr kumimoji="0" lang="fr-FR" sz="1100" b="0" i="0" u="none" strike="noStrike" kern="0" cap="none" spc="0" normalizeH="0" baseline="0" noProof="0">
                          <a:ln>
                            <a:noFill/>
                          </a:ln>
                          <a:solidFill>
                            <a:srgbClr val="000000"/>
                          </a:solidFill>
                          <a:effectLst/>
                          <a:uLnTx/>
                          <a:uFillTx/>
                          <a:latin typeface="+mn-lt"/>
                          <a:ea typeface="+mn-ea"/>
                          <a:cs typeface="Segoe UI"/>
                        </a:rPr>
                      </a:br>
                      <a:r>
                        <a:rPr kumimoji="0" lang="fr-FR" sz="1100" b="0" i="0" u="none" strike="noStrike" kern="0" cap="none" spc="0" normalizeH="0" baseline="0" noProof="0">
                          <a:ln>
                            <a:noFill/>
                          </a:ln>
                          <a:solidFill>
                            <a:schemeClr val="tx1"/>
                          </a:solidFill>
                          <a:effectLst/>
                          <a:uLnTx/>
                          <a:uFillTx/>
                          <a:latin typeface="+mn-lt"/>
                          <a:ea typeface="+mn-ea"/>
                          <a:cs typeface="Segoe UI"/>
                        </a:rPr>
                        <a:t>production workloads, container volumes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SAP HANA, SAN,</a:t>
                      </a:r>
                      <a:br>
                        <a:rPr kumimoji="0" lang="en-US" sz="1100" b="0" i="0" u="none" strike="noStrike" kern="0" cap="none" spc="0" normalizeH="0" baseline="0" noProof="0">
                          <a:ln>
                            <a:noFill/>
                          </a:ln>
                          <a:solidFill>
                            <a:srgbClr val="000000"/>
                          </a:solidFill>
                          <a:effectLst/>
                          <a:uLnTx/>
                          <a:uFillTx/>
                          <a:latin typeface="+mn-lt"/>
                          <a:ea typeface="+mn-ea"/>
                          <a:cs typeface="Segoe UI"/>
                        </a:rPr>
                      </a:br>
                      <a:r>
                        <a:rPr kumimoji="0" lang="en-US" sz="1100" b="0" i="0" u="none" strike="noStrike" kern="0" cap="none" spc="0" normalizeH="0" baseline="0" noProof="0">
                          <a:ln>
                            <a:noFill/>
                          </a:ln>
                          <a:solidFill>
                            <a:schemeClr val="tx1"/>
                          </a:solidFill>
                          <a:effectLst/>
                          <a:uLnTx/>
                          <a:uFillTx/>
                          <a:latin typeface="+mn-lt"/>
                          <a:ea typeface="+mn-ea"/>
                          <a:cs typeface="Segoe UI"/>
                        </a:rPr>
                        <a:t>Tier-1 workloads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SAP HANA, SAN,</a:t>
                      </a:r>
                      <a:b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b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Tier-1 workloads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Tier 1 &amp; 2 workloads, Databases, VDI hosted on any Compute options (VM, Containers, AVS*)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8684940"/>
                  </a:ext>
                </a:extLst>
              </a:tr>
              <a:tr h="274320">
                <a:tc rowSpan="2">
                  <a:txBody>
                    <a:bodyPr/>
                    <a:lstStyle/>
                    <a:p>
                      <a:r>
                        <a:rPr kumimoji="0" lang="en-US" sz="1100" b="0" i="0" u="none" strike="noStrike" kern="0" cap="none" spc="0" normalizeH="0" baseline="0" noProof="0">
                          <a:ln>
                            <a:noFill/>
                          </a:ln>
                          <a:solidFill>
                            <a:schemeClr val="tx1"/>
                          </a:solidFill>
                          <a:effectLst/>
                          <a:uLnTx/>
                          <a:uFillTx/>
                          <a:latin typeface="+mj-lt"/>
                          <a:ea typeface="+mn-ea"/>
                          <a:cs typeface="Segoe UI Semibold"/>
                        </a:rPr>
                        <a:t>Size</a:t>
                      </a:r>
                      <a:endParaRPr lang="en-US" sz="1100">
                        <a:solidFill>
                          <a:schemeClr val="tx1"/>
                        </a:solidFill>
                        <a:latin typeface="+mj-lt"/>
                        <a:cs typeface="Segoe UI Semibold"/>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row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mn-cs"/>
                        </a:rPr>
                        <a:t>32 TiB</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row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32 TiB</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row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32 TiB</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row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64 TiB</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row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64 TiB</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6"/>
                          </a:solidFill>
                          <a:effectLst/>
                          <a:uLnTx/>
                          <a:uFillTx/>
                          <a:latin typeface="+mn-lt"/>
                          <a:ea typeface="+mn-ea"/>
                          <a:cs typeface="Segoe UI"/>
                        </a:rPr>
                        <a:t>Volume</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6"/>
                          </a:solidFill>
                          <a:effectLst/>
                          <a:uLnTx/>
                          <a:uFillTx/>
                          <a:latin typeface="+mn-lt"/>
                          <a:ea typeface="+mn-ea"/>
                          <a:cs typeface="Segoe UI"/>
                        </a:rPr>
                        <a:t>SAN</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94100584"/>
                  </a:ext>
                </a:extLst>
              </a:tr>
              <a:tr h="2743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64 TiB</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1 PiB</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25351098"/>
                  </a:ext>
                </a:extLst>
              </a:tr>
              <a:tr h="448056">
                <a:tc>
                  <a:txBody>
                    <a:bodyPr/>
                    <a:lstStyle/>
                    <a:p>
                      <a:r>
                        <a:rPr kumimoji="0" lang="en-US" sz="1100" b="0" i="0" u="none" strike="noStrike" kern="0" cap="none" spc="0" normalizeH="0" baseline="0" noProof="0">
                          <a:ln>
                            <a:noFill/>
                          </a:ln>
                          <a:solidFill>
                            <a:schemeClr val="tx1"/>
                          </a:solidFill>
                          <a:effectLst/>
                          <a:uLnTx/>
                          <a:uFillTx/>
                          <a:latin typeface="+mj-lt"/>
                          <a:ea typeface="+mn-ea"/>
                          <a:cs typeface="Segoe UI Semibold"/>
                        </a:rPr>
                        <a:t>IOPS</a:t>
                      </a:r>
                      <a:endParaRPr lang="en-US" sz="1100">
                        <a:solidFill>
                          <a:schemeClr val="tx1"/>
                        </a:solidFill>
                        <a:latin typeface="+mj-lt"/>
                        <a:cs typeface="Segoe UI Semibold"/>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mn-cs"/>
                        </a:rPr>
                        <a:t>2,000</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6,000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20,000</a:t>
                      </a:r>
                      <a:b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b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(burst to 30,000)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80,000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160,000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64,000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2,000,000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3360310"/>
                  </a:ext>
                </a:extLst>
              </a:tr>
              <a:tr h="628650">
                <a:tc>
                  <a:txBody>
                    <a:bodyPr/>
                    <a:lstStyle/>
                    <a:p>
                      <a:r>
                        <a:rPr kumimoji="0" lang="en-US" sz="1100" b="0" i="0" u="none" strike="noStrike" kern="0" cap="none" spc="0" normalizeH="0" baseline="0" noProof="0">
                          <a:ln>
                            <a:noFill/>
                          </a:ln>
                          <a:solidFill>
                            <a:schemeClr val="tx1"/>
                          </a:solidFill>
                          <a:effectLst/>
                          <a:uLnTx/>
                          <a:uFillTx/>
                          <a:latin typeface="+mj-lt"/>
                          <a:ea typeface="+mn-ea"/>
                          <a:cs typeface="Segoe UI Semibold"/>
                        </a:rPr>
                        <a:t>Throughput</a:t>
                      </a:r>
                      <a:endParaRPr lang="en-US" sz="1100">
                        <a:solidFill>
                          <a:schemeClr val="tx1"/>
                        </a:solidFill>
                        <a:latin typeface="+mj-lt"/>
                        <a:cs typeface="Segoe UI Semibold"/>
                      </a:endParaRP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chemeClr val="tx1"/>
                          </a:solidFill>
                          <a:effectLst/>
                          <a:uLnTx/>
                          <a:uFillTx/>
                          <a:latin typeface="+mn-lt"/>
                          <a:ea typeface="+mn-ea"/>
                          <a:cs typeface="+mn-cs"/>
                        </a:rPr>
                        <a:t>500 MB/s</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750 MB/s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900 MB/s</a:t>
                      </a:r>
                      <a:b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b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(burst to 1,000 MB/s)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1,200 MB/s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4,000 MB/s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1,000 MB/s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Segoe UI"/>
                        </a:rPr>
                        <a:t>32,000 MB/s</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1606918"/>
                  </a:ext>
                </a:extLst>
              </a:tr>
              <a:tr h="80467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j-lt"/>
                          <a:ea typeface="+mn-ea"/>
                          <a:cs typeface="Segoe UI Semibold"/>
                        </a:rPr>
                        <a:t>Provisioning model</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chemeClr val="tx1"/>
                          </a:solidFill>
                          <a:effectLst/>
                          <a:uLnTx/>
                          <a:uFillTx/>
                          <a:latin typeface="+mn-lt"/>
                          <a:ea typeface="+mn-ea"/>
                          <a:cs typeface="+mn-cs"/>
                        </a:rPr>
                        <a:t>Performance scales with capacity</a:t>
                      </a:r>
                    </a:p>
                  </a:txBody>
                  <a:tcPr anchor="ct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chemeClr val="tx1"/>
                          </a:solidFill>
                          <a:effectLst/>
                          <a:uLnTx/>
                          <a:uFillTx/>
                          <a:latin typeface="+mn-lt"/>
                          <a:ea typeface="+mn-ea"/>
                          <a:cs typeface="+mn-cs"/>
                        </a:rPr>
                        <a:t>Performance scales with capacity</a:t>
                      </a:r>
                      <a:endParaRPr kumimoji="0" lang="en-IN" sz="1100" b="0" i="0" u="none" strike="noStrike" kern="0" cap="none" spc="0" normalizeH="0" baseline="0" noProof="0">
                        <a:ln>
                          <a:noFill/>
                        </a:ln>
                        <a:solidFill>
                          <a:schemeClr val="tx1"/>
                        </a:solidFill>
                        <a:effectLst/>
                        <a:uLnTx/>
                        <a:uFillTx/>
                        <a:latin typeface="+mn-lt"/>
                        <a:ea typeface="+mn-ea"/>
                        <a:cs typeface="Segoe UI" panose="020B0502040204020203"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chemeClr val="tx1"/>
                          </a:solidFill>
                          <a:effectLst/>
                          <a:uLnTx/>
                          <a:uFillTx/>
                          <a:latin typeface="+mn-lt"/>
                          <a:ea typeface="+mn-ea"/>
                          <a:cs typeface="+mn-cs"/>
                        </a:rPr>
                        <a:t>Performance scales with capacity</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chemeClr val="tx1"/>
                          </a:solidFill>
                          <a:effectLst/>
                          <a:uLnTx/>
                          <a:uFillTx/>
                          <a:latin typeface="+mn-lt"/>
                          <a:ea typeface="+mn-ea"/>
                          <a:cs typeface="Segoe UI"/>
                        </a:rPr>
                        <a:t>Flexible scaling at 1GiB granularity</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Flexible performance scaling</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chemeClr val="tx1"/>
                          </a:solidFill>
                          <a:effectLst/>
                          <a:uLnTx/>
                          <a:uFillTx/>
                          <a:latin typeface="+mn-lt"/>
                          <a:ea typeface="+mn-ea"/>
                          <a:cs typeface="Segoe UI"/>
                        </a:rPr>
                        <a:t>Per GiB provisioning granularity</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chemeClr val="tx1"/>
                          </a:solidFill>
                          <a:effectLst/>
                          <a:uLnTx/>
                          <a:uFillTx/>
                          <a:latin typeface="+mn-lt"/>
                          <a:ea typeface="+mn-ea"/>
                          <a:cs typeface="Segoe UI" panose="020B0502040204020203" pitchFamily="34" charset="0"/>
                        </a:rPr>
                        <a:t>Flexible model at TiB granularity</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377461736"/>
                  </a:ext>
                </a:extLst>
              </a:tr>
            </a:tbl>
          </a:graphicData>
        </a:graphic>
      </p:graphicFrame>
      <p:sp>
        <p:nvSpPr>
          <p:cNvPr id="2" name="Title 1">
            <a:extLst>
              <a:ext uri="{FF2B5EF4-FFF2-40B4-BE49-F238E27FC236}">
                <a16:creationId xmlns:a16="http://schemas.microsoft.com/office/drawing/2014/main" id="{7BD99726-C226-4148-975F-012B96E1DF0B}"/>
              </a:ext>
            </a:extLst>
          </p:cNvPr>
          <p:cNvSpPr>
            <a:spLocks noGrp="1"/>
          </p:cNvSpPr>
          <p:nvPr>
            <p:ph type="title"/>
          </p:nvPr>
        </p:nvSpPr>
        <p:spPr/>
        <p:txBody>
          <a:bodyPr/>
          <a:lstStyle/>
          <a:p>
            <a:r>
              <a:rPr lang="en-US">
                <a:solidFill>
                  <a:srgbClr val="2A446F"/>
                </a:solidFill>
              </a:rPr>
              <a:t>Azure Block Storage for every workload</a:t>
            </a:r>
          </a:p>
        </p:txBody>
      </p:sp>
      <p:grpSp>
        <p:nvGrpSpPr>
          <p:cNvPr id="459" name="Group 458" descr="Icon of a return home button">
            <a:extLst>
              <a:ext uri="{FF2B5EF4-FFF2-40B4-BE49-F238E27FC236}">
                <a16:creationId xmlns:a16="http://schemas.microsoft.com/office/drawing/2014/main" id="{B3781AC6-86A2-D90E-B069-E85360F02588}"/>
              </a:ext>
            </a:extLst>
          </p:cNvPr>
          <p:cNvGrpSpPr/>
          <p:nvPr/>
        </p:nvGrpSpPr>
        <p:grpSpPr>
          <a:xfrm>
            <a:off x="11510376" y="6230558"/>
            <a:ext cx="801451" cy="678228"/>
            <a:chOff x="11510376" y="6230558"/>
            <a:chExt cx="801451" cy="678228"/>
          </a:xfrm>
        </p:grpSpPr>
        <p:sp>
          <p:nvSpPr>
            <p:cNvPr id="460" name="Freeform: Shape 459">
              <a:hlinkClick r:id="rId3" action="ppaction://hlinksldjump"/>
              <a:extLst>
                <a:ext uri="{FF2B5EF4-FFF2-40B4-BE49-F238E27FC236}">
                  <a16:creationId xmlns:a16="http://schemas.microsoft.com/office/drawing/2014/main" id="{E8286E41-2ACF-49AD-35D0-245F36AA8A4E}"/>
                </a:ext>
              </a:extLst>
            </p:cNvPr>
            <p:cNvSpPr/>
            <p:nvPr/>
          </p:nvSpPr>
          <p:spPr bwMode="auto">
            <a:xfrm rot="18618484">
              <a:off x="11571988" y="6168946"/>
              <a:ext cx="678228" cy="801451"/>
            </a:xfrm>
            <a:custGeom>
              <a:avLst/>
              <a:gdLst>
                <a:gd name="connsiteX0" fmla="*/ 578904 w 678228"/>
                <a:gd name="connsiteY0" fmla="*/ 99325 h 801451"/>
                <a:gd name="connsiteX1" fmla="*/ 678228 w 678228"/>
                <a:gd name="connsiteY1" fmla="*/ 339114 h 801451"/>
                <a:gd name="connsiteX2" fmla="*/ 678228 w 678228"/>
                <a:gd name="connsiteY2" fmla="*/ 481407 h 801451"/>
                <a:gd name="connsiteX3" fmla="*/ 300953 w 678228"/>
                <a:gd name="connsiteY3" fmla="*/ 801451 h 801451"/>
                <a:gd name="connsiteX4" fmla="*/ 0 w 678228"/>
                <a:gd name="connsiteY4" fmla="*/ 446680 h 801451"/>
                <a:gd name="connsiteX5" fmla="*/ 0 w 678228"/>
                <a:gd name="connsiteY5" fmla="*/ 339114 h 801451"/>
                <a:gd name="connsiteX6" fmla="*/ 339114 w 678228"/>
                <a:gd name="connsiteY6" fmla="*/ 0 h 801451"/>
                <a:gd name="connsiteX7" fmla="*/ 578904 w 678228"/>
                <a:gd name="connsiteY7" fmla="*/ 99325 h 80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228" h="801451">
                  <a:moveTo>
                    <a:pt x="578904" y="99325"/>
                  </a:moveTo>
                  <a:cubicBezTo>
                    <a:pt x="640271" y="160692"/>
                    <a:pt x="678229" y="245471"/>
                    <a:pt x="678228" y="339114"/>
                  </a:cubicBezTo>
                  <a:lnTo>
                    <a:pt x="678228" y="481407"/>
                  </a:lnTo>
                  <a:lnTo>
                    <a:pt x="300953" y="801451"/>
                  </a:lnTo>
                  <a:lnTo>
                    <a:pt x="0" y="446680"/>
                  </a:lnTo>
                  <a:lnTo>
                    <a:pt x="0" y="339114"/>
                  </a:lnTo>
                  <a:cubicBezTo>
                    <a:pt x="0" y="151827"/>
                    <a:pt x="151827" y="0"/>
                    <a:pt x="339114" y="0"/>
                  </a:cubicBezTo>
                  <a:cubicBezTo>
                    <a:pt x="432758" y="0"/>
                    <a:pt x="517536" y="37957"/>
                    <a:pt x="578904" y="99325"/>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61" name="Group 460">
              <a:extLst>
                <a:ext uri="{FF2B5EF4-FFF2-40B4-BE49-F238E27FC236}">
                  <a16:creationId xmlns:a16="http://schemas.microsoft.com/office/drawing/2014/main" id="{0AA21E9A-18B0-3BF3-679F-F61585276648}"/>
                </a:ext>
              </a:extLst>
            </p:cNvPr>
            <p:cNvGrpSpPr/>
            <p:nvPr/>
          </p:nvGrpSpPr>
          <p:grpSpPr>
            <a:xfrm>
              <a:off x="11591830" y="6254695"/>
              <a:ext cx="550536" cy="550898"/>
              <a:chOff x="9986496" y="88378"/>
              <a:chExt cx="550536" cy="550898"/>
            </a:xfrm>
          </p:grpSpPr>
          <p:sp>
            <p:nvSpPr>
              <p:cNvPr id="462" name="Oval 461">
                <a:hlinkClick r:id="rId3" action="ppaction://hlinksldjump"/>
                <a:extLst>
                  <a:ext uri="{FF2B5EF4-FFF2-40B4-BE49-F238E27FC236}">
                    <a16:creationId xmlns:a16="http://schemas.microsoft.com/office/drawing/2014/main" id="{06A0BD05-34C1-68F9-AFE8-C7BB4E30F476}"/>
                  </a:ext>
                </a:extLst>
              </p:cNvPr>
              <p:cNvSpPr/>
              <p:nvPr/>
            </p:nvSpPr>
            <p:spPr bwMode="auto">
              <a:xfrm>
                <a:off x="9986496" y="88378"/>
                <a:ext cx="550536" cy="550898"/>
              </a:xfrm>
              <a:prstGeom prst="ellipse">
                <a:avLst/>
              </a:prstGeom>
              <a:solidFill>
                <a:schemeClr val="bg1">
                  <a:lumMod val="95000"/>
                </a:schemeClr>
              </a:solidFill>
              <a:ln>
                <a:no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63" name="Group 462">
                <a:extLst>
                  <a:ext uri="{FF2B5EF4-FFF2-40B4-BE49-F238E27FC236}">
                    <a16:creationId xmlns:a16="http://schemas.microsoft.com/office/drawing/2014/main" id="{D125CF7D-23CB-6DEC-336C-BE947CAFAE08}"/>
                  </a:ext>
                </a:extLst>
              </p:cNvPr>
              <p:cNvGrpSpPr/>
              <p:nvPr/>
            </p:nvGrpSpPr>
            <p:grpSpPr>
              <a:xfrm>
                <a:off x="10076652" y="178594"/>
                <a:ext cx="370226" cy="370468"/>
                <a:chOff x="10049228" y="151152"/>
                <a:chExt cx="425073" cy="425352"/>
              </a:xfrm>
            </p:grpSpPr>
            <p:sp>
              <p:nvSpPr>
                <p:cNvPr id="465" name="Oval 464">
                  <a:extLst>
                    <a:ext uri="{FF2B5EF4-FFF2-40B4-BE49-F238E27FC236}">
                      <a16:creationId xmlns:a16="http://schemas.microsoft.com/office/drawing/2014/main" id="{8EED3470-CAA4-A051-5165-9FDED091FFFE}"/>
                    </a:ext>
                  </a:extLst>
                </p:cNvPr>
                <p:cNvSpPr/>
                <p:nvPr/>
              </p:nvSpPr>
              <p:spPr bwMode="auto">
                <a:xfrm>
                  <a:off x="10054249" y="156177"/>
                  <a:ext cx="415031" cy="415302"/>
                </a:xfrm>
                <a:prstGeom prst="ellipse">
                  <a:avLst/>
                </a:prstGeom>
                <a:solidFill>
                  <a:schemeClr val="bg1">
                    <a:lumMod val="95000"/>
                  </a:schemeClr>
                </a:solidFill>
                <a:ln w="6350">
                  <a:noFill/>
                  <a:headEnd type="none" w="med" len="med"/>
                  <a:tailEnd type="none" w="med" len="med"/>
                </a:ln>
                <a:effectLst>
                  <a:innerShdw blurRad="114300">
                    <a:prstClr val="black">
                      <a:alpha val="41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6" name="Oval 465">
                  <a:hlinkClick r:id="rId3" action="ppaction://hlinksldjump"/>
                  <a:extLst>
                    <a:ext uri="{FF2B5EF4-FFF2-40B4-BE49-F238E27FC236}">
                      <a16:creationId xmlns:a16="http://schemas.microsoft.com/office/drawing/2014/main" id="{43082469-2BB6-53FB-1F00-DEC9B695954D}"/>
                    </a:ext>
                  </a:extLst>
                </p:cNvPr>
                <p:cNvSpPr/>
                <p:nvPr/>
              </p:nvSpPr>
              <p:spPr bwMode="auto">
                <a:xfrm>
                  <a:off x="10049228" y="151152"/>
                  <a:ext cx="425073" cy="42535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64" name="house" title="Icon of a house">
                <a:hlinkClick r:id="rId3" action="ppaction://hlinksldjump"/>
                <a:extLst>
                  <a:ext uri="{FF2B5EF4-FFF2-40B4-BE49-F238E27FC236}">
                    <a16:creationId xmlns:a16="http://schemas.microsoft.com/office/drawing/2014/main" id="{C7B94F96-93B1-3282-DA8D-E7A715AAB151}"/>
                  </a:ext>
                </a:extLst>
              </p:cNvPr>
              <p:cNvSpPr>
                <a:spLocks noChangeAspect="1" noEditPoints="1"/>
              </p:cNvSpPr>
              <p:nvPr/>
            </p:nvSpPr>
            <p:spPr bwMode="auto">
              <a:xfrm>
                <a:off x="10172235" y="284406"/>
                <a:ext cx="179060" cy="15884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1" name="Rectangle 457">
            <a:extLst>
              <a:ext uri="{FF2B5EF4-FFF2-40B4-BE49-F238E27FC236}">
                <a16:creationId xmlns:a16="http://schemas.microsoft.com/office/drawing/2014/main" id="{C39F2D67-6C75-8EBD-00B2-208287CA7D7A}"/>
              </a:ext>
              <a:ext uri="{C183D7F6-B498-43B3-948B-1728B52AA6E4}">
                <adec:decorative xmlns:adec="http://schemas.microsoft.com/office/drawing/2017/decorative" val="1"/>
              </a:ext>
            </a:extLst>
          </p:cNvPr>
          <p:cNvSpPr/>
          <p:nvPr/>
        </p:nvSpPr>
        <p:spPr>
          <a:xfrm>
            <a:off x="475359" y="3866791"/>
            <a:ext cx="474574" cy="2428895"/>
          </a:xfrm>
          <a:custGeom>
            <a:avLst/>
            <a:gdLst>
              <a:gd name="connsiteX0" fmla="*/ 0 w 285788"/>
              <a:gd name="connsiteY0" fmla="*/ 0 h 3101031"/>
              <a:gd name="connsiteX1" fmla="*/ 285788 w 285788"/>
              <a:gd name="connsiteY1" fmla="*/ 0 h 3101031"/>
              <a:gd name="connsiteX2" fmla="*/ 285788 w 285788"/>
              <a:gd name="connsiteY2" fmla="*/ 3101031 h 3101031"/>
              <a:gd name="connsiteX3" fmla="*/ 0 w 285788"/>
              <a:gd name="connsiteY3" fmla="*/ 3101031 h 3101031"/>
              <a:gd name="connsiteX4" fmla="*/ 0 w 285788"/>
              <a:gd name="connsiteY4" fmla="*/ 0 h 3101031"/>
              <a:gd name="connsiteX0" fmla="*/ 285788 w 377228"/>
              <a:gd name="connsiteY0" fmla="*/ 3101031 h 3192471"/>
              <a:gd name="connsiteX1" fmla="*/ 0 w 377228"/>
              <a:gd name="connsiteY1" fmla="*/ 3101031 h 3192471"/>
              <a:gd name="connsiteX2" fmla="*/ 0 w 377228"/>
              <a:gd name="connsiteY2" fmla="*/ 0 h 3192471"/>
              <a:gd name="connsiteX3" fmla="*/ 285788 w 377228"/>
              <a:gd name="connsiteY3" fmla="*/ 0 h 3192471"/>
              <a:gd name="connsiteX4" fmla="*/ 377228 w 377228"/>
              <a:gd name="connsiteY4" fmla="*/ 3192471 h 3192471"/>
              <a:gd name="connsiteX0" fmla="*/ 285788 w 285788"/>
              <a:gd name="connsiteY0" fmla="*/ 3101031 h 3101031"/>
              <a:gd name="connsiteX1" fmla="*/ 0 w 285788"/>
              <a:gd name="connsiteY1" fmla="*/ 3101031 h 3101031"/>
              <a:gd name="connsiteX2" fmla="*/ 0 w 285788"/>
              <a:gd name="connsiteY2" fmla="*/ 0 h 3101031"/>
              <a:gd name="connsiteX3" fmla="*/ 285788 w 285788"/>
              <a:gd name="connsiteY3" fmla="*/ 0 h 3101031"/>
            </a:gdLst>
            <a:ahLst/>
            <a:cxnLst>
              <a:cxn ang="0">
                <a:pos x="connsiteX0" y="connsiteY0"/>
              </a:cxn>
              <a:cxn ang="0">
                <a:pos x="connsiteX1" y="connsiteY1"/>
              </a:cxn>
              <a:cxn ang="0">
                <a:pos x="connsiteX2" y="connsiteY2"/>
              </a:cxn>
              <a:cxn ang="0">
                <a:pos x="connsiteX3" y="connsiteY3"/>
              </a:cxn>
            </a:cxnLst>
            <a:rect l="l" t="t" r="r" b="b"/>
            <a:pathLst>
              <a:path w="285788" h="3101031">
                <a:moveTo>
                  <a:pt x="285788" y="3101031"/>
                </a:moveTo>
                <a:lnTo>
                  <a:pt x="0" y="3101031"/>
                </a:lnTo>
                <a:lnTo>
                  <a:pt x="0" y="0"/>
                </a:lnTo>
                <a:lnTo>
                  <a:pt x="285788" y="0"/>
                </a:lnTo>
              </a:path>
            </a:pathLst>
          </a:custGeom>
          <a:noFill/>
          <a:ln w="3175" cap="flat" cmpd="sng" algn="ctr">
            <a:solidFill>
              <a:schemeClr val="tx2"/>
            </a:solidFill>
            <a:prstDash val="solid"/>
            <a:miter lim="800000"/>
          </a:ln>
          <a:effectLst/>
        </p:spPr>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FFFFFF"/>
              </a:solidFill>
              <a:effectLst/>
              <a:highlight>
                <a:srgbClr val="000000"/>
              </a:highlight>
              <a:uLnTx/>
              <a:uFillTx/>
              <a:latin typeface="Segoe UI"/>
              <a:ea typeface="+mn-ea"/>
              <a:cs typeface="Segoe UI" panose="020B0502040204020203" pitchFamily="34" charset="0"/>
            </a:endParaRPr>
          </a:p>
        </p:txBody>
      </p:sp>
      <p:sp>
        <p:nvSpPr>
          <p:cNvPr id="32" name="Rectangle: Rounded Corners 31">
            <a:extLst>
              <a:ext uri="{FF2B5EF4-FFF2-40B4-BE49-F238E27FC236}">
                <a16:creationId xmlns:a16="http://schemas.microsoft.com/office/drawing/2014/main" id="{247E9F68-4FFA-0503-A1E8-D8AF9FDD1D7C}"/>
              </a:ext>
            </a:extLst>
          </p:cNvPr>
          <p:cNvSpPr/>
          <p:nvPr/>
        </p:nvSpPr>
        <p:spPr bwMode="auto">
          <a:xfrm>
            <a:off x="324055" y="4187786"/>
            <a:ext cx="334180" cy="1778438"/>
          </a:xfrm>
          <a:prstGeom prst="roundRect">
            <a:avLst>
              <a:gd name="adj" fmla="val 12946"/>
            </a:avLst>
          </a:prstGeom>
          <a:solidFill>
            <a:schemeClr val="bg1"/>
          </a:solidFill>
          <a:ln w="6350">
            <a:noFill/>
            <a:headEnd type="none" w="med" len="med"/>
            <a:tailEnd type="none" w="med" len="med"/>
          </a:ln>
          <a:effectLst>
            <a:outerShdw blurRad="50800" dist="127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Segoe UI" pitchFamily="34" charset="0"/>
              </a:rPr>
              <a:t>Single disk max value</a:t>
            </a:r>
          </a:p>
        </p:txBody>
      </p:sp>
      <p:sp>
        <p:nvSpPr>
          <p:cNvPr id="48" name="MusicAlbum_E93C">
            <a:extLst>
              <a:ext uri="{FF2B5EF4-FFF2-40B4-BE49-F238E27FC236}">
                <a16:creationId xmlns:a16="http://schemas.microsoft.com/office/drawing/2014/main" id="{75895836-E7E3-FF6F-CD29-9447A266DA16}"/>
              </a:ext>
              <a:ext uri="{C183D7F6-B498-43B3-948B-1728B52AA6E4}">
                <adec:decorative xmlns:adec="http://schemas.microsoft.com/office/drawing/2017/decorative" val="1"/>
              </a:ext>
            </a:extLst>
          </p:cNvPr>
          <p:cNvSpPr>
            <a:spLocks noChangeAspect="1" noEditPoints="1"/>
          </p:cNvSpPr>
          <p:nvPr/>
        </p:nvSpPr>
        <p:spPr bwMode="auto">
          <a:xfrm>
            <a:off x="2641854" y="2031717"/>
            <a:ext cx="316394" cy="31654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9" name="Group 48" descr="Icon of 3 SSD cards with a storage stack next to each card.">
            <a:extLst>
              <a:ext uri="{FF2B5EF4-FFF2-40B4-BE49-F238E27FC236}">
                <a16:creationId xmlns:a16="http://schemas.microsoft.com/office/drawing/2014/main" id="{0CB3DA13-C415-8B5D-E18B-4D6859953B6C}"/>
              </a:ext>
            </a:extLst>
          </p:cNvPr>
          <p:cNvGrpSpPr/>
          <p:nvPr/>
        </p:nvGrpSpPr>
        <p:grpSpPr>
          <a:xfrm>
            <a:off x="3824594" y="2031717"/>
            <a:ext cx="628511" cy="316548"/>
            <a:chOff x="3862694" y="2030567"/>
            <a:chExt cx="628511" cy="316548"/>
          </a:xfrm>
        </p:grpSpPr>
        <p:sp>
          <p:nvSpPr>
            <p:cNvPr id="50" name="Freeform: Shape 49">
              <a:extLst>
                <a:ext uri="{FF2B5EF4-FFF2-40B4-BE49-F238E27FC236}">
                  <a16:creationId xmlns:a16="http://schemas.microsoft.com/office/drawing/2014/main" id="{B56FBEA2-1DB3-9AEC-FFB4-EA0B3BB12618}"/>
                </a:ext>
              </a:extLst>
            </p:cNvPr>
            <p:cNvSpPr/>
            <p:nvPr/>
          </p:nvSpPr>
          <p:spPr>
            <a:xfrm>
              <a:off x="4204980" y="2208870"/>
              <a:ext cx="105951" cy="118667"/>
            </a:xfrm>
            <a:custGeom>
              <a:avLst/>
              <a:gdLst>
                <a:gd name="connsiteX0" fmla="*/ 184777 w 184804"/>
                <a:gd name="connsiteY0" fmla="*/ 37843 h 239889"/>
                <a:gd name="connsiteX1" fmla="*/ 184763 w 184804"/>
                <a:gd name="connsiteY1" fmla="*/ 37983 h 239889"/>
                <a:gd name="connsiteX2" fmla="*/ 183461 w 184804"/>
                <a:gd name="connsiteY2" fmla="*/ 43175 h 239889"/>
                <a:gd name="connsiteX3" fmla="*/ 183349 w 184804"/>
                <a:gd name="connsiteY3" fmla="*/ 43427 h 239889"/>
                <a:gd name="connsiteX4" fmla="*/ 182230 w 184804"/>
                <a:gd name="connsiteY4" fmla="*/ 45554 h 239889"/>
                <a:gd name="connsiteX5" fmla="*/ 182174 w 184804"/>
                <a:gd name="connsiteY5" fmla="*/ 45638 h 239889"/>
                <a:gd name="connsiteX6" fmla="*/ 155387 w 184804"/>
                <a:gd name="connsiteY6" fmla="*/ 63859 h 239889"/>
                <a:gd name="connsiteX7" fmla="*/ 155289 w 184804"/>
                <a:gd name="connsiteY7" fmla="*/ 63887 h 239889"/>
                <a:gd name="connsiteX8" fmla="*/ 153022 w 184804"/>
                <a:gd name="connsiteY8" fmla="*/ 64713 h 239889"/>
                <a:gd name="connsiteX9" fmla="*/ 151245 w 184804"/>
                <a:gd name="connsiteY9" fmla="*/ 65315 h 239889"/>
                <a:gd name="connsiteX10" fmla="*/ 146556 w 184804"/>
                <a:gd name="connsiteY10" fmla="*/ 66770 h 239889"/>
                <a:gd name="connsiteX11" fmla="*/ 143002 w 184804"/>
                <a:gd name="connsiteY11" fmla="*/ 67750 h 239889"/>
                <a:gd name="connsiteX12" fmla="*/ 136858 w 184804"/>
                <a:gd name="connsiteY12" fmla="*/ 69234 h 239889"/>
                <a:gd name="connsiteX13" fmla="*/ 133527 w 184804"/>
                <a:gd name="connsiteY13" fmla="*/ 69933 h 239889"/>
                <a:gd name="connsiteX14" fmla="*/ 132449 w 184804"/>
                <a:gd name="connsiteY14" fmla="*/ 70143 h 239889"/>
                <a:gd name="connsiteX15" fmla="*/ 128363 w 184804"/>
                <a:gd name="connsiteY15" fmla="*/ 70885 h 239889"/>
                <a:gd name="connsiteX16" fmla="*/ 126278 w 184804"/>
                <a:gd name="connsiteY16" fmla="*/ 71235 h 239889"/>
                <a:gd name="connsiteX17" fmla="*/ 123073 w 184804"/>
                <a:gd name="connsiteY17" fmla="*/ 71711 h 239889"/>
                <a:gd name="connsiteX18" fmla="*/ 119238 w 184804"/>
                <a:gd name="connsiteY18" fmla="*/ 72201 h 239889"/>
                <a:gd name="connsiteX19" fmla="*/ 115725 w 184804"/>
                <a:gd name="connsiteY19" fmla="*/ 72606 h 239889"/>
                <a:gd name="connsiteX20" fmla="*/ 113906 w 184804"/>
                <a:gd name="connsiteY20" fmla="*/ 72788 h 239889"/>
                <a:gd name="connsiteX21" fmla="*/ 113248 w 184804"/>
                <a:gd name="connsiteY21" fmla="*/ 72844 h 239889"/>
                <a:gd name="connsiteX22" fmla="*/ 111009 w 184804"/>
                <a:gd name="connsiteY22" fmla="*/ 73040 h 239889"/>
                <a:gd name="connsiteX23" fmla="*/ 107958 w 184804"/>
                <a:gd name="connsiteY23" fmla="*/ 73278 h 239889"/>
                <a:gd name="connsiteX24" fmla="*/ 104277 w 184804"/>
                <a:gd name="connsiteY24" fmla="*/ 73488 h 239889"/>
                <a:gd name="connsiteX25" fmla="*/ 101828 w 184804"/>
                <a:gd name="connsiteY25" fmla="*/ 73600 h 239889"/>
                <a:gd name="connsiteX26" fmla="*/ 92367 w 184804"/>
                <a:gd name="connsiteY26" fmla="*/ 73796 h 239889"/>
                <a:gd name="connsiteX27" fmla="*/ 82921 w 184804"/>
                <a:gd name="connsiteY27" fmla="*/ 73600 h 239889"/>
                <a:gd name="connsiteX28" fmla="*/ 80472 w 184804"/>
                <a:gd name="connsiteY28" fmla="*/ 73488 h 239889"/>
                <a:gd name="connsiteX29" fmla="*/ 76847 w 184804"/>
                <a:gd name="connsiteY29" fmla="*/ 73278 h 239889"/>
                <a:gd name="connsiteX30" fmla="*/ 73754 w 184804"/>
                <a:gd name="connsiteY30" fmla="*/ 73040 h 239889"/>
                <a:gd name="connsiteX31" fmla="*/ 71515 w 184804"/>
                <a:gd name="connsiteY31" fmla="*/ 72844 h 239889"/>
                <a:gd name="connsiteX32" fmla="*/ 69038 w 184804"/>
                <a:gd name="connsiteY32" fmla="*/ 72606 h 239889"/>
                <a:gd name="connsiteX33" fmla="*/ 65735 w 184804"/>
                <a:gd name="connsiteY33" fmla="*/ 72229 h 239889"/>
                <a:gd name="connsiteX34" fmla="*/ 61368 w 184804"/>
                <a:gd name="connsiteY34" fmla="*/ 71655 h 239889"/>
                <a:gd name="connsiteX35" fmla="*/ 58499 w 184804"/>
                <a:gd name="connsiteY35" fmla="*/ 71235 h 239889"/>
                <a:gd name="connsiteX36" fmla="*/ 54651 w 184804"/>
                <a:gd name="connsiteY36" fmla="*/ 70577 h 239889"/>
                <a:gd name="connsiteX37" fmla="*/ 52328 w 184804"/>
                <a:gd name="connsiteY37" fmla="*/ 70143 h 239889"/>
                <a:gd name="connsiteX38" fmla="*/ 50970 w 184804"/>
                <a:gd name="connsiteY38" fmla="*/ 69877 h 239889"/>
                <a:gd name="connsiteX39" fmla="*/ 48339 w 184804"/>
                <a:gd name="connsiteY39" fmla="*/ 69332 h 239889"/>
                <a:gd name="connsiteX40" fmla="*/ 47905 w 184804"/>
                <a:gd name="connsiteY40" fmla="*/ 69234 h 239889"/>
                <a:gd name="connsiteX41" fmla="*/ 45036 w 184804"/>
                <a:gd name="connsiteY41" fmla="*/ 68576 h 239889"/>
                <a:gd name="connsiteX42" fmla="*/ 43147 w 184804"/>
                <a:gd name="connsiteY42" fmla="*/ 68114 h 239889"/>
                <a:gd name="connsiteX43" fmla="*/ 41481 w 184804"/>
                <a:gd name="connsiteY43" fmla="*/ 67680 h 239889"/>
                <a:gd name="connsiteX44" fmla="*/ 33056 w 184804"/>
                <a:gd name="connsiteY44" fmla="*/ 65161 h 239889"/>
                <a:gd name="connsiteX45" fmla="*/ 28368 w 184804"/>
                <a:gd name="connsiteY45" fmla="*/ 63468 h 239889"/>
                <a:gd name="connsiteX46" fmla="*/ 26143 w 184804"/>
                <a:gd name="connsiteY46" fmla="*/ 62572 h 239889"/>
                <a:gd name="connsiteX47" fmla="*/ 21902 w 184804"/>
                <a:gd name="connsiteY47" fmla="*/ 60711 h 239889"/>
                <a:gd name="connsiteX48" fmla="*/ 20265 w 184804"/>
                <a:gd name="connsiteY48" fmla="*/ 59913 h 239889"/>
                <a:gd name="connsiteX49" fmla="*/ 56 w 184804"/>
                <a:gd name="connsiteY49" fmla="*/ 38067 h 239889"/>
                <a:gd name="connsiteX50" fmla="*/ 0 w 184804"/>
                <a:gd name="connsiteY50" fmla="*/ 37717 h 239889"/>
                <a:gd name="connsiteX51" fmla="*/ 0 w 184804"/>
                <a:gd name="connsiteY51" fmla="*/ 202998 h 239889"/>
                <a:gd name="connsiteX52" fmla="*/ 92367 w 184804"/>
                <a:gd name="connsiteY52" fmla="*/ 239889 h 239889"/>
                <a:gd name="connsiteX53" fmla="*/ 184805 w 184804"/>
                <a:gd name="connsiteY53" fmla="*/ 202998 h 239889"/>
                <a:gd name="connsiteX54" fmla="*/ 184805 w 184804"/>
                <a:gd name="connsiteY54" fmla="*/ 37717 h 239889"/>
                <a:gd name="connsiteX55" fmla="*/ 184777 w 184804"/>
                <a:gd name="connsiteY55" fmla="*/ 37843 h 239889"/>
                <a:gd name="connsiteX56" fmla="*/ 113906 w 184804"/>
                <a:gd name="connsiteY56" fmla="*/ 1008 h 239889"/>
                <a:gd name="connsiteX57" fmla="*/ 92367 w 184804"/>
                <a:gd name="connsiteY57" fmla="*/ 0 h 239889"/>
                <a:gd name="connsiteX58" fmla="*/ 43147 w 184804"/>
                <a:gd name="connsiteY58" fmla="*/ 5654 h 239889"/>
                <a:gd name="connsiteX59" fmla="*/ 0 w 184804"/>
                <a:gd name="connsiteY59" fmla="*/ 36891 h 239889"/>
                <a:gd name="connsiteX60" fmla="*/ 56 w 184804"/>
                <a:gd name="connsiteY60" fmla="*/ 38067 h 239889"/>
                <a:gd name="connsiteX61" fmla="*/ 3023 w 184804"/>
                <a:gd name="connsiteY61" fmla="*/ 46086 h 239889"/>
                <a:gd name="connsiteX62" fmla="*/ 20265 w 184804"/>
                <a:gd name="connsiteY62" fmla="*/ 59913 h 239889"/>
                <a:gd name="connsiteX63" fmla="*/ 21902 w 184804"/>
                <a:gd name="connsiteY63" fmla="*/ 60711 h 239889"/>
                <a:gd name="connsiteX64" fmla="*/ 26143 w 184804"/>
                <a:gd name="connsiteY64" fmla="*/ 62572 h 239889"/>
                <a:gd name="connsiteX65" fmla="*/ 28368 w 184804"/>
                <a:gd name="connsiteY65" fmla="*/ 63468 h 239889"/>
                <a:gd name="connsiteX66" fmla="*/ 33056 w 184804"/>
                <a:gd name="connsiteY66" fmla="*/ 65161 h 239889"/>
                <a:gd name="connsiteX67" fmla="*/ 41481 w 184804"/>
                <a:gd name="connsiteY67" fmla="*/ 67680 h 239889"/>
                <a:gd name="connsiteX68" fmla="*/ 43147 w 184804"/>
                <a:gd name="connsiteY68" fmla="*/ 68100 h 239889"/>
                <a:gd name="connsiteX69" fmla="*/ 45036 w 184804"/>
                <a:gd name="connsiteY69" fmla="*/ 68576 h 239889"/>
                <a:gd name="connsiteX70" fmla="*/ 47905 w 184804"/>
                <a:gd name="connsiteY70" fmla="*/ 69234 h 239889"/>
                <a:gd name="connsiteX71" fmla="*/ 48339 w 184804"/>
                <a:gd name="connsiteY71" fmla="*/ 69332 h 239889"/>
                <a:gd name="connsiteX72" fmla="*/ 50970 w 184804"/>
                <a:gd name="connsiteY72" fmla="*/ 69877 h 239889"/>
                <a:gd name="connsiteX73" fmla="*/ 52328 w 184804"/>
                <a:gd name="connsiteY73" fmla="*/ 70143 h 239889"/>
                <a:gd name="connsiteX74" fmla="*/ 54651 w 184804"/>
                <a:gd name="connsiteY74" fmla="*/ 70577 h 239889"/>
                <a:gd name="connsiteX75" fmla="*/ 58499 w 184804"/>
                <a:gd name="connsiteY75" fmla="*/ 71235 h 239889"/>
                <a:gd name="connsiteX76" fmla="*/ 61368 w 184804"/>
                <a:gd name="connsiteY76" fmla="*/ 71655 h 239889"/>
                <a:gd name="connsiteX77" fmla="*/ 65735 w 184804"/>
                <a:gd name="connsiteY77" fmla="*/ 72229 h 239889"/>
                <a:gd name="connsiteX78" fmla="*/ 69038 w 184804"/>
                <a:gd name="connsiteY78" fmla="*/ 72606 h 239889"/>
                <a:gd name="connsiteX79" fmla="*/ 71515 w 184804"/>
                <a:gd name="connsiteY79" fmla="*/ 72844 h 239889"/>
                <a:gd name="connsiteX80" fmla="*/ 73754 w 184804"/>
                <a:gd name="connsiteY80" fmla="*/ 73040 h 239889"/>
                <a:gd name="connsiteX81" fmla="*/ 76847 w 184804"/>
                <a:gd name="connsiteY81" fmla="*/ 73278 h 239889"/>
                <a:gd name="connsiteX82" fmla="*/ 80472 w 184804"/>
                <a:gd name="connsiteY82" fmla="*/ 73488 h 239889"/>
                <a:gd name="connsiteX83" fmla="*/ 82921 w 184804"/>
                <a:gd name="connsiteY83" fmla="*/ 73600 h 239889"/>
                <a:gd name="connsiteX84" fmla="*/ 92367 w 184804"/>
                <a:gd name="connsiteY84" fmla="*/ 73796 h 239889"/>
                <a:gd name="connsiteX85" fmla="*/ 101828 w 184804"/>
                <a:gd name="connsiteY85" fmla="*/ 73600 h 239889"/>
                <a:gd name="connsiteX86" fmla="*/ 104277 w 184804"/>
                <a:gd name="connsiteY86" fmla="*/ 73488 h 239889"/>
                <a:gd name="connsiteX87" fmla="*/ 107958 w 184804"/>
                <a:gd name="connsiteY87" fmla="*/ 73278 h 239889"/>
                <a:gd name="connsiteX88" fmla="*/ 111009 w 184804"/>
                <a:gd name="connsiteY88" fmla="*/ 73040 h 239889"/>
                <a:gd name="connsiteX89" fmla="*/ 113248 w 184804"/>
                <a:gd name="connsiteY89" fmla="*/ 72844 h 239889"/>
                <a:gd name="connsiteX90" fmla="*/ 113906 w 184804"/>
                <a:gd name="connsiteY90" fmla="*/ 72788 h 239889"/>
                <a:gd name="connsiteX91" fmla="*/ 115725 w 184804"/>
                <a:gd name="connsiteY91" fmla="*/ 72606 h 239889"/>
                <a:gd name="connsiteX92" fmla="*/ 119238 w 184804"/>
                <a:gd name="connsiteY92" fmla="*/ 72201 h 239889"/>
                <a:gd name="connsiteX93" fmla="*/ 123073 w 184804"/>
                <a:gd name="connsiteY93" fmla="*/ 71711 h 239889"/>
                <a:gd name="connsiteX94" fmla="*/ 126278 w 184804"/>
                <a:gd name="connsiteY94" fmla="*/ 71235 h 239889"/>
                <a:gd name="connsiteX95" fmla="*/ 128363 w 184804"/>
                <a:gd name="connsiteY95" fmla="*/ 70885 h 239889"/>
                <a:gd name="connsiteX96" fmla="*/ 132449 w 184804"/>
                <a:gd name="connsiteY96" fmla="*/ 70143 h 239889"/>
                <a:gd name="connsiteX97" fmla="*/ 133527 w 184804"/>
                <a:gd name="connsiteY97" fmla="*/ 69933 h 239889"/>
                <a:gd name="connsiteX98" fmla="*/ 136858 w 184804"/>
                <a:gd name="connsiteY98" fmla="*/ 69234 h 239889"/>
                <a:gd name="connsiteX99" fmla="*/ 143002 w 184804"/>
                <a:gd name="connsiteY99" fmla="*/ 67750 h 239889"/>
                <a:gd name="connsiteX100" fmla="*/ 146556 w 184804"/>
                <a:gd name="connsiteY100" fmla="*/ 66770 h 239889"/>
                <a:gd name="connsiteX101" fmla="*/ 151245 w 184804"/>
                <a:gd name="connsiteY101" fmla="*/ 65315 h 239889"/>
                <a:gd name="connsiteX102" fmla="*/ 153022 w 184804"/>
                <a:gd name="connsiteY102" fmla="*/ 64713 h 239889"/>
                <a:gd name="connsiteX103" fmla="*/ 155289 w 184804"/>
                <a:gd name="connsiteY103" fmla="*/ 63887 h 239889"/>
                <a:gd name="connsiteX104" fmla="*/ 155387 w 184804"/>
                <a:gd name="connsiteY104" fmla="*/ 63859 h 239889"/>
                <a:gd name="connsiteX105" fmla="*/ 181782 w 184804"/>
                <a:gd name="connsiteY105" fmla="*/ 46086 h 239889"/>
                <a:gd name="connsiteX106" fmla="*/ 182174 w 184804"/>
                <a:gd name="connsiteY106" fmla="*/ 45638 h 239889"/>
                <a:gd name="connsiteX107" fmla="*/ 182230 w 184804"/>
                <a:gd name="connsiteY107" fmla="*/ 45554 h 239889"/>
                <a:gd name="connsiteX108" fmla="*/ 183349 w 184804"/>
                <a:gd name="connsiteY108" fmla="*/ 43427 h 239889"/>
                <a:gd name="connsiteX109" fmla="*/ 183461 w 184804"/>
                <a:gd name="connsiteY109" fmla="*/ 43175 h 239889"/>
                <a:gd name="connsiteX110" fmla="*/ 184763 w 184804"/>
                <a:gd name="connsiteY110" fmla="*/ 37983 h 239889"/>
                <a:gd name="connsiteX111" fmla="*/ 184777 w 184804"/>
                <a:gd name="connsiteY111" fmla="*/ 37843 h 239889"/>
                <a:gd name="connsiteX112" fmla="*/ 184805 w 184804"/>
                <a:gd name="connsiteY112" fmla="*/ 36891 h 239889"/>
                <a:gd name="connsiteX113" fmla="*/ 113906 w 184804"/>
                <a:gd name="connsiteY113" fmla="*/ 1008 h 239889"/>
                <a:gd name="connsiteX114" fmla="*/ 0 w 184804"/>
                <a:gd name="connsiteY114" fmla="*/ 89540 h 239889"/>
                <a:gd name="connsiteX115" fmla="*/ 3667 w 184804"/>
                <a:gd name="connsiteY115" fmla="*/ 99855 h 239889"/>
                <a:gd name="connsiteX116" fmla="*/ 92367 w 184804"/>
                <a:gd name="connsiteY116" fmla="*/ 126445 h 239889"/>
                <a:gd name="connsiteX117" fmla="*/ 113906 w 184804"/>
                <a:gd name="connsiteY117" fmla="*/ 125438 h 239889"/>
                <a:gd name="connsiteX118" fmla="*/ 184805 w 184804"/>
                <a:gd name="connsiteY118" fmla="*/ 89540 h 239889"/>
                <a:gd name="connsiteX119" fmla="*/ 0 w 184804"/>
                <a:gd name="connsiteY119" fmla="*/ 144135 h 239889"/>
                <a:gd name="connsiteX120" fmla="*/ 92367 w 184804"/>
                <a:gd name="connsiteY120" fmla="*/ 181026 h 239889"/>
                <a:gd name="connsiteX121" fmla="*/ 113192 w 184804"/>
                <a:gd name="connsiteY121" fmla="*/ 180074 h 239889"/>
                <a:gd name="connsiteX122" fmla="*/ 184805 w 184804"/>
                <a:gd name="connsiteY122" fmla="*/ 144135 h 23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84804" h="239889">
                  <a:moveTo>
                    <a:pt x="184777" y="37843"/>
                  </a:moveTo>
                  <a:cubicBezTo>
                    <a:pt x="184777" y="37843"/>
                    <a:pt x="184763" y="37941"/>
                    <a:pt x="184763" y="37983"/>
                  </a:cubicBezTo>
                  <a:cubicBezTo>
                    <a:pt x="184637" y="39746"/>
                    <a:pt x="184203" y="41481"/>
                    <a:pt x="183461" y="43175"/>
                  </a:cubicBezTo>
                  <a:cubicBezTo>
                    <a:pt x="183433" y="43259"/>
                    <a:pt x="183391" y="43343"/>
                    <a:pt x="183349" y="43427"/>
                  </a:cubicBezTo>
                  <a:cubicBezTo>
                    <a:pt x="183042" y="44224"/>
                    <a:pt x="182678" y="44966"/>
                    <a:pt x="182230" y="45554"/>
                  </a:cubicBezTo>
                  <a:cubicBezTo>
                    <a:pt x="182216" y="45582"/>
                    <a:pt x="182202" y="45610"/>
                    <a:pt x="182174" y="45638"/>
                  </a:cubicBezTo>
                  <a:cubicBezTo>
                    <a:pt x="177835" y="52747"/>
                    <a:pt x="168361" y="59059"/>
                    <a:pt x="155387" y="63859"/>
                  </a:cubicBezTo>
                  <a:cubicBezTo>
                    <a:pt x="155345" y="63859"/>
                    <a:pt x="155317" y="63873"/>
                    <a:pt x="155289" y="63887"/>
                  </a:cubicBezTo>
                  <a:cubicBezTo>
                    <a:pt x="154548" y="64181"/>
                    <a:pt x="153792" y="64447"/>
                    <a:pt x="153022" y="64713"/>
                  </a:cubicBezTo>
                  <a:cubicBezTo>
                    <a:pt x="152434" y="64909"/>
                    <a:pt x="151846" y="65119"/>
                    <a:pt x="151245" y="65315"/>
                  </a:cubicBezTo>
                  <a:cubicBezTo>
                    <a:pt x="149719" y="65819"/>
                    <a:pt x="148152" y="66309"/>
                    <a:pt x="146556" y="66770"/>
                  </a:cubicBezTo>
                  <a:cubicBezTo>
                    <a:pt x="145395" y="67106"/>
                    <a:pt x="144205" y="67428"/>
                    <a:pt x="143002" y="67750"/>
                  </a:cubicBezTo>
                  <a:cubicBezTo>
                    <a:pt x="141014" y="68282"/>
                    <a:pt x="138957" y="68772"/>
                    <a:pt x="136858" y="69234"/>
                  </a:cubicBezTo>
                  <a:cubicBezTo>
                    <a:pt x="135766" y="69485"/>
                    <a:pt x="134661" y="69709"/>
                    <a:pt x="133527" y="69933"/>
                  </a:cubicBezTo>
                  <a:cubicBezTo>
                    <a:pt x="133177" y="70017"/>
                    <a:pt x="132813" y="70087"/>
                    <a:pt x="132449" y="70143"/>
                  </a:cubicBezTo>
                  <a:cubicBezTo>
                    <a:pt x="131106" y="70409"/>
                    <a:pt x="129748" y="70661"/>
                    <a:pt x="128363" y="70885"/>
                  </a:cubicBezTo>
                  <a:cubicBezTo>
                    <a:pt x="127663" y="71011"/>
                    <a:pt x="126977" y="71123"/>
                    <a:pt x="126278" y="71235"/>
                  </a:cubicBezTo>
                  <a:cubicBezTo>
                    <a:pt x="125214" y="71403"/>
                    <a:pt x="124150" y="71557"/>
                    <a:pt x="123073" y="71711"/>
                  </a:cubicBezTo>
                  <a:cubicBezTo>
                    <a:pt x="121813" y="71893"/>
                    <a:pt x="120526" y="72061"/>
                    <a:pt x="119238" y="72201"/>
                  </a:cubicBezTo>
                  <a:cubicBezTo>
                    <a:pt x="118076" y="72354"/>
                    <a:pt x="116915" y="72480"/>
                    <a:pt x="115725" y="72606"/>
                  </a:cubicBezTo>
                  <a:cubicBezTo>
                    <a:pt x="115123" y="72676"/>
                    <a:pt x="114522" y="72732"/>
                    <a:pt x="113906" y="72788"/>
                  </a:cubicBezTo>
                  <a:cubicBezTo>
                    <a:pt x="113696" y="72802"/>
                    <a:pt x="113472" y="72830"/>
                    <a:pt x="113248" y="72844"/>
                  </a:cubicBezTo>
                  <a:cubicBezTo>
                    <a:pt x="112506" y="72914"/>
                    <a:pt x="111765" y="72984"/>
                    <a:pt x="111009" y="73040"/>
                  </a:cubicBezTo>
                  <a:cubicBezTo>
                    <a:pt x="110001" y="73124"/>
                    <a:pt x="108980" y="73208"/>
                    <a:pt x="107958" y="73278"/>
                  </a:cubicBezTo>
                  <a:cubicBezTo>
                    <a:pt x="106740" y="73362"/>
                    <a:pt x="105509" y="73432"/>
                    <a:pt x="104277" y="73488"/>
                  </a:cubicBezTo>
                  <a:cubicBezTo>
                    <a:pt x="103466" y="73530"/>
                    <a:pt x="102640" y="73572"/>
                    <a:pt x="101828" y="73600"/>
                  </a:cubicBezTo>
                  <a:cubicBezTo>
                    <a:pt x="98721" y="73726"/>
                    <a:pt x="95558" y="73796"/>
                    <a:pt x="92367" y="73796"/>
                  </a:cubicBezTo>
                  <a:cubicBezTo>
                    <a:pt x="89177" y="73796"/>
                    <a:pt x="86028" y="73726"/>
                    <a:pt x="82921" y="73600"/>
                  </a:cubicBezTo>
                  <a:cubicBezTo>
                    <a:pt x="82109" y="73572"/>
                    <a:pt x="81283" y="73530"/>
                    <a:pt x="80472" y="73488"/>
                  </a:cubicBezTo>
                  <a:cubicBezTo>
                    <a:pt x="79254" y="73432"/>
                    <a:pt x="78050" y="73362"/>
                    <a:pt x="76847" y="73278"/>
                  </a:cubicBezTo>
                  <a:cubicBezTo>
                    <a:pt x="75811" y="73208"/>
                    <a:pt x="74776" y="73124"/>
                    <a:pt x="73754" y="73040"/>
                  </a:cubicBezTo>
                  <a:cubicBezTo>
                    <a:pt x="72998" y="72984"/>
                    <a:pt x="72257" y="72914"/>
                    <a:pt x="71515" y="72844"/>
                  </a:cubicBezTo>
                  <a:cubicBezTo>
                    <a:pt x="70675" y="72774"/>
                    <a:pt x="69849" y="72690"/>
                    <a:pt x="69038" y="72606"/>
                  </a:cubicBezTo>
                  <a:cubicBezTo>
                    <a:pt x="67932" y="72494"/>
                    <a:pt x="66826" y="72368"/>
                    <a:pt x="65735" y="72229"/>
                  </a:cubicBezTo>
                  <a:cubicBezTo>
                    <a:pt x="64251" y="72061"/>
                    <a:pt x="62796" y="71865"/>
                    <a:pt x="61368" y="71655"/>
                  </a:cubicBezTo>
                  <a:cubicBezTo>
                    <a:pt x="60403" y="71529"/>
                    <a:pt x="59451" y="71375"/>
                    <a:pt x="58499" y="71235"/>
                  </a:cubicBezTo>
                  <a:cubicBezTo>
                    <a:pt x="57198" y="71025"/>
                    <a:pt x="55910" y="70815"/>
                    <a:pt x="54651" y="70577"/>
                  </a:cubicBezTo>
                  <a:cubicBezTo>
                    <a:pt x="53867" y="70437"/>
                    <a:pt x="53097" y="70297"/>
                    <a:pt x="52328" y="70143"/>
                  </a:cubicBezTo>
                  <a:cubicBezTo>
                    <a:pt x="51866" y="70059"/>
                    <a:pt x="51418" y="69975"/>
                    <a:pt x="50970" y="69877"/>
                  </a:cubicBezTo>
                  <a:cubicBezTo>
                    <a:pt x="50088" y="69709"/>
                    <a:pt x="49207" y="69527"/>
                    <a:pt x="48339" y="69332"/>
                  </a:cubicBezTo>
                  <a:cubicBezTo>
                    <a:pt x="48199" y="69304"/>
                    <a:pt x="48059" y="69276"/>
                    <a:pt x="47905" y="69234"/>
                  </a:cubicBezTo>
                  <a:cubicBezTo>
                    <a:pt x="46939" y="69024"/>
                    <a:pt x="45988" y="68800"/>
                    <a:pt x="45036" y="68576"/>
                  </a:cubicBezTo>
                  <a:cubicBezTo>
                    <a:pt x="44406" y="68422"/>
                    <a:pt x="43777" y="68268"/>
                    <a:pt x="43147" y="68114"/>
                  </a:cubicBezTo>
                  <a:cubicBezTo>
                    <a:pt x="42587" y="67974"/>
                    <a:pt x="42027" y="67834"/>
                    <a:pt x="41481" y="67680"/>
                  </a:cubicBezTo>
                  <a:cubicBezTo>
                    <a:pt x="38556" y="66910"/>
                    <a:pt x="35743" y="66071"/>
                    <a:pt x="33056" y="65161"/>
                  </a:cubicBezTo>
                  <a:cubicBezTo>
                    <a:pt x="31447" y="64615"/>
                    <a:pt x="29879" y="64055"/>
                    <a:pt x="28368" y="63468"/>
                  </a:cubicBezTo>
                  <a:cubicBezTo>
                    <a:pt x="27612" y="63174"/>
                    <a:pt x="26871" y="62880"/>
                    <a:pt x="26143" y="62572"/>
                  </a:cubicBezTo>
                  <a:cubicBezTo>
                    <a:pt x="24673" y="61984"/>
                    <a:pt x="23260" y="61368"/>
                    <a:pt x="21902" y="60711"/>
                  </a:cubicBezTo>
                  <a:cubicBezTo>
                    <a:pt x="21342" y="60445"/>
                    <a:pt x="20811" y="60193"/>
                    <a:pt x="20265" y="59913"/>
                  </a:cubicBezTo>
                  <a:cubicBezTo>
                    <a:pt x="8159" y="53909"/>
                    <a:pt x="700" y="46338"/>
                    <a:pt x="56" y="38067"/>
                  </a:cubicBezTo>
                  <a:cubicBezTo>
                    <a:pt x="28" y="37955"/>
                    <a:pt x="14" y="37843"/>
                    <a:pt x="0" y="37717"/>
                  </a:cubicBezTo>
                  <a:lnTo>
                    <a:pt x="0" y="202998"/>
                  </a:lnTo>
                  <a:cubicBezTo>
                    <a:pt x="0" y="223431"/>
                    <a:pt x="41355" y="239889"/>
                    <a:pt x="92367" y="239889"/>
                  </a:cubicBezTo>
                  <a:cubicBezTo>
                    <a:pt x="143379" y="239889"/>
                    <a:pt x="184805" y="223431"/>
                    <a:pt x="184805" y="202998"/>
                  </a:cubicBezTo>
                  <a:lnTo>
                    <a:pt x="184805" y="37717"/>
                  </a:lnTo>
                  <a:cubicBezTo>
                    <a:pt x="184805" y="37717"/>
                    <a:pt x="184805" y="37759"/>
                    <a:pt x="184777" y="37843"/>
                  </a:cubicBezTo>
                  <a:close/>
                  <a:moveTo>
                    <a:pt x="113906" y="1008"/>
                  </a:moveTo>
                  <a:cubicBezTo>
                    <a:pt x="107006" y="350"/>
                    <a:pt x="99785" y="0"/>
                    <a:pt x="92367" y="0"/>
                  </a:cubicBezTo>
                  <a:cubicBezTo>
                    <a:pt x="74272" y="0"/>
                    <a:pt x="57394" y="2071"/>
                    <a:pt x="43147" y="5654"/>
                  </a:cubicBezTo>
                  <a:cubicBezTo>
                    <a:pt x="17214" y="12176"/>
                    <a:pt x="0" y="23708"/>
                    <a:pt x="0" y="36891"/>
                  </a:cubicBezTo>
                  <a:cubicBezTo>
                    <a:pt x="0" y="37283"/>
                    <a:pt x="14" y="37675"/>
                    <a:pt x="56" y="38067"/>
                  </a:cubicBezTo>
                  <a:cubicBezTo>
                    <a:pt x="728" y="43035"/>
                    <a:pt x="3023" y="46086"/>
                    <a:pt x="3023" y="46086"/>
                  </a:cubicBezTo>
                  <a:cubicBezTo>
                    <a:pt x="6298" y="51222"/>
                    <a:pt x="12260" y="55896"/>
                    <a:pt x="20265" y="59913"/>
                  </a:cubicBezTo>
                  <a:cubicBezTo>
                    <a:pt x="20811" y="60193"/>
                    <a:pt x="21342" y="60445"/>
                    <a:pt x="21902" y="60711"/>
                  </a:cubicBezTo>
                  <a:cubicBezTo>
                    <a:pt x="23260" y="61368"/>
                    <a:pt x="24673" y="61984"/>
                    <a:pt x="26143" y="62572"/>
                  </a:cubicBezTo>
                  <a:cubicBezTo>
                    <a:pt x="26871" y="62880"/>
                    <a:pt x="27612" y="63174"/>
                    <a:pt x="28368" y="63468"/>
                  </a:cubicBezTo>
                  <a:cubicBezTo>
                    <a:pt x="29879" y="64055"/>
                    <a:pt x="31447" y="64615"/>
                    <a:pt x="33056" y="65161"/>
                  </a:cubicBezTo>
                  <a:cubicBezTo>
                    <a:pt x="35743" y="66071"/>
                    <a:pt x="38556" y="66910"/>
                    <a:pt x="41481" y="67680"/>
                  </a:cubicBezTo>
                  <a:cubicBezTo>
                    <a:pt x="42027" y="67820"/>
                    <a:pt x="42587" y="67960"/>
                    <a:pt x="43147" y="68100"/>
                  </a:cubicBezTo>
                  <a:cubicBezTo>
                    <a:pt x="43777" y="68268"/>
                    <a:pt x="44406" y="68422"/>
                    <a:pt x="45036" y="68576"/>
                  </a:cubicBezTo>
                  <a:cubicBezTo>
                    <a:pt x="45988" y="68800"/>
                    <a:pt x="46939" y="69024"/>
                    <a:pt x="47905" y="69234"/>
                  </a:cubicBezTo>
                  <a:cubicBezTo>
                    <a:pt x="48059" y="69276"/>
                    <a:pt x="48199" y="69304"/>
                    <a:pt x="48339" y="69332"/>
                  </a:cubicBezTo>
                  <a:cubicBezTo>
                    <a:pt x="49207" y="69527"/>
                    <a:pt x="50088" y="69709"/>
                    <a:pt x="50970" y="69877"/>
                  </a:cubicBezTo>
                  <a:cubicBezTo>
                    <a:pt x="51418" y="69975"/>
                    <a:pt x="51866" y="70059"/>
                    <a:pt x="52328" y="70143"/>
                  </a:cubicBezTo>
                  <a:cubicBezTo>
                    <a:pt x="53097" y="70297"/>
                    <a:pt x="53867" y="70437"/>
                    <a:pt x="54651" y="70577"/>
                  </a:cubicBezTo>
                  <a:cubicBezTo>
                    <a:pt x="55910" y="70815"/>
                    <a:pt x="57198" y="71025"/>
                    <a:pt x="58499" y="71235"/>
                  </a:cubicBezTo>
                  <a:cubicBezTo>
                    <a:pt x="59451" y="71375"/>
                    <a:pt x="60403" y="71529"/>
                    <a:pt x="61368" y="71655"/>
                  </a:cubicBezTo>
                  <a:cubicBezTo>
                    <a:pt x="62796" y="71865"/>
                    <a:pt x="64251" y="72061"/>
                    <a:pt x="65735" y="72229"/>
                  </a:cubicBezTo>
                  <a:cubicBezTo>
                    <a:pt x="66826" y="72368"/>
                    <a:pt x="67932" y="72494"/>
                    <a:pt x="69038" y="72606"/>
                  </a:cubicBezTo>
                  <a:cubicBezTo>
                    <a:pt x="69849" y="72690"/>
                    <a:pt x="70675" y="72774"/>
                    <a:pt x="71515" y="72844"/>
                  </a:cubicBezTo>
                  <a:cubicBezTo>
                    <a:pt x="72257" y="72914"/>
                    <a:pt x="72998" y="72984"/>
                    <a:pt x="73754" y="73040"/>
                  </a:cubicBezTo>
                  <a:cubicBezTo>
                    <a:pt x="74776" y="73124"/>
                    <a:pt x="75811" y="73208"/>
                    <a:pt x="76847" y="73278"/>
                  </a:cubicBezTo>
                  <a:cubicBezTo>
                    <a:pt x="78050" y="73362"/>
                    <a:pt x="79254" y="73432"/>
                    <a:pt x="80472" y="73488"/>
                  </a:cubicBezTo>
                  <a:cubicBezTo>
                    <a:pt x="81283" y="73530"/>
                    <a:pt x="82109" y="73572"/>
                    <a:pt x="82921" y="73600"/>
                  </a:cubicBezTo>
                  <a:cubicBezTo>
                    <a:pt x="86028" y="73726"/>
                    <a:pt x="89177" y="73796"/>
                    <a:pt x="92367" y="73796"/>
                  </a:cubicBezTo>
                  <a:cubicBezTo>
                    <a:pt x="95558" y="73796"/>
                    <a:pt x="98721" y="73726"/>
                    <a:pt x="101828" y="73600"/>
                  </a:cubicBezTo>
                  <a:cubicBezTo>
                    <a:pt x="102640" y="73572"/>
                    <a:pt x="103466" y="73530"/>
                    <a:pt x="104277" y="73488"/>
                  </a:cubicBezTo>
                  <a:cubicBezTo>
                    <a:pt x="105509" y="73432"/>
                    <a:pt x="106740" y="73362"/>
                    <a:pt x="107958" y="73278"/>
                  </a:cubicBezTo>
                  <a:cubicBezTo>
                    <a:pt x="108980" y="73208"/>
                    <a:pt x="110001" y="73124"/>
                    <a:pt x="111009" y="73040"/>
                  </a:cubicBezTo>
                  <a:cubicBezTo>
                    <a:pt x="111765" y="72984"/>
                    <a:pt x="112506" y="72914"/>
                    <a:pt x="113248" y="72844"/>
                  </a:cubicBezTo>
                  <a:cubicBezTo>
                    <a:pt x="113472" y="72830"/>
                    <a:pt x="113696" y="72802"/>
                    <a:pt x="113906" y="72788"/>
                  </a:cubicBezTo>
                  <a:cubicBezTo>
                    <a:pt x="114522" y="72732"/>
                    <a:pt x="115123" y="72676"/>
                    <a:pt x="115725" y="72606"/>
                  </a:cubicBezTo>
                  <a:cubicBezTo>
                    <a:pt x="116915" y="72480"/>
                    <a:pt x="118076" y="72354"/>
                    <a:pt x="119238" y="72201"/>
                  </a:cubicBezTo>
                  <a:cubicBezTo>
                    <a:pt x="120526" y="72061"/>
                    <a:pt x="121813" y="71893"/>
                    <a:pt x="123073" y="71711"/>
                  </a:cubicBezTo>
                  <a:cubicBezTo>
                    <a:pt x="124150" y="71557"/>
                    <a:pt x="125214" y="71403"/>
                    <a:pt x="126278" y="71235"/>
                  </a:cubicBezTo>
                  <a:cubicBezTo>
                    <a:pt x="126977" y="71123"/>
                    <a:pt x="127663" y="71011"/>
                    <a:pt x="128363" y="70885"/>
                  </a:cubicBezTo>
                  <a:cubicBezTo>
                    <a:pt x="129748" y="70647"/>
                    <a:pt x="131106" y="70409"/>
                    <a:pt x="132449" y="70143"/>
                  </a:cubicBezTo>
                  <a:cubicBezTo>
                    <a:pt x="132813" y="70087"/>
                    <a:pt x="133177" y="70017"/>
                    <a:pt x="133527" y="69933"/>
                  </a:cubicBezTo>
                  <a:cubicBezTo>
                    <a:pt x="134647" y="69709"/>
                    <a:pt x="135766" y="69471"/>
                    <a:pt x="136858" y="69234"/>
                  </a:cubicBezTo>
                  <a:cubicBezTo>
                    <a:pt x="138957" y="68772"/>
                    <a:pt x="141014" y="68282"/>
                    <a:pt x="143002" y="67750"/>
                  </a:cubicBezTo>
                  <a:cubicBezTo>
                    <a:pt x="144205" y="67428"/>
                    <a:pt x="145395" y="67106"/>
                    <a:pt x="146556" y="66770"/>
                  </a:cubicBezTo>
                  <a:cubicBezTo>
                    <a:pt x="148152" y="66309"/>
                    <a:pt x="149719" y="65819"/>
                    <a:pt x="151245" y="65315"/>
                  </a:cubicBezTo>
                  <a:cubicBezTo>
                    <a:pt x="151846" y="65119"/>
                    <a:pt x="152434" y="64909"/>
                    <a:pt x="153022" y="64713"/>
                  </a:cubicBezTo>
                  <a:cubicBezTo>
                    <a:pt x="153792" y="64447"/>
                    <a:pt x="154548" y="64167"/>
                    <a:pt x="155289" y="63887"/>
                  </a:cubicBezTo>
                  <a:cubicBezTo>
                    <a:pt x="155317" y="63873"/>
                    <a:pt x="155345" y="63859"/>
                    <a:pt x="155387" y="63859"/>
                  </a:cubicBezTo>
                  <a:cubicBezTo>
                    <a:pt x="168011" y="59115"/>
                    <a:pt x="177318" y="52999"/>
                    <a:pt x="181782" y="46086"/>
                  </a:cubicBezTo>
                  <a:cubicBezTo>
                    <a:pt x="181922" y="45946"/>
                    <a:pt x="182048" y="45792"/>
                    <a:pt x="182174" y="45638"/>
                  </a:cubicBezTo>
                  <a:cubicBezTo>
                    <a:pt x="182202" y="45610"/>
                    <a:pt x="182216" y="45582"/>
                    <a:pt x="182230" y="45554"/>
                  </a:cubicBezTo>
                  <a:cubicBezTo>
                    <a:pt x="182664" y="44854"/>
                    <a:pt x="183028" y="44140"/>
                    <a:pt x="183349" y="43427"/>
                  </a:cubicBezTo>
                  <a:cubicBezTo>
                    <a:pt x="183391" y="43343"/>
                    <a:pt x="183433" y="43259"/>
                    <a:pt x="183461" y="43175"/>
                  </a:cubicBezTo>
                  <a:cubicBezTo>
                    <a:pt x="184245" y="41089"/>
                    <a:pt x="184651" y="38766"/>
                    <a:pt x="184763" y="37983"/>
                  </a:cubicBezTo>
                  <a:cubicBezTo>
                    <a:pt x="184763" y="37941"/>
                    <a:pt x="184777" y="37885"/>
                    <a:pt x="184777" y="37843"/>
                  </a:cubicBezTo>
                  <a:cubicBezTo>
                    <a:pt x="184791" y="37521"/>
                    <a:pt x="184805" y="37213"/>
                    <a:pt x="184805" y="36891"/>
                  </a:cubicBezTo>
                  <a:cubicBezTo>
                    <a:pt x="184805" y="19425"/>
                    <a:pt x="154590" y="4870"/>
                    <a:pt x="113906" y="1008"/>
                  </a:cubicBezTo>
                  <a:close/>
                  <a:moveTo>
                    <a:pt x="0" y="89540"/>
                  </a:moveTo>
                  <a:cubicBezTo>
                    <a:pt x="0" y="93123"/>
                    <a:pt x="1274" y="96580"/>
                    <a:pt x="3667" y="99855"/>
                  </a:cubicBezTo>
                  <a:cubicBezTo>
                    <a:pt x="14849" y="115207"/>
                    <a:pt x="50326" y="126445"/>
                    <a:pt x="92367" y="126445"/>
                  </a:cubicBezTo>
                  <a:cubicBezTo>
                    <a:pt x="99785" y="126445"/>
                    <a:pt x="107006" y="126096"/>
                    <a:pt x="113906" y="125438"/>
                  </a:cubicBezTo>
                  <a:cubicBezTo>
                    <a:pt x="154590" y="121561"/>
                    <a:pt x="184805" y="106950"/>
                    <a:pt x="184805" y="89540"/>
                  </a:cubicBezTo>
                  <a:moveTo>
                    <a:pt x="0" y="144135"/>
                  </a:moveTo>
                  <a:cubicBezTo>
                    <a:pt x="0" y="164484"/>
                    <a:pt x="41355" y="181026"/>
                    <a:pt x="92367" y="181026"/>
                  </a:cubicBezTo>
                  <a:cubicBezTo>
                    <a:pt x="99533" y="181026"/>
                    <a:pt x="106502" y="180704"/>
                    <a:pt x="113192" y="180074"/>
                  </a:cubicBezTo>
                  <a:cubicBezTo>
                    <a:pt x="154240" y="176310"/>
                    <a:pt x="184805" y="161629"/>
                    <a:pt x="184805" y="14413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C55E574-E53A-3D08-A063-F5ACD590F340}"/>
                </a:ext>
              </a:extLst>
            </p:cNvPr>
            <p:cNvSpPr/>
            <p:nvPr/>
          </p:nvSpPr>
          <p:spPr>
            <a:xfrm>
              <a:off x="4385254" y="2188094"/>
              <a:ext cx="105951" cy="118667"/>
            </a:xfrm>
            <a:custGeom>
              <a:avLst/>
              <a:gdLst>
                <a:gd name="connsiteX0" fmla="*/ 184777 w 184804"/>
                <a:gd name="connsiteY0" fmla="*/ 37843 h 239889"/>
                <a:gd name="connsiteX1" fmla="*/ 184763 w 184804"/>
                <a:gd name="connsiteY1" fmla="*/ 37983 h 239889"/>
                <a:gd name="connsiteX2" fmla="*/ 183461 w 184804"/>
                <a:gd name="connsiteY2" fmla="*/ 43175 h 239889"/>
                <a:gd name="connsiteX3" fmla="*/ 183349 w 184804"/>
                <a:gd name="connsiteY3" fmla="*/ 43427 h 239889"/>
                <a:gd name="connsiteX4" fmla="*/ 182230 w 184804"/>
                <a:gd name="connsiteY4" fmla="*/ 45554 h 239889"/>
                <a:gd name="connsiteX5" fmla="*/ 182174 w 184804"/>
                <a:gd name="connsiteY5" fmla="*/ 45638 h 239889"/>
                <a:gd name="connsiteX6" fmla="*/ 155387 w 184804"/>
                <a:gd name="connsiteY6" fmla="*/ 63859 h 239889"/>
                <a:gd name="connsiteX7" fmla="*/ 155289 w 184804"/>
                <a:gd name="connsiteY7" fmla="*/ 63887 h 239889"/>
                <a:gd name="connsiteX8" fmla="*/ 153022 w 184804"/>
                <a:gd name="connsiteY8" fmla="*/ 64713 h 239889"/>
                <a:gd name="connsiteX9" fmla="*/ 151245 w 184804"/>
                <a:gd name="connsiteY9" fmla="*/ 65315 h 239889"/>
                <a:gd name="connsiteX10" fmla="*/ 146556 w 184804"/>
                <a:gd name="connsiteY10" fmla="*/ 66770 h 239889"/>
                <a:gd name="connsiteX11" fmla="*/ 143002 w 184804"/>
                <a:gd name="connsiteY11" fmla="*/ 67750 h 239889"/>
                <a:gd name="connsiteX12" fmla="*/ 136858 w 184804"/>
                <a:gd name="connsiteY12" fmla="*/ 69234 h 239889"/>
                <a:gd name="connsiteX13" fmla="*/ 133527 w 184804"/>
                <a:gd name="connsiteY13" fmla="*/ 69933 h 239889"/>
                <a:gd name="connsiteX14" fmla="*/ 132449 w 184804"/>
                <a:gd name="connsiteY14" fmla="*/ 70143 h 239889"/>
                <a:gd name="connsiteX15" fmla="*/ 128363 w 184804"/>
                <a:gd name="connsiteY15" fmla="*/ 70885 h 239889"/>
                <a:gd name="connsiteX16" fmla="*/ 126277 w 184804"/>
                <a:gd name="connsiteY16" fmla="*/ 71235 h 239889"/>
                <a:gd name="connsiteX17" fmla="*/ 123073 w 184804"/>
                <a:gd name="connsiteY17" fmla="*/ 71711 h 239889"/>
                <a:gd name="connsiteX18" fmla="*/ 119238 w 184804"/>
                <a:gd name="connsiteY18" fmla="*/ 72201 h 239889"/>
                <a:gd name="connsiteX19" fmla="*/ 115725 w 184804"/>
                <a:gd name="connsiteY19" fmla="*/ 72606 h 239889"/>
                <a:gd name="connsiteX20" fmla="*/ 113906 w 184804"/>
                <a:gd name="connsiteY20" fmla="*/ 72788 h 239889"/>
                <a:gd name="connsiteX21" fmla="*/ 113248 w 184804"/>
                <a:gd name="connsiteY21" fmla="*/ 72844 h 239889"/>
                <a:gd name="connsiteX22" fmla="*/ 111009 w 184804"/>
                <a:gd name="connsiteY22" fmla="*/ 73040 h 239889"/>
                <a:gd name="connsiteX23" fmla="*/ 107958 w 184804"/>
                <a:gd name="connsiteY23" fmla="*/ 73278 h 239889"/>
                <a:gd name="connsiteX24" fmla="*/ 104277 w 184804"/>
                <a:gd name="connsiteY24" fmla="*/ 73488 h 239889"/>
                <a:gd name="connsiteX25" fmla="*/ 101828 w 184804"/>
                <a:gd name="connsiteY25" fmla="*/ 73600 h 239889"/>
                <a:gd name="connsiteX26" fmla="*/ 92367 w 184804"/>
                <a:gd name="connsiteY26" fmla="*/ 73796 h 239889"/>
                <a:gd name="connsiteX27" fmla="*/ 82921 w 184804"/>
                <a:gd name="connsiteY27" fmla="*/ 73600 h 239889"/>
                <a:gd name="connsiteX28" fmla="*/ 80472 w 184804"/>
                <a:gd name="connsiteY28" fmla="*/ 73488 h 239889"/>
                <a:gd name="connsiteX29" fmla="*/ 76847 w 184804"/>
                <a:gd name="connsiteY29" fmla="*/ 73278 h 239889"/>
                <a:gd name="connsiteX30" fmla="*/ 73754 w 184804"/>
                <a:gd name="connsiteY30" fmla="*/ 73040 h 239889"/>
                <a:gd name="connsiteX31" fmla="*/ 71515 w 184804"/>
                <a:gd name="connsiteY31" fmla="*/ 72844 h 239889"/>
                <a:gd name="connsiteX32" fmla="*/ 69038 w 184804"/>
                <a:gd name="connsiteY32" fmla="*/ 72606 h 239889"/>
                <a:gd name="connsiteX33" fmla="*/ 65735 w 184804"/>
                <a:gd name="connsiteY33" fmla="*/ 72229 h 239889"/>
                <a:gd name="connsiteX34" fmla="*/ 61368 w 184804"/>
                <a:gd name="connsiteY34" fmla="*/ 71655 h 239889"/>
                <a:gd name="connsiteX35" fmla="*/ 58499 w 184804"/>
                <a:gd name="connsiteY35" fmla="*/ 71235 h 239889"/>
                <a:gd name="connsiteX36" fmla="*/ 54651 w 184804"/>
                <a:gd name="connsiteY36" fmla="*/ 70577 h 239889"/>
                <a:gd name="connsiteX37" fmla="*/ 52328 w 184804"/>
                <a:gd name="connsiteY37" fmla="*/ 70143 h 239889"/>
                <a:gd name="connsiteX38" fmla="*/ 50970 w 184804"/>
                <a:gd name="connsiteY38" fmla="*/ 69877 h 239889"/>
                <a:gd name="connsiteX39" fmla="*/ 48339 w 184804"/>
                <a:gd name="connsiteY39" fmla="*/ 69332 h 239889"/>
                <a:gd name="connsiteX40" fmla="*/ 47905 w 184804"/>
                <a:gd name="connsiteY40" fmla="*/ 69234 h 239889"/>
                <a:gd name="connsiteX41" fmla="*/ 45036 w 184804"/>
                <a:gd name="connsiteY41" fmla="*/ 68576 h 239889"/>
                <a:gd name="connsiteX42" fmla="*/ 43147 w 184804"/>
                <a:gd name="connsiteY42" fmla="*/ 68114 h 239889"/>
                <a:gd name="connsiteX43" fmla="*/ 41481 w 184804"/>
                <a:gd name="connsiteY43" fmla="*/ 67680 h 239889"/>
                <a:gd name="connsiteX44" fmla="*/ 33056 w 184804"/>
                <a:gd name="connsiteY44" fmla="*/ 65161 h 239889"/>
                <a:gd name="connsiteX45" fmla="*/ 28368 w 184804"/>
                <a:gd name="connsiteY45" fmla="*/ 63468 h 239889"/>
                <a:gd name="connsiteX46" fmla="*/ 26143 w 184804"/>
                <a:gd name="connsiteY46" fmla="*/ 62572 h 239889"/>
                <a:gd name="connsiteX47" fmla="*/ 21902 w 184804"/>
                <a:gd name="connsiteY47" fmla="*/ 60711 h 239889"/>
                <a:gd name="connsiteX48" fmla="*/ 20265 w 184804"/>
                <a:gd name="connsiteY48" fmla="*/ 59913 h 239889"/>
                <a:gd name="connsiteX49" fmla="*/ 56 w 184804"/>
                <a:gd name="connsiteY49" fmla="*/ 38067 h 239889"/>
                <a:gd name="connsiteX50" fmla="*/ 0 w 184804"/>
                <a:gd name="connsiteY50" fmla="*/ 37717 h 239889"/>
                <a:gd name="connsiteX51" fmla="*/ 0 w 184804"/>
                <a:gd name="connsiteY51" fmla="*/ 202998 h 239889"/>
                <a:gd name="connsiteX52" fmla="*/ 92367 w 184804"/>
                <a:gd name="connsiteY52" fmla="*/ 239889 h 239889"/>
                <a:gd name="connsiteX53" fmla="*/ 184805 w 184804"/>
                <a:gd name="connsiteY53" fmla="*/ 202998 h 239889"/>
                <a:gd name="connsiteX54" fmla="*/ 184805 w 184804"/>
                <a:gd name="connsiteY54" fmla="*/ 37717 h 239889"/>
                <a:gd name="connsiteX55" fmla="*/ 184777 w 184804"/>
                <a:gd name="connsiteY55" fmla="*/ 37843 h 239889"/>
                <a:gd name="connsiteX56" fmla="*/ 113906 w 184804"/>
                <a:gd name="connsiteY56" fmla="*/ 1008 h 239889"/>
                <a:gd name="connsiteX57" fmla="*/ 92367 w 184804"/>
                <a:gd name="connsiteY57" fmla="*/ 0 h 239889"/>
                <a:gd name="connsiteX58" fmla="*/ 43147 w 184804"/>
                <a:gd name="connsiteY58" fmla="*/ 5654 h 239889"/>
                <a:gd name="connsiteX59" fmla="*/ 0 w 184804"/>
                <a:gd name="connsiteY59" fmla="*/ 36891 h 239889"/>
                <a:gd name="connsiteX60" fmla="*/ 56 w 184804"/>
                <a:gd name="connsiteY60" fmla="*/ 38067 h 239889"/>
                <a:gd name="connsiteX61" fmla="*/ 3023 w 184804"/>
                <a:gd name="connsiteY61" fmla="*/ 46086 h 239889"/>
                <a:gd name="connsiteX62" fmla="*/ 20265 w 184804"/>
                <a:gd name="connsiteY62" fmla="*/ 59913 h 239889"/>
                <a:gd name="connsiteX63" fmla="*/ 21902 w 184804"/>
                <a:gd name="connsiteY63" fmla="*/ 60711 h 239889"/>
                <a:gd name="connsiteX64" fmla="*/ 26143 w 184804"/>
                <a:gd name="connsiteY64" fmla="*/ 62572 h 239889"/>
                <a:gd name="connsiteX65" fmla="*/ 28368 w 184804"/>
                <a:gd name="connsiteY65" fmla="*/ 63468 h 239889"/>
                <a:gd name="connsiteX66" fmla="*/ 33056 w 184804"/>
                <a:gd name="connsiteY66" fmla="*/ 65161 h 239889"/>
                <a:gd name="connsiteX67" fmla="*/ 41481 w 184804"/>
                <a:gd name="connsiteY67" fmla="*/ 67680 h 239889"/>
                <a:gd name="connsiteX68" fmla="*/ 43147 w 184804"/>
                <a:gd name="connsiteY68" fmla="*/ 68100 h 239889"/>
                <a:gd name="connsiteX69" fmla="*/ 45036 w 184804"/>
                <a:gd name="connsiteY69" fmla="*/ 68576 h 239889"/>
                <a:gd name="connsiteX70" fmla="*/ 47905 w 184804"/>
                <a:gd name="connsiteY70" fmla="*/ 69234 h 239889"/>
                <a:gd name="connsiteX71" fmla="*/ 48339 w 184804"/>
                <a:gd name="connsiteY71" fmla="*/ 69332 h 239889"/>
                <a:gd name="connsiteX72" fmla="*/ 50970 w 184804"/>
                <a:gd name="connsiteY72" fmla="*/ 69877 h 239889"/>
                <a:gd name="connsiteX73" fmla="*/ 52328 w 184804"/>
                <a:gd name="connsiteY73" fmla="*/ 70143 h 239889"/>
                <a:gd name="connsiteX74" fmla="*/ 54651 w 184804"/>
                <a:gd name="connsiteY74" fmla="*/ 70577 h 239889"/>
                <a:gd name="connsiteX75" fmla="*/ 58499 w 184804"/>
                <a:gd name="connsiteY75" fmla="*/ 71235 h 239889"/>
                <a:gd name="connsiteX76" fmla="*/ 61368 w 184804"/>
                <a:gd name="connsiteY76" fmla="*/ 71655 h 239889"/>
                <a:gd name="connsiteX77" fmla="*/ 65735 w 184804"/>
                <a:gd name="connsiteY77" fmla="*/ 72229 h 239889"/>
                <a:gd name="connsiteX78" fmla="*/ 69038 w 184804"/>
                <a:gd name="connsiteY78" fmla="*/ 72606 h 239889"/>
                <a:gd name="connsiteX79" fmla="*/ 71515 w 184804"/>
                <a:gd name="connsiteY79" fmla="*/ 72844 h 239889"/>
                <a:gd name="connsiteX80" fmla="*/ 73754 w 184804"/>
                <a:gd name="connsiteY80" fmla="*/ 73040 h 239889"/>
                <a:gd name="connsiteX81" fmla="*/ 76847 w 184804"/>
                <a:gd name="connsiteY81" fmla="*/ 73278 h 239889"/>
                <a:gd name="connsiteX82" fmla="*/ 80472 w 184804"/>
                <a:gd name="connsiteY82" fmla="*/ 73488 h 239889"/>
                <a:gd name="connsiteX83" fmla="*/ 82921 w 184804"/>
                <a:gd name="connsiteY83" fmla="*/ 73600 h 239889"/>
                <a:gd name="connsiteX84" fmla="*/ 92367 w 184804"/>
                <a:gd name="connsiteY84" fmla="*/ 73796 h 239889"/>
                <a:gd name="connsiteX85" fmla="*/ 101828 w 184804"/>
                <a:gd name="connsiteY85" fmla="*/ 73600 h 239889"/>
                <a:gd name="connsiteX86" fmla="*/ 104277 w 184804"/>
                <a:gd name="connsiteY86" fmla="*/ 73488 h 239889"/>
                <a:gd name="connsiteX87" fmla="*/ 107958 w 184804"/>
                <a:gd name="connsiteY87" fmla="*/ 73278 h 239889"/>
                <a:gd name="connsiteX88" fmla="*/ 111009 w 184804"/>
                <a:gd name="connsiteY88" fmla="*/ 73040 h 239889"/>
                <a:gd name="connsiteX89" fmla="*/ 113248 w 184804"/>
                <a:gd name="connsiteY89" fmla="*/ 72844 h 239889"/>
                <a:gd name="connsiteX90" fmla="*/ 113906 w 184804"/>
                <a:gd name="connsiteY90" fmla="*/ 72788 h 239889"/>
                <a:gd name="connsiteX91" fmla="*/ 115725 w 184804"/>
                <a:gd name="connsiteY91" fmla="*/ 72606 h 239889"/>
                <a:gd name="connsiteX92" fmla="*/ 119238 w 184804"/>
                <a:gd name="connsiteY92" fmla="*/ 72201 h 239889"/>
                <a:gd name="connsiteX93" fmla="*/ 123073 w 184804"/>
                <a:gd name="connsiteY93" fmla="*/ 71711 h 239889"/>
                <a:gd name="connsiteX94" fmla="*/ 126277 w 184804"/>
                <a:gd name="connsiteY94" fmla="*/ 71235 h 239889"/>
                <a:gd name="connsiteX95" fmla="*/ 128363 w 184804"/>
                <a:gd name="connsiteY95" fmla="*/ 70885 h 239889"/>
                <a:gd name="connsiteX96" fmla="*/ 132449 w 184804"/>
                <a:gd name="connsiteY96" fmla="*/ 70143 h 239889"/>
                <a:gd name="connsiteX97" fmla="*/ 133527 w 184804"/>
                <a:gd name="connsiteY97" fmla="*/ 69933 h 239889"/>
                <a:gd name="connsiteX98" fmla="*/ 136858 w 184804"/>
                <a:gd name="connsiteY98" fmla="*/ 69234 h 239889"/>
                <a:gd name="connsiteX99" fmla="*/ 143002 w 184804"/>
                <a:gd name="connsiteY99" fmla="*/ 67750 h 239889"/>
                <a:gd name="connsiteX100" fmla="*/ 146556 w 184804"/>
                <a:gd name="connsiteY100" fmla="*/ 66770 h 239889"/>
                <a:gd name="connsiteX101" fmla="*/ 151245 w 184804"/>
                <a:gd name="connsiteY101" fmla="*/ 65315 h 239889"/>
                <a:gd name="connsiteX102" fmla="*/ 153022 w 184804"/>
                <a:gd name="connsiteY102" fmla="*/ 64713 h 239889"/>
                <a:gd name="connsiteX103" fmla="*/ 155289 w 184804"/>
                <a:gd name="connsiteY103" fmla="*/ 63887 h 239889"/>
                <a:gd name="connsiteX104" fmla="*/ 155387 w 184804"/>
                <a:gd name="connsiteY104" fmla="*/ 63859 h 239889"/>
                <a:gd name="connsiteX105" fmla="*/ 181782 w 184804"/>
                <a:gd name="connsiteY105" fmla="*/ 46086 h 239889"/>
                <a:gd name="connsiteX106" fmla="*/ 182174 w 184804"/>
                <a:gd name="connsiteY106" fmla="*/ 45638 h 239889"/>
                <a:gd name="connsiteX107" fmla="*/ 182230 w 184804"/>
                <a:gd name="connsiteY107" fmla="*/ 45554 h 239889"/>
                <a:gd name="connsiteX108" fmla="*/ 183349 w 184804"/>
                <a:gd name="connsiteY108" fmla="*/ 43427 h 239889"/>
                <a:gd name="connsiteX109" fmla="*/ 183461 w 184804"/>
                <a:gd name="connsiteY109" fmla="*/ 43175 h 239889"/>
                <a:gd name="connsiteX110" fmla="*/ 184763 w 184804"/>
                <a:gd name="connsiteY110" fmla="*/ 37983 h 239889"/>
                <a:gd name="connsiteX111" fmla="*/ 184777 w 184804"/>
                <a:gd name="connsiteY111" fmla="*/ 37843 h 239889"/>
                <a:gd name="connsiteX112" fmla="*/ 184805 w 184804"/>
                <a:gd name="connsiteY112" fmla="*/ 36891 h 239889"/>
                <a:gd name="connsiteX113" fmla="*/ 113906 w 184804"/>
                <a:gd name="connsiteY113" fmla="*/ 1008 h 239889"/>
                <a:gd name="connsiteX114" fmla="*/ 0 w 184804"/>
                <a:gd name="connsiteY114" fmla="*/ 89540 h 239889"/>
                <a:gd name="connsiteX115" fmla="*/ 3667 w 184804"/>
                <a:gd name="connsiteY115" fmla="*/ 99855 h 239889"/>
                <a:gd name="connsiteX116" fmla="*/ 92367 w 184804"/>
                <a:gd name="connsiteY116" fmla="*/ 126445 h 239889"/>
                <a:gd name="connsiteX117" fmla="*/ 113906 w 184804"/>
                <a:gd name="connsiteY117" fmla="*/ 125438 h 239889"/>
                <a:gd name="connsiteX118" fmla="*/ 184805 w 184804"/>
                <a:gd name="connsiteY118" fmla="*/ 89540 h 239889"/>
                <a:gd name="connsiteX119" fmla="*/ 0 w 184804"/>
                <a:gd name="connsiteY119" fmla="*/ 144135 h 239889"/>
                <a:gd name="connsiteX120" fmla="*/ 92367 w 184804"/>
                <a:gd name="connsiteY120" fmla="*/ 181026 h 239889"/>
                <a:gd name="connsiteX121" fmla="*/ 113192 w 184804"/>
                <a:gd name="connsiteY121" fmla="*/ 180074 h 239889"/>
                <a:gd name="connsiteX122" fmla="*/ 184805 w 184804"/>
                <a:gd name="connsiteY122" fmla="*/ 144135 h 23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84804" h="239889">
                  <a:moveTo>
                    <a:pt x="184777" y="37843"/>
                  </a:moveTo>
                  <a:cubicBezTo>
                    <a:pt x="184777" y="37843"/>
                    <a:pt x="184763" y="37941"/>
                    <a:pt x="184763" y="37983"/>
                  </a:cubicBezTo>
                  <a:cubicBezTo>
                    <a:pt x="184637" y="39746"/>
                    <a:pt x="184203" y="41481"/>
                    <a:pt x="183461" y="43175"/>
                  </a:cubicBezTo>
                  <a:cubicBezTo>
                    <a:pt x="183433" y="43259"/>
                    <a:pt x="183391" y="43343"/>
                    <a:pt x="183349" y="43427"/>
                  </a:cubicBezTo>
                  <a:cubicBezTo>
                    <a:pt x="183041" y="44224"/>
                    <a:pt x="182678" y="44966"/>
                    <a:pt x="182230" y="45554"/>
                  </a:cubicBezTo>
                  <a:cubicBezTo>
                    <a:pt x="182216" y="45582"/>
                    <a:pt x="182202" y="45610"/>
                    <a:pt x="182174" y="45638"/>
                  </a:cubicBezTo>
                  <a:cubicBezTo>
                    <a:pt x="177835" y="52747"/>
                    <a:pt x="168361" y="59059"/>
                    <a:pt x="155387" y="63859"/>
                  </a:cubicBezTo>
                  <a:cubicBezTo>
                    <a:pt x="155345" y="63859"/>
                    <a:pt x="155317" y="63873"/>
                    <a:pt x="155289" y="63887"/>
                  </a:cubicBezTo>
                  <a:cubicBezTo>
                    <a:pt x="154548" y="64181"/>
                    <a:pt x="153792" y="64447"/>
                    <a:pt x="153022" y="64713"/>
                  </a:cubicBezTo>
                  <a:cubicBezTo>
                    <a:pt x="152434" y="64909"/>
                    <a:pt x="151847" y="65119"/>
                    <a:pt x="151245" y="65315"/>
                  </a:cubicBezTo>
                  <a:cubicBezTo>
                    <a:pt x="149719" y="65819"/>
                    <a:pt x="148152" y="66309"/>
                    <a:pt x="146556" y="66770"/>
                  </a:cubicBezTo>
                  <a:cubicBezTo>
                    <a:pt x="145395" y="67106"/>
                    <a:pt x="144205" y="67428"/>
                    <a:pt x="143002" y="67750"/>
                  </a:cubicBezTo>
                  <a:cubicBezTo>
                    <a:pt x="141014" y="68282"/>
                    <a:pt x="138957" y="68772"/>
                    <a:pt x="136858" y="69234"/>
                  </a:cubicBezTo>
                  <a:cubicBezTo>
                    <a:pt x="135766" y="69485"/>
                    <a:pt x="134661" y="69709"/>
                    <a:pt x="133527" y="69933"/>
                  </a:cubicBezTo>
                  <a:cubicBezTo>
                    <a:pt x="133177" y="70017"/>
                    <a:pt x="132813" y="70087"/>
                    <a:pt x="132449" y="70143"/>
                  </a:cubicBezTo>
                  <a:cubicBezTo>
                    <a:pt x="131106" y="70409"/>
                    <a:pt x="129748" y="70661"/>
                    <a:pt x="128363" y="70885"/>
                  </a:cubicBezTo>
                  <a:cubicBezTo>
                    <a:pt x="127663" y="71011"/>
                    <a:pt x="126977" y="71123"/>
                    <a:pt x="126277" y="71235"/>
                  </a:cubicBezTo>
                  <a:cubicBezTo>
                    <a:pt x="125214" y="71403"/>
                    <a:pt x="124150" y="71557"/>
                    <a:pt x="123073" y="71711"/>
                  </a:cubicBezTo>
                  <a:cubicBezTo>
                    <a:pt x="121813" y="71893"/>
                    <a:pt x="120526" y="72061"/>
                    <a:pt x="119238" y="72201"/>
                  </a:cubicBezTo>
                  <a:cubicBezTo>
                    <a:pt x="118076" y="72354"/>
                    <a:pt x="116915" y="72480"/>
                    <a:pt x="115725" y="72606"/>
                  </a:cubicBezTo>
                  <a:cubicBezTo>
                    <a:pt x="115123" y="72676"/>
                    <a:pt x="114522" y="72732"/>
                    <a:pt x="113906" y="72788"/>
                  </a:cubicBezTo>
                  <a:cubicBezTo>
                    <a:pt x="113696" y="72802"/>
                    <a:pt x="113472" y="72830"/>
                    <a:pt x="113248" y="72844"/>
                  </a:cubicBezTo>
                  <a:cubicBezTo>
                    <a:pt x="112506" y="72914"/>
                    <a:pt x="111765" y="72984"/>
                    <a:pt x="111009" y="73040"/>
                  </a:cubicBezTo>
                  <a:cubicBezTo>
                    <a:pt x="110001" y="73124"/>
                    <a:pt x="108980" y="73208"/>
                    <a:pt x="107958" y="73278"/>
                  </a:cubicBezTo>
                  <a:cubicBezTo>
                    <a:pt x="106740" y="73362"/>
                    <a:pt x="105509" y="73432"/>
                    <a:pt x="104277" y="73488"/>
                  </a:cubicBezTo>
                  <a:cubicBezTo>
                    <a:pt x="103466" y="73530"/>
                    <a:pt x="102640" y="73572"/>
                    <a:pt x="101828" y="73600"/>
                  </a:cubicBezTo>
                  <a:cubicBezTo>
                    <a:pt x="98721" y="73726"/>
                    <a:pt x="95558" y="73796"/>
                    <a:pt x="92367" y="73796"/>
                  </a:cubicBezTo>
                  <a:cubicBezTo>
                    <a:pt x="89177" y="73796"/>
                    <a:pt x="86028" y="73726"/>
                    <a:pt x="82921" y="73600"/>
                  </a:cubicBezTo>
                  <a:cubicBezTo>
                    <a:pt x="82109" y="73572"/>
                    <a:pt x="81283" y="73530"/>
                    <a:pt x="80472" y="73488"/>
                  </a:cubicBezTo>
                  <a:cubicBezTo>
                    <a:pt x="79254" y="73432"/>
                    <a:pt x="78050" y="73362"/>
                    <a:pt x="76847" y="73278"/>
                  </a:cubicBezTo>
                  <a:cubicBezTo>
                    <a:pt x="75811" y="73208"/>
                    <a:pt x="74776" y="73124"/>
                    <a:pt x="73754" y="73040"/>
                  </a:cubicBezTo>
                  <a:cubicBezTo>
                    <a:pt x="72998" y="72984"/>
                    <a:pt x="72257" y="72914"/>
                    <a:pt x="71515" y="72844"/>
                  </a:cubicBezTo>
                  <a:cubicBezTo>
                    <a:pt x="70675" y="72774"/>
                    <a:pt x="69849" y="72690"/>
                    <a:pt x="69038" y="72606"/>
                  </a:cubicBezTo>
                  <a:cubicBezTo>
                    <a:pt x="67932" y="72494"/>
                    <a:pt x="66826" y="72368"/>
                    <a:pt x="65735" y="72229"/>
                  </a:cubicBezTo>
                  <a:cubicBezTo>
                    <a:pt x="64251" y="72061"/>
                    <a:pt x="62796" y="71865"/>
                    <a:pt x="61368" y="71655"/>
                  </a:cubicBezTo>
                  <a:cubicBezTo>
                    <a:pt x="60403" y="71529"/>
                    <a:pt x="59451" y="71375"/>
                    <a:pt x="58499" y="71235"/>
                  </a:cubicBezTo>
                  <a:cubicBezTo>
                    <a:pt x="57198" y="71025"/>
                    <a:pt x="55910" y="70815"/>
                    <a:pt x="54651" y="70577"/>
                  </a:cubicBezTo>
                  <a:cubicBezTo>
                    <a:pt x="53867" y="70437"/>
                    <a:pt x="53097" y="70297"/>
                    <a:pt x="52328" y="70143"/>
                  </a:cubicBezTo>
                  <a:cubicBezTo>
                    <a:pt x="51866" y="70059"/>
                    <a:pt x="51418" y="69975"/>
                    <a:pt x="50970" y="69877"/>
                  </a:cubicBezTo>
                  <a:cubicBezTo>
                    <a:pt x="50088" y="69709"/>
                    <a:pt x="49207" y="69527"/>
                    <a:pt x="48339" y="69332"/>
                  </a:cubicBezTo>
                  <a:cubicBezTo>
                    <a:pt x="48199" y="69304"/>
                    <a:pt x="48059" y="69276"/>
                    <a:pt x="47905" y="69234"/>
                  </a:cubicBezTo>
                  <a:cubicBezTo>
                    <a:pt x="46939" y="69024"/>
                    <a:pt x="45988" y="68800"/>
                    <a:pt x="45036" y="68576"/>
                  </a:cubicBezTo>
                  <a:cubicBezTo>
                    <a:pt x="44406" y="68422"/>
                    <a:pt x="43777" y="68268"/>
                    <a:pt x="43147" y="68114"/>
                  </a:cubicBezTo>
                  <a:cubicBezTo>
                    <a:pt x="42587" y="67974"/>
                    <a:pt x="42027" y="67834"/>
                    <a:pt x="41481" y="67680"/>
                  </a:cubicBezTo>
                  <a:cubicBezTo>
                    <a:pt x="38556" y="66910"/>
                    <a:pt x="35743" y="66071"/>
                    <a:pt x="33056" y="65161"/>
                  </a:cubicBezTo>
                  <a:cubicBezTo>
                    <a:pt x="31447" y="64615"/>
                    <a:pt x="29879" y="64055"/>
                    <a:pt x="28368" y="63468"/>
                  </a:cubicBezTo>
                  <a:cubicBezTo>
                    <a:pt x="27612" y="63174"/>
                    <a:pt x="26870" y="62880"/>
                    <a:pt x="26143" y="62572"/>
                  </a:cubicBezTo>
                  <a:cubicBezTo>
                    <a:pt x="24673" y="61984"/>
                    <a:pt x="23260" y="61368"/>
                    <a:pt x="21902" y="60711"/>
                  </a:cubicBezTo>
                  <a:cubicBezTo>
                    <a:pt x="21342" y="60445"/>
                    <a:pt x="20811" y="60193"/>
                    <a:pt x="20265" y="59913"/>
                  </a:cubicBezTo>
                  <a:cubicBezTo>
                    <a:pt x="8159" y="53909"/>
                    <a:pt x="700" y="46338"/>
                    <a:pt x="56" y="38067"/>
                  </a:cubicBezTo>
                  <a:cubicBezTo>
                    <a:pt x="28" y="37955"/>
                    <a:pt x="14" y="37843"/>
                    <a:pt x="0" y="37717"/>
                  </a:cubicBezTo>
                  <a:lnTo>
                    <a:pt x="0" y="202998"/>
                  </a:lnTo>
                  <a:cubicBezTo>
                    <a:pt x="0" y="223431"/>
                    <a:pt x="41355" y="239889"/>
                    <a:pt x="92367" y="239889"/>
                  </a:cubicBezTo>
                  <a:cubicBezTo>
                    <a:pt x="143379" y="239889"/>
                    <a:pt x="184805" y="223431"/>
                    <a:pt x="184805" y="202998"/>
                  </a:cubicBezTo>
                  <a:lnTo>
                    <a:pt x="184805" y="37717"/>
                  </a:lnTo>
                  <a:cubicBezTo>
                    <a:pt x="184805" y="37717"/>
                    <a:pt x="184805" y="37759"/>
                    <a:pt x="184777" y="37843"/>
                  </a:cubicBezTo>
                  <a:close/>
                  <a:moveTo>
                    <a:pt x="113906" y="1008"/>
                  </a:moveTo>
                  <a:cubicBezTo>
                    <a:pt x="107006" y="350"/>
                    <a:pt x="99785" y="0"/>
                    <a:pt x="92367" y="0"/>
                  </a:cubicBezTo>
                  <a:cubicBezTo>
                    <a:pt x="74272" y="0"/>
                    <a:pt x="57394" y="2071"/>
                    <a:pt x="43147" y="5654"/>
                  </a:cubicBezTo>
                  <a:cubicBezTo>
                    <a:pt x="17214" y="12176"/>
                    <a:pt x="0" y="23708"/>
                    <a:pt x="0" y="36891"/>
                  </a:cubicBezTo>
                  <a:cubicBezTo>
                    <a:pt x="0" y="37283"/>
                    <a:pt x="14" y="37675"/>
                    <a:pt x="56" y="38067"/>
                  </a:cubicBezTo>
                  <a:cubicBezTo>
                    <a:pt x="728" y="43035"/>
                    <a:pt x="3023" y="46086"/>
                    <a:pt x="3023" y="46086"/>
                  </a:cubicBezTo>
                  <a:cubicBezTo>
                    <a:pt x="6298" y="51222"/>
                    <a:pt x="12260" y="55896"/>
                    <a:pt x="20265" y="59913"/>
                  </a:cubicBezTo>
                  <a:cubicBezTo>
                    <a:pt x="20811" y="60193"/>
                    <a:pt x="21342" y="60445"/>
                    <a:pt x="21902" y="60711"/>
                  </a:cubicBezTo>
                  <a:cubicBezTo>
                    <a:pt x="23260" y="61368"/>
                    <a:pt x="24673" y="61984"/>
                    <a:pt x="26143" y="62572"/>
                  </a:cubicBezTo>
                  <a:cubicBezTo>
                    <a:pt x="26870" y="62880"/>
                    <a:pt x="27612" y="63174"/>
                    <a:pt x="28368" y="63468"/>
                  </a:cubicBezTo>
                  <a:cubicBezTo>
                    <a:pt x="29879" y="64055"/>
                    <a:pt x="31447" y="64615"/>
                    <a:pt x="33056" y="65161"/>
                  </a:cubicBezTo>
                  <a:cubicBezTo>
                    <a:pt x="35743" y="66071"/>
                    <a:pt x="38556" y="66910"/>
                    <a:pt x="41481" y="67680"/>
                  </a:cubicBezTo>
                  <a:cubicBezTo>
                    <a:pt x="42027" y="67820"/>
                    <a:pt x="42587" y="67960"/>
                    <a:pt x="43147" y="68100"/>
                  </a:cubicBezTo>
                  <a:cubicBezTo>
                    <a:pt x="43777" y="68268"/>
                    <a:pt x="44406" y="68422"/>
                    <a:pt x="45036" y="68576"/>
                  </a:cubicBezTo>
                  <a:cubicBezTo>
                    <a:pt x="45988" y="68800"/>
                    <a:pt x="46939" y="69024"/>
                    <a:pt x="47905" y="69234"/>
                  </a:cubicBezTo>
                  <a:cubicBezTo>
                    <a:pt x="48059" y="69276"/>
                    <a:pt x="48199" y="69304"/>
                    <a:pt x="48339" y="69332"/>
                  </a:cubicBezTo>
                  <a:cubicBezTo>
                    <a:pt x="49207" y="69527"/>
                    <a:pt x="50088" y="69709"/>
                    <a:pt x="50970" y="69877"/>
                  </a:cubicBezTo>
                  <a:cubicBezTo>
                    <a:pt x="51418" y="69975"/>
                    <a:pt x="51866" y="70059"/>
                    <a:pt x="52328" y="70143"/>
                  </a:cubicBezTo>
                  <a:cubicBezTo>
                    <a:pt x="53097" y="70297"/>
                    <a:pt x="53867" y="70437"/>
                    <a:pt x="54651" y="70577"/>
                  </a:cubicBezTo>
                  <a:cubicBezTo>
                    <a:pt x="55910" y="70815"/>
                    <a:pt x="57198" y="71025"/>
                    <a:pt x="58499" y="71235"/>
                  </a:cubicBezTo>
                  <a:cubicBezTo>
                    <a:pt x="59451" y="71375"/>
                    <a:pt x="60403" y="71529"/>
                    <a:pt x="61368" y="71655"/>
                  </a:cubicBezTo>
                  <a:cubicBezTo>
                    <a:pt x="62796" y="71865"/>
                    <a:pt x="64251" y="72061"/>
                    <a:pt x="65735" y="72229"/>
                  </a:cubicBezTo>
                  <a:cubicBezTo>
                    <a:pt x="66826" y="72368"/>
                    <a:pt x="67932" y="72494"/>
                    <a:pt x="69038" y="72606"/>
                  </a:cubicBezTo>
                  <a:cubicBezTo>
                    <a:pt x="69849" y="72690"/>
                    <a:pt x="70675" y="72774"/>
                    <a:pt x="71515" y="72844"/>
                  </a:cubicBezTo>
                  <a:cubicBezTo>
                    <a:pt x="72257" y="72914"/>
                    <a:pt x="72998" y="72984"/>
                    <a:pt x="73754" y="73040"/>
                  </a:cubicBezTo>
                  <a:cubicBezTo>
                    <a:pt x="74776" y="73124"/>
                    <a:pt x="75811" y="73208"/>
                    <a:pt x="76847" y="73278"/>
                  </a:cubicBezTo>
                  <a:cubicBezTo>
                    <a:pt x="78050" y="73362"/>
                    <a:pt x="79254" y="73432"/>
                    <a:pt x="80472" y="73488"/>
                  </a:cubicBezTo>
                  <a:cubicBezTo>
                    <a:pt x="81283" y="73530"/>
                    <a:pt x="82109" y="73572"/>
                    <a:pt x="82921" y="73600"/>
                  </a:cubicBezTo>
                  <a:cubicBezTo>
                    <a:pt x="86028" y="73726"/>
                    <a:pt x="89177" y="73796"/>
                    <a:pt x="92367" y="73796"/>
                  </a:cubicBezTo>
                  <a:cubicBezTo>
                    <a:pt x="95558" y="73796"/>
                    <a:pt x="98721" y="73726"/>
                    <a:pt x="101828" y="73600"/>
                  </a:cubicBezTo>
                  <a:cubicBezTo>
                    <a:pt x="102640" y="73572"/>
                    <a:pt x="103466" y="73530"/>
                    <a:pt x="104277" y="73488"/>
                  </a:cubicBezTo>
                  <a:cubicBezTo>
                    <a:pt x="105509" y="73432"/>
                    <a:pt x="106740" y="73362"/>
                    <a:pt x="107958" y="73278"/>
                  </a:cubicBezTo>
                  <a:cubicBezTo>
                    <a:pt x="108980" y="73208"/>
                    <a:pt x="110001" y="73124"/>
                    <a:pt x="111009" y="73040"/>
                  </a:cubicBezTo>
                  <a:cubicBezTo>
                    <a:pt x="111765" y="72984"/>
                    <a:pt x="112506" y="72914"/>
                    <a:pt x="113248" y="72844"/>
                  </a:cubicBezTo>
                  <a:cubicBezTo>
                    <a:pt x="113472" y="72830"/>
                    <a:pt x="113696" y="72802"/>
                    <a:pt x="113906" y="72788"/>
                  </a:cubicBezTo>
                  <a:cubicBezTo>
                    <a:pt x="114522" y="72732"/>
                    <a:pt x="115123" y="72676"/>
                    <a:pt x="115725" y="72606"/>
                  </a:cubicBezTo>
                  <a:cubicBezTo>
                    <a:pt x="116915" y="72480"/>
                    <a:pt x="118076" y="72354"/>
                    <a:pt x="119238" y="72201"/>
                  </a:cubicBezTo>
                  <a:cubicBezTo>
                    <a:pt x="120526" y="72061"/>
                    <a:pt x="121813" y="71893"/>
                    <a:pt x="123073" y="71711"/>
                  </a:cubicBezTo>
                  <a:cubicBezTo>
                    <a:pt x="124150" y="71557"/>
                    <a:pt x="125214" y="71403"/>
                    <a:pt x="126277" y="71235"/>
                  </a:cubicBezTo>
                  <a:cubicBezTo>
                    <a:pt x="126977" y="71123"/>
                    <a:pt x="127663" y="71011"/>
                    <a:pt x="128363" y="70885"/>
                  </a:cubicBezTo>
                  <a:cubicBezTo>
                    <a:pt x="129748" y="70647"/>
                    <a:pt x="131106" y="70409"/>
                    <a:pt x="132449" y="70143"/>
                  </a:cubicBezTo>
                  <a:cubicBezTo>
                    <a:pt x="132813" y="70087"/>
                    <a:pt x="133177" y="70017"/>
                    <a:pt x="133527" y="69933"/>
                  </a:cubicBezTo>
                  <a:cubicBezTo>
                    <a:pt x="134647" y="69709"/>
                    <a:pt x="135766" y="69471"/>
                    <a:pt x="136858" y="69234"/>
                  </a:cubicBezTo>
                  <a:cubicBezTo>
                    <a:pt x="138957" y="68772"/>
                    <a:pt x="141014" y="68282"/>
                    <a:pt x="143002" y="67750"/>
                  </a:cubicBezTo>
                  <a:cubicBezTo>
                    <a:pt x="144205" y="67428"/>
                    <a:pt x="145395" y="67106"/>
                    <a:pt x="146556" y="66770"/>
                  </a:cubicBezTo>
                  <a:cubicBezTo>
                    <a:pt x="148152" y="66309"/>
                    <a:pt x="149719" y="65819"/>
                    <a:pt x="151245" y="65315"/>
                  </a:cubicBezTo>
                  <a:cubicBezTo>
                    <a:pt x="151847" y="65119"/>
                    <a:pt x="152434" y="64909"/>
                    <a:pt x="153022" y="64713"/>
                  </a:cubicBezTo>
                  <a:cubicBezTo>
                    <a:pt x="153792" y="64447"/>
                    <a:pt x="154548" y="64167"/>
                    <a:pt x="155289" y="63887"/>
                  </a:cubicBezTo>
                  <a:cubicBezTo>
                    <a:pt x="155317" y="63873"/>
                    <a:pt x="155345" y="63859"/>
                    <a:pt x="155387" y="63859"/>
                  </a:cubicBezTo>
                  <a:cubicBezTo>
                    <a:pt x="168011" y="59115"/>
                    <a:pt x="177317" y="52999"/>
                    <a:pt x="181782" y="46086"/>
                  </a:cubicBezTo>
                  <a:cubicBezTo>
                    <a:pt x="181922" y="45946"/>
                    <a:pt x="182048" y="45792"/>
                    <a:pt x="182174" y="45638"/>
                  </a:cubicBezTo>
                  <a:cubicBezTo>
                    <a:pt x="182202" y="45610"/>
                    <a:pt x="182216" y="45582"/>
                    <a:pt x="182230" y="45554"/>
                  </a:cubicBezTo>
                  <a:cubicBezTo>
                    <a:pt x="182664" y="44854"/>
                    <a:pt x="183027" y="44140"/>
                    <a:pt x="183349" y="43427"/>
                  </a:cubicBezTo>
                  <a:cubicBezTo>
                    <a:pt x="183391" y="43343"/>
                    <a:pt x="183433" y="43259"/>
                    <a:pt x="183461" y="43175"/>
                  </a:cubicBezTo>
                  <a:cubicBezTo>
                    <a:pt x="184245" y="41089"/>
                    <a:pt x="184651" y="38766"/>
                    <a:pt x="184763" y="37983"/>
                  </a:cubicBezTo>
                  <a:cubicBezTo>
                    <a:pt x="184763" y="37941"/>
                    <a:pt x="184777" y="37885"/>
                    <a:pt x="184777" y="37843"/>
                  </a:cubicBezTo>
                  <a:cubicBezTo>
                    <a:pt x="184791" y="37521"/>
                    <a:pt x="184805" y="37213"/>
                    <a:pt x="184805" y="36891"/>
                  </a:cubicBezTo>
                  <a:cubicBezTo>
                    <a:pt x="184805" y="19425"/>
                    <a:pt x="154589" y="4870"/>
                    <a:pt x="113906" y="1008"/>
                  </a:cubicBezTo>
                  <a:close/>
                  <a:moveTo>
                    <a:pt x="0" y="89540"/>
                  </a:moveTo>
                  <a:cubicBezTo>
                    <a:pt x="0" y="93123"/>
                    <a:pt x="1274" y="96580"/>
                    <a:pt x="3667" y="99855"/>
                  </a:cubicBezTo>
                  <a:cubicBezTo>
                    <a:pt x="14849" y="115207"/>
                    <a:pt x="50326" y="126445"/>
                    <a:pt x="92367" y="126445"/>
                  </a:cubicBezTo>
                  <a:cubicBezTo>
                    <a:pt x="99785" y="126445"/>
                    <a:pt x="107006" y="126096"/>
                    <a:pt x="113906" y="125438"/>
                  </a:cubicBezTo>
                  <a:cubicBezTo>
                    <a:pt x="154589" y="121561"/>
                    <a:pt x="184805" y="106950"/>
                    <a:pt x="184805" y="89540"/>
                  </a:cubicBezTo>
                  <a:moveTo>
                    <a:pt x="0" y="144135"/>
                  </a:moveTo>
                  <a:cubicBezTo>
                    <a:pt x="0" y="164484"/>
                    <a:pt x="41355" y="181026"/>
                    <a:pt x="92367" y="181026"/>
                  </a:cubicBezTo>
                  <a:cubicBezTo>
                    <a:pt x="99533" y="181026"/>
                    <a:pt x="106502" y="180704"/>
                    <a:pt x="113192" y="180074"/>
                  </a:cubicBezTo>
                  <a:cubicBezTo>
                    <a:pt x="154240" y="176310"/>
                    <a:pt x="184805" y="161629"/>
                    <a:pt x="184805" y="14413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CE4EECD6-D045-4353-7874-40418AE77307}"/>
                </a:ext>
              </a:extLst>
            </p:cNvPr>
            <p:cNvSpPr/>
            <p:nvPr/>
          </p:nvSpPr>
          <p:spPr>
            <a:xfrm>
              <a:off x="4031486" y="2228448"/>
              <a:ext cx="105959" cy="118667"/>
            </a:xfrm>
            <a:custGeom>
              <a:avLst/>
              <a:gdLst>
                <a:gd name="connsiteX0" fmla="*/ 184777 w 184818"/>
                <a:gd name="connsiteY0" fmla="*/ 37843 h 239889"/>
                <a:gd name="connsiteX1" fmla="*/ 184777 w 184818"/>
                <a:gd name="connsiteY1" fmla="*/ 37983 h 239889"/>
                <a:gd name="connsiteX2" fmla="*/ 183475 w 184818"/>
                <a:gd name="connsiteY2" fmla="*/ 43175 h 239889"/>
                <a:gd name="connsiteX3" fmla="*/ 183363 w 184818"/>
                <a:gd name="connsiteY3" fmla="*/ 43427 h 239889"/>
                <a:gd name="connsiteX4" fmla="*/ 182244 w 184818"/>
                <a:gd name="connsiteY4" fmla="*/ 45554 h 239889"/>
                <a:gd name="connsiteX5" fmla="*/ 182188 w 184818"/>
                <a:gd name="connsiteY5" fmla="*/ 45638 h 239889"/>
                <a:gd name="connsiteX6" fmla="*/ 143016 w 184818"/>
                <a:gd name="connsiteY6" fmla="*/ 67750 h 239889"/>
                <a:gd name="connsiteX7" fmla="*/ 136872 w 184818"/>
                <a:gd name="connsiteY7" fmla="*/ 69234 h 239889"/>
                <a:gd name="connsiteX8" fmla="*/ 133541 w 184818"/>
                <a:gd name="connsiteY8" fmla="*/ 69933 h 239889"/>
                <a:gd name="connsiteX9" fmla="*/ 132463 w 184818"/>
                <a:gd name="connsiteY9" fmla="*/ 70143 h 239889"/>
                <a:gd name="connsiteX10" fmla="*/ 128377 w 184818"/>
                <a:gd name="connsiteY10" fmla="*/ 70885 h 239889"/>
                <a:gd name="connsiteX11" fmla="*/ 126292 w 184818"/>
                <a:gd name="connsiteY11" fmla="*/ 71235 h 239889"/>
                <a:gd name="connsiteX12" fmla="*/ 123087 w 184818"/>
                <a:gd name="connsiteY12" fmla="*/ 71711 h 239889"/>
                <a:gd name="connsiteX13" fmla="*/ 119252 w 184818"/>
                <a:gd name="connsiteY13" fmla="*/ 72201 h 239889"/>
                <a:gd name="connsiteX14" fmla="*/ 115739 w 184818"/>
                <a:gd name="connsiteY14" fmla="*/ 72606 h 239889"/>
                <a:gd name="connsiteX15" fmla="*/ 113920 w 184818"/>
                <a:gd name="connsiteY15" fmla="*/ 72788 h 239889"/>
                <a:gd name="connsiteX16" fmla="*/ 113262 w 184818"/>
                <a:gd name="connsiteY16" fmla="*/ 72844 h 239889"/>
                <a:gd name="connsiteX17" fmla="*/ 111023 w 184818"/>
                <a:gd name="connsiteY17" fmla="*/ 73040 h 239889"/>
                <a:gd name="connsiteX18" fmla="*/ 107972 w 184818"/>
                <a:gd name="connsiteY18" fmla="*/ 73278 h 239889"/>
                <a:gd name="connsiteX19" fmla="*/ 104291 w 184818"/>
                <a:gd name="connsiteY19" fmla="*/ 73488 h 239889"/>
                <a:gd name="connsiteX20" fmla="*/ 101842 w 184818"/>
                <a:gd name="connsiteY20" fmla="*/ 73600 h 239889"/>
                <a:gd name="connsiteX21" fmla="*/ 92381 w 184818"/>
                <a:gd name="connsiteY21" fmla="*/ 73796 h 239889"/>
                <a:gd name="connsiteX22" fmla="*/ 82935 w 184818"/>
                <a:gd name="connsiteY22" fmla="*/ 73600 h 239889"/>
                <a:gd name="connsiteX23" fmla="*/ 80486 w 184818"/>
                <a:gd name="connsiteY23" fmla="*/ 73488 h 239889"/>
                <a:gd name="connsiteX24" fmla="*/ 76861 w 184818"/>
                <a:gd name="connsiteY24" fmla="*/ 73278 h 239889"/>
                <a:gd name="connsiteX25" fmla="*/ 73768 w 184818"/>
                <a:gd name="connsiteY25" fmla="*/ 73040 h 239889"/>
                <a:gd name="connsiteX26" fmla="*/ 71529 w 184818"/>
                <a:gd name="connsiteY26" fmla="*/ 72844 h 239889"/>
                <a:gd name="connsiteX27" fmla="*/ 69052 w 184818"/>
                <a:gd name="connsiteY27" fmla="*/ 72606 h 239889"/>
                <a:gd name="connsiteX28" fmla="*/ 65749 w 184818"/>
                <a:gd name="connsiteY28" fmla="*/ 72229 h 239889"/>
                <a:gd name="connsiteX29" fmla="*/ 61382 w 184818"/>
                <a:gd name="connsiteY29" fmla="*/ 71655 h 239889"/>
                <a:gd name="connsiteX30" fmla="*/ 58513 w 184818"/>
                <a:gd name="connsiteY30" fmla="*/ 71235 h 239889"/>
                <a:gd name="connsiteX31" fmla="*/ 54665 w 184818"/>
                <a:gd name="connsiteY31" fmla="*/ 70577 h 239889"/>
                <a:gd name="connsiteX32" fmla="*/ 52342 w 184818"/>
                <a:gd name="connsiteY32" fmla="*/ 70143 h 239889"/>
                <a:gd name="connsiteX33" fmla="*/ 50984 w 184818"/>
                <a:gd name="connsiteY33" fmla="*/ 69877 h 239889"/>
                <a:gd name="connsiteX34" fmla="*/ 48353 w 184818"/>
                <a:gd name="connsiteY34" fmla="*/ 69332 h 239889"/>
                <a:gd name="connsiteX35" fmla="*/ 47919 w 184818"/>
                <a:gd name="connsiteY35" fmla="*/ 69234 h 239889"/>
                <a:gd name="connsiteX36" fmla="*/ 45050 w 184818"/>
                <a:gd name="connsiteY36" fmla="*/ 68576 h 239889"/>
                <a:gd name="connsiteX37" fmla="*/ 43161 w 184818"/>
                <a:gd name="connsiteY37" fmla="*/ 68114 h 239889"/>
                <a:gd name="connsiteX38" fmla="*/ 41495 w 184818"/>
                <a:gd name="connsiteY38" fmla="*/ 67680 h 239889"/>
                <a:gd name="connsiteX39" fmla="*/ 33070 w 184818"/>
                <a:gd name="connsiteY39" fmla="*/ 65161 h 239889"/>
                <a:gd name="connsiteX40" fmla="*/ 28382 w 184818"/>
                <a:gd name="connsiteY40" fmla="*/ 63468 h 239889"/>
                <a:gd name="connsiteX41" fmla="*/ 70 w 184818"/>
                <a:gd name="connsiteY41" fmla="*/ 38067 h 239889"/>
                <a:gd name="connsiteX42" fmla="*/ 14 w 184818"/>
                <a:gd name="connsiteY42" fmla="*/ 37717 h 239889"/>
                <a:gd name="connsiteX43" fmla="*/ 14 w 184818"/>
                <a:gd name="connsiteY43" fmla="*/ 202998 h 239889"/>
                <a:gd name="connsiteX44" fmla="*/ 92381 w 184818"/>
                <a:gd name="connsiteY44" fmla="*/ 239889 h 239889"/>
                <a:gd name="connsiteX45" fmla="*/ 184819 w 184818"/>
                <a:gd name="connsiteY45" fmla="*/ 202998 h 239889"/>
                <a:gd name="connsiteX46" fmla="*/ 184819 w 184818"/>
                <a:gd name="connsiteY46" fmla="*/ 37717 h 239889"/>
                <a:gd name="connsiteX47" fmla="*/ 184791 w 184818"/>
                <a:gd name="connsiteY47" fmla="*/ 37843 h 239889"/>
                <a:gd name="connsiteX48" fmla="*/ 113906 w 184818"/>
                <a:gd name="connsiteY48" fmla="*/ 1008 h 239889"/>
                <a:gd name="connsiteX49" fmla="*/ 92367 w 184818"/>
                <a:gd name="connsiteY49" fmla="*/ 0 h 239889"/>
                <a:gd name="connsiteX50" fmla="*/ 43147 w 184818"/>
                <a:gd name="connsiteY50" fmla="*/ 5654 h 239889"/>
                <a:gd name="connsiteX51" fmla="*/ 0 w 184818"/>
                <a:gd name="connsiteY51" fmla="*/ 36891 h 239889"/>
                <a:gd name="connsiteX52" fmla="*/ 56 w 184818"/>
                <a:gd name="connsiteY52" fmla="*/ 38067 h 239889"/>
                <a:gd name="connsiteX53" fmla="*/ 3023 w 184818"/>
                <a:gd name="connsiteY53" fmla="*/ 46086 h 239889"/>
                <a:gd name="connsiteX54" fmla="*/ 28368 w 184818"/>
                <a:gd name="connsiteY54" fmla="*/ 63468 h 239889"/>
                <a:gd name="connsiteX55" fmla="*/ 33056 w 184818"/>
                <a:gd name="connsiteY55" fmla="*/ 65161 h 239889"/>
                <a:gd name="connsiteX56" fmla="*/ 41481 w 184818"/>
                <a:gd name="connsiteY56" fmla="*/ 67680 h 239889"/>
                <a:gd name="connsiteX57" fmla="*/ 43147 w 184818"/>
                <a:gd name="connsiteY57" fmla="*/ 68100 h 239889"/>
                <a:gd name="connsiteX58" fmla="*/ 45036 w 184818"/>
                <a:gd name="connsiteY58" fmla="*/ 68576 h 239889"/>
                <a:gd name="connsiteX59" fmla="*/ 47905 w 184818"/>
                <a:gd name="connsiteY59" fmla="*/ 69234 h 239889"/>
                <a:gd name="connsiteX60" fmla="*/ 48339 w 184818"/>
                <a:gd name="connsiteY60" fmla="*/ 69332 h 239889"/>
                <a:gd name="connsiteX61" fmla="*/ 50970 w 184818"/>
                <a:gd name="connsiteY61" fmla="*/ 69877 h 239889"/>
                <a:gd name="connsiteX62" fmla="*/ 52328 w 184818"/>
                <a:gd name="connsiteY62" fmla="*/ 70143 h 239889"/>
                <a:gd name="connsiteX63" fmla="*/ 54651 w 184818"/>
                <a:gd name="connsiteY63" fmla="*/ 70577 h 239889"/>
                <a:gd name="connsiteX64" fmla="*/ 58499 w 184818"/>
                <a:gd name="connsiteY64" fmla="*/ 71235 h 239889"/>
                <a:gd name="connsiteX65" fmla="*/ 61368 w 184818"/>
                <a:gd name="connsiteY65" fmla="*/ 71655 h 239889"/>
                <a:gd name="connsiteX66" fmla="*/ 65735 w 184818"/>
                <a:gd name="connsiteY66" fmla="*/ 72229 h 239889"/>
                <a:gd name="connsiteX67" fmla="*/ 69038 w 184818"/>
                <a:gd name="connsiteY67" fmla="*/ 72606 h 239889"/>
                <a:gd name="connsiteX68" fmla="*/ 71515 w 184818"/>
                <a:gd name="connsiteY68" fmla="*/ 72844 h 239889"/>
                <a:gd name="connsiteX69" fmla="*/ 73754 w 184818"/>
                <a:gd name="connsiteY69" fmla="*/ 73040 h 239889"/>
                <a:gd name="connsiteX70" fmla="*/ 76847 w 184818"/>
                <a:gd name="connsiteY70" fmla="*/ 73278 h 239889"/>
                <a:gd name="connsiteX71" fmla="*/ 80472 w 184818"/>
                <a:gd name="connsiteY71" fmla="*/ 73488 h 239889"/>
                <a:gd name="connsiteX72" fmla="*/ 82921 w 184818"/>
                <a:gd name="connsiteY72" fmla="*/ 73600 h 239889"/>
                <a:gd name="connsiteX73" fmla="*/ 92367 w 184818"/>
                <a:gd name="connsiteY73" fmla="*/ 73796 h 239889"/>
                <a:gd name="connsiteX74" fmla="*/ 101828 w 184818"/>
                <a:gd name="connsiteY74" fmla="*/ 73600 h 239889"/>
                <a:gd name="connsiteX75" fmla="*/ 104277 w 184818"/>
                <a:gd name="connsiteY75" fmla="*/ 73488 h 239889"/>
                <a:gd name="connsiteX76" fmla="*/ 107958 w 184818"/>
                <a:gd name="connsiteY76" fmla="*/ 73278 h 239889"/>
                <a:gd name="connsiteX77" fmla="*/ 111009 w 184818"/>
                <a:gd name="connsiteY77" fmla="*/ 73040 h 239889"/>
                <a:gd name="connsiteX78" fmla="*/ 113248 w 184818"/>
                <a:gd name="connsiteY78" fmla="*/ 72844 h 239889"/>
                <a:gd name="connsiteX79" fmla="*/ 113906 w 184818"/>
                <a:gd name="connsiteY79" fmla="*/ 72788 h 239889"/>
                <a:gd name="connsiteX80" fmla="*/ 115725 w 184818"/>
                <a:gd name="connsiteY80" fmla="*/ 72606 h 239889"/>
                <a:gd name="connsiteX81" fmla="*/ 119238 w 184818"/>
                <a:gd name="connsiteY81" fmla="*/ 72201 h 239889"/>
                <a:gd name="connsiteX82" fmla="*/ 123073 w 184818"/>
                <a:gd name="connsiteY82" fmla="*/ 71711 h 239889"/>
                <a:gd name="connsiteX83" fmla="*/ 126278 w 184818"/>
                <a:gd name="connsiteY83" fmla="*/ 71235 h 239889"/>
                <a:gd name="connsiteX84" fmla="*/ 128363 w 184818"/>
                <a:gd name="connsiteY84" fmla="*/ 70885 h 239889"/>
                <a:gd name="connsiteX85" fmla="*/ 132449 w 184818"/>
                <a:gd name="connsiteY85" fmla="*/ 70143 h 239889"/>
                <a:gd name="connsiteX86" fmla="*/ 133527 w 184818"/>
                <a:gd name="connsiteY86" fmla="*/ 69933 h 239889"/>
                <a:gd name="connsiteX87" fmla="*/ 136858 w 184818"/>
                <a:gd name="connsiteY87" fmla="*/ 69234 h 239889"/>
                <a:gd name="connsiteX88" fmla="*/ 143002 w 184818"/>
                <a:gd name="connsiteY88" fmla="*/ 67750 h 239889"/>
                <a:gd name="connsiteX89" fmla="*/ 181782 w 184818"/>
                <a:gd name="connsiteY89" fmla="*/ 46086 h 239889"/>
                <a:gd name="connsiteX90" fmla="*/ 182174 w 184818"/>
                <a:gd name="connsiteY90" fmla="*/ 45638 h 239889"/>
                <a:gd name="connsiteX91" fmla="*/ 182230 w 184818"/>
                <a:gd name="connsiteY91" fmla="*/ 45554 h 239889"/>
                <a:gd name="connsiteX92" fmla="*/ 183349 w 184818"/>
                <a:gd name="connsiteY92" fmla="*/ 43427 h 239889"/>
                <a:gd name="connsiteX93" fmla="*/ 183461 w 184818"/>
                <a:gd name="connsiteY93" fmla="*/ 43175 h 239889"/>
                <a:gd name="connsiteX94" fmla="*/ 184763 w 184818"/>
                <a:gd name="connsiteY94" fmla="*/ 37983 h 239889"/>
                <a:gd name="connsiteX95" fmla="*/ 184763 w 184818"/>
                <a:gd name="connsiteY95" fmla="*/ 37843 h 239889"/>
                <a:gd name="connsiteX96" fmla="*/ 184791 w 184818"/>
                <a:gd name="connsiteY96" fmla="*/ 36891 h 239889"/>
                <a:gd name="connsiteX97" fmla="*/ 113892 w 184818"/>
                <a:gd name="connsiteY97" fmla="*/ 1008 h 239889"/>
                <a:gd name="connsiteX98" fmla="*/ 0 w 184818"/>
                <a:gd name="connsiteY98" fmla="*/ 89540 h 239889"/>
                <a:gd name="connsiteX99" fmla="*/ 3667 w 184818"/>
                <a:gd name="connsiteY99" fmla="*/ 99855 h 239889"/>
                <a:gd name="connsiteX100" fmla="*/ 92367 w 184818"/>
                <a:gd name="connsiteY100" fmla="*/ 126445 h 239889"/>
                <a:gd name="connsiteX101" fmla="*/ 113906 w 184818"/>
                <a:gd name="connsiteY101" fmla="*/ 125438 h 239889"/>
                <a:gd name="connsiteX102" fmla="*/ 184805 w 184818"/>
                <a:gd name="connsiteY102" fmla="*/ 89540 h 239889"/>
                <a:gd name="connsiteX103" fmla="*/ 0 w 184818"/>
                <a:gd name="connsiteY103" fmla="*/ 144135 h 239889"/>
                <a:gd name="connsiteX104" fmla="*/ 92367 w 184818"/>
                <a:gd name="connsiteY104" fmla="*/ 181026 h 239889"/>
                <a:gd name="connsiteX105" fmla="*/ 113192 w 184818"/>
                <a:gd name="connsiteY105" fmla="*/ 180074 h 239889"/>
                <a:gd name="connsiteX106" fmla="*/ 184805 w 184818"/>
                <a:gd name="connsiteY106" fmla="*/ 144135 h 23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84818" h="239889">
                  <a:moveTo>
                    <a:pt x="184777" y="37843"/>
                  </a:moveTo>
                  <a:cubicBezTo>
                    <a:pt x="184777" y="37843"/>
                    <a:pt x="184777" y="37941"/>
                    <a:pt x="184777" y="37983"/>
                  </a:cubicBezTo>
                  <a:cubicBezTo>
                    <a:pt x="184651" y="39746"/>
                    <a:pt x="184217" y="41481"/>
                    <a:pt x="183475" y="43175"/>
                  </a:cubicBezTo>
                  <a:cubicBezTo>
                    <a:pt x="183447" y="43259"/>
                    <a:pt x="183405" y="43343"/>
                    <a:pt x="183363" y="43427"/>
                  </a:cubicBezTo>
                  <a:cubicBezTo>
                    <a:pt x="183056" y="44224"/>
                    <a:pt x="182692" y="44966"/>
                    <a:pt x="182244" y="45554"/>
                  </a:cubicBezTo>
                  <a:cubicBezTo>
                    <a:pt x="182230" y="45582"/>
                    <a:pt x="182216" y="45610"/>
                    <a:pt x="182188" y="45638"/>
                  </a:cubicBezTo>
                  <a:cubicBezTo>
                    <a:pt x="176576" y="54847"/>
                    <a:pt x="162315" y="62712"/>
                    <a:pt x="143016" y="67750"/>
                  </a:cubicBezTo>
                  <a:cubicBezTo>
                    <a:pt x="141028" y="68282"/>
                    <a:pt x="138971" y="68772"/>
                    <a:pt x="136872" y="69234"/>
                  </a:cubicBezTo>
                  <a:cubicBezTo>
                    <a:pt x="135780" y="69485"/>
                    <a:pt x="134675" y="69709"/>
                    <a:pt x="133541" y="69933"/>
                  </a:cubicBezTo>
                  <a:cubicBezTo>
                    <a:pt x="133191" y="70017"/>
                    <a:pt x="132827" y="70087"/>
                    <a:pt x="132463" y="70143"/>
                  </a:cubicBezTo>
                  <a:cubicBezTo>
                    <a:pt x="131120" y="70409"/>
                    <a:pt x="129762" y="70661"/>
                    <a:pt x="128377" y="70885"/>
                  </a:cubicBezTo>
                  <a:cubicBezTo>
                    <a:pt x="127677" y="71011"/>
                    <a:pt x="126991" y="71123"/>
                    <a:pt x="126292" y="71235"/>
                  </a:cubicBezTo>
                  <a:cubicBezTo>
                    <a:pt x="125228" y="71403"/>
                    <a:pt x="124164" y="71557"/>
                    <a:pt x="123087" y="71711"/>
                  </a:cubicBezTo>
                  <a:cubicBezTo>
                    <a:pt x="121827" y="71893"/>
                    <a:pt x="120540" y="72061"/>
                    <a:pt x="119252" y="72201"/>
                  </a:cubicBezTo>
                  <a:cubicBezTo>
                    <a:pt x="118090" y="72354"/>
                    <a:pt x="116929" y="72480"/>
                    <a:pt x="115739" y="72606"/>
                  </a:cubicBezTo>
                  <a:cubicBezTo>
                    <a:pt x="115137" y="72676"/>
                    <a:pt x="114536" y="72732"/>
                    <a:pt x="113920" y="72788"/>
                  </a:cubicBezTo>
                  <a:cubicBezTo>
                    <a:pt x="113710" y="72802"/>
                    <a:pt x="113486" y="72830"/>
                    <a:pt x="113262" y="72844"/>
                  </a:cubicBezTo>
                  <a:cubicBezTo>
                    <a:pt x="112520" y="72914"/>
                    <a:pt x="111779" y="72984"/>
                    <a:pt x="111023" y="73040"/>
                  </a:cubicBezTo>
                  <a:cubicBezTo>
                    <a:pt x="110015" y="73124"/>
                    <a:pt x="108994" y="73208"/>
                    <a:pt x="107972" y="73278"/>
                  </a:cubicBezTo>
                  <a:cubicBezTo>
                    <a:pt x="106754" y="73362"/>
                    <a:pt x="105523" y="73432"/>
                    <a:pt x="104291" y="73488"/>
                  </a:cubicBezTo>
                  <a:cubicBezTo>
                    <a:pt x="103480" y="73530"/>
                    <a:pt x="102654" y="73572"/>
                    <a:pt x="101842" y="73600"/>
                  </a:cubicBezTo>
                  <a:cubicBezTo>
                    <a:pt x="98735" y="73726"/>
                    <a:pt x="95572" y="73796"/>
                    <a:pt x="92381" y="73796"/>
                  </a:cubicBezTo>
                  <a:cubicBezTo>
                    <a:pt x="89191" y="73796"/>
                    <a:pt x="86042" y="73726"/>
                    <a:pt x="82935" y="73600"/>
                  </a:cubicBezTo>
                  <a:cubicBezTo>
                    <a:pt x="82123" y="73572"/>
                    <a:pt x="81297" y="73530"/>
                    <a:pt x="80486" y="73488"/>
                  </a:cubicBezTo>
                  <a:cubicBezTo>
                    <a:pt x="79268" y="73432"/>
                    <a:pt x="78064" y="73362"/>
                    <a:pt x="76861" y="73278"/>
                  </a:cubicBezTo>
                  <a:cubicBezTo>
                    <a:pt x="75825" y="73208"/>
                    <a:pt x="74790" y="73124"/>
                    <a:pt x="73768" y="73040"/>
                  </a:cubicBezTo>
                  <a:cubicBezTo>
                    <a:pt x="73012" y="72984"/>
                    <a:pt x="72271" y="72914"/>
                    <a:pt x="71529" y="72844"/>
                  </a:cubicBezTo>
                  <a:cubicBezTo>
                    <a:pt x="70689" y="72774"/>
                    <a:pt x="69863" y="72690"/>
                    <a:pt x="69052" y="72606"/>
                  </a:cubicBezTo>
                  <a:cubicBezTo>
                    <a:pt x="67946" y="72494"/>
                    <a:pt x="66840" y="72368"/>
                    <a:pt x="65749" y="72229"/>
                  </a:cubicBezTo>
                  <a:cubicBezTo>
                    <a:pt x="64265" y="72061"/>
                    <a:pt x="62810" y="71865"/>
                    <a:pt x="61382" y="71655"/>
                  </a:cubicBezTo>
                  <a:cubicBezTo>
                    <a:pt x="60417" y="71529"/>
                    <a:pt x="59465" y="71375"/>
                    <a:pt x="58513" y="71235"/>
                  </a:cubicBezTo>
                  <a:cubicBezTo>
                    <a:pt x="57212" y="71025"/>
                    <a:pt x="55924" y="70815"/>
                    <a:pt x="54665" y="70577"/>
                  </a:cubicBezTo>
                  <a:cubicBezTo>
                    <a:pt x="53881" y="70437"/>
                    <a:pt x="53111" y="70297"/>
                    <a:pt x="52342" y="70143"/>
                  </a:cubicBezTo>
                  <a:cubicBezTo>
                    <a:pt x="51880" y="70059"/>
                    <a:pt x="51432" y="69975"/>
                    <a:pt x="50984" y="69877"/>
                  </a:cubicBezTo>
                  <a:cubicBezTo>
                    <a:pt x="50102" y="69709"/>
                    <a:pt x="49221" y="69527"/>
                    <a:pt x="48353" y="69332"/>
                  </a:cubicBezTo>
                  <a:cubicBezTo>
                    <a:pt x="48213" y="69304"/>
                    <a:pt x="48073" y="69276"/>
                    <a:pt x="47919" y="69234"/>
                  </a:cubicBezTo>
                  <a:cubicBezTo>
                    <a:pt x="46953" y="69024"/>
                    <a:pt x="46002" y="68800"/>
                    <a:pt x="45050" y="68576"/>
                  </a:cubicBezTo>
                  <a:cubicBezTo>
                    <a:pt x="44420" y="68422"/>
                    <a:pt x="43791" y="68268"/>
                    <a:pt x="43161" y="68114"/>
                  </a:cubicBezTo>
                  <a:cubicBezTo>
                    <a:pt x="42601" y="67974"/>
                    <a:pt x="42041" y="67834"/>
                    <a:pt x="41495" y="67680"/>
                  </a:cubicBezTo>
                  <a:cubicBezTo>
                    <a:pt x="38570" y="66910"/>
                    <a:pt x="35757" y="66071"/>
                    <a:pt x="33070" y="65161"/>
                  </a:cubicBezTo>
                  <a:cubicBezTo>
                    <a:pt x="31461" y="64629"/>
                    <a:pt x="29893" y="64069"/>
                    <a:pt x="28382" y="63468"/>
                  </a:cubicBezTo>
                  <a:cubicBezTo>
                    <a:pt x="11560" y="57030"/>
                    <a:pt x="854" y="48045"/>
                    <a:pt x="70" y="38067"/>
                  </a:cubicBezTo>
                  <a:cubicBezTo>
                    <a:pt x="42" y="37955"/>
                    <a:pt x="28" y="37843"/>
                    <a:pt x="14" y="37717"/>
                  </a:cubicBezTo>
                  <a:lnTo>
                    <a:pt x="14" y="202998"/>
                  </a:lnTo>
                  <a:cubicBezTo>
                    <a:pt x="14" y="223431"/>
                    <a:pt x="41369" y="239889"/>
                    <a:pt x="92381" y="239889"/>
                  </a:cubicBezTo>
                  <a:cubicBezTo>
                    <a:pt x="143394" y="239889"/>
                    <a:pt x="184819" y="223431"/>
                    <a:pt x="184819" y="202998"/>
                  </a:cubicBezTo>
                  <a:lnTo>
                    <a:pt x="184819" y="37717"/>
                  </a:lnTo>
                  <a:cubicBezTo>
                    <a:pt x="184819" y="37717"/>
                    <a:pt x="184819" y="37759"/>
                    <a:pt x="184791" y="37843"/>
                  </a:cubicBezTo>
                  <a:close/>
                  <a:moveTo>
                    <a:pt x="113906" y="1008"/>
                  </a:moveTo>
                  <a:cubicBezTo>
                    <a:pt x="107006" y="350"/>
                    <a:pt x="99785" y="0"/>
                    <a:pt x="92367" y="0"/>
                  </a:cubicBezTo>
                  <a:cubicBezTo>
                    <a:pt x="74272" y="0"/>
                    <a:pt x="57394" y="2071"/>
                    <a:pt x="43147" y="5654"/>
                  </a:cubicBezTo>
                  <a:cubicBezTo>
                    <a:pt x="17214" y="12176"/>
                    <a:pt x="0" y="23708"/>
                    <a:pt x="0" y="36891"/>
                  </a:cubicBezTo>
                  <a:cubicBezTo>
                    <a:pt x="0" y="37283"/>
                    <a:pt x="14" y="37675"/>
                    <a:pt x="56" y="38067"/>
                  </a:cubicBezTo>
                  <a:cubicBezTo>
                    <a:pt x="728" y="43035"/>
                    <a:pt x="3023" y="46086"/>
                    <a:pt x="3023" y="46086"/>
                  </a:cubicBezTo>
                  <a:cubicBezTo>
                    <a:pt x="7333" y="52817"/>
                    <a:pt x="16262" y="58793"/>
                    <a:pt x="28368" y="63468"/>
                  </a:cubicBezTo>
                  <a:cubicBezTo>
                    <a:pt x="29879" y="64055"/>
                    <a:pt x="31447" y="64615"/>
                    <a:pt x="33056" y="65161"/>
                  </a:cubicBezTo>
                  <a:cubicBezTo>
                    <a:pt x="35743" y="66071"/>
                    <a:pt x="38556" y="66910"/>
                    <a:pt x="41481" y="67680"/>
                  </a:cubicBezTo>
                  <a:cubicBezTo>
                    <a:pt x="42027" y="67820"/>
                    <a:pt x="42587" y="67960"/>
                    <a:pt x="43147" y="68100"/>
                  </a:cubicBezTo>
                  <a:cubicBezTo>
                    <a:pt x="43777" y="68268"/>
                    <a:pt x="44406" y="68422"/>
                    <a:pt x="45036" y="68576"/>
                  </a:cubicBezTo>
                  <a:cubicBezTo>
                    <a:pt x="45988" y="68800"/>
                    <a:pt x="46939" y="69024"/>
                    <a:pt x="47905" y="69234"/>
                  </a:cubicBezTo>
                  <a:cubicBezTo>
                    <a:pt x="48059" y="69276"/>
                    <a:pt x="48199" y="69304"/>
                    <a:pt x="48339" y="69332"/>
                  </a:cubicBezTo>
                  <a:cubicBezTo>
                    <a:pt x="49207" y="69527"/>
                    <a:pt x="50088" y="69709"/>
                    <a:pt x="50970" y="69877"/>
                  </a:cubicBezTo>
                  <a:cubicBezTo>
                    <a:pt x="51418" y="69975"/>
                    <a:pt x="51866" y="70059"/>
                    <a:pt x="52328" y="70143"/>
                  </a:cubicBezTo>
                  <a:cubicBezTo>
                    <a:pt x="53097" y="70297"/>
                    <a:pt x="53867" y="70437"/>
                    <a:pt x="54651" y="70577"/>
                  </a:cubicBezTo>
                  <a:cubicBezTo>
                    <a:pt x="55910" y="70815"/>
                    <a:pt x="57198" y="71025"/>
                    <a:pt x="58499" y="71235"/>
                  </a:cubicBezTo>
                  <a:cubicBezTo>
                    <a:pt x="59451" y="71375"/>
                    <a:pt x="60403" y="71529"/>
                    <a:pt x="61368" y="71655"/>
                  </a:cubicBezTo>
                  <a:cubicBezTo>
                    <a:pt x="62796" y="71865"/>
                    <a:pt x="64251" y="72061"/>
                    <a:pt x="65735" y="72229"/>
                  </a:cubicBezTo>
                  <a:cubicBezTo>
                    <a:pt x="66826" y="72368"/>
                    <a:pt x="67932" y="72494"/>
                    <a:pt x="69038" y="72606"/>
                  </a:cubicBezTo>
                  <a:cubicBezTo>
                    <a:pt x="69849" y="72690"/>
                    <a:pt x="70675" y="72774"/>
                    <a:pt x="71515" y="72844"/>
                  </a:cubicBezTo>
                  <a:cubicBezTo>
                    <a:pt x="72257" y="72914"/>
                    <a:pt x="72998" y="72984"/>
                    <a:pt x="73754" y="73040"/>
                  </a:cubicBezTo>
                  <a:cubicBezTo>
                    <a:pt x="74776" y="73124"/>
                    <a:pt x="75811" y="73208"/>
                    <a:pt x="76847" y="73278"/>
                  </a:cubicBezTo>
                  <a:cubicBezTo>
                    <a:pt x="78051" y="73362"/>
                    <a:pt x="79254" y="73432"/>
                    <a:pt x="80472" y="73488"/>
                  </a:cubicBezTo>
                  <a:cubicBezTo>
                    <a:pt x="81283" y="73530"/>
                    <a:pt x="82109" y="73572"/>
                    <a:pt x="82921" y="73600"/>
                  </a:cubicBezTo>
                  <a:cubicBezTo>
                    <a:pt x="86028" y="73726"/>
                    <a:pt x="89177" y="73796"/>
                    <a:pt x="92367" y="73796"/>
                  </a:cubicBezTo>
                  <a:cubicBezTo>
                    <a:pt x="95558" y="73796"/>
                    <a:pt x="98721" y="73726"/>
                    <a:pt x="101828" y="73600"/>
                  </a:cubicBezTo>
                  <a:cubicBezTo>
                    <a:pt x="102640" y="73572"/>
                    <a:pt x="103466" y="73530"/>
                    <a:pt x="104277" y="73488"/>
                  </a:cubicBezTo>
                  <a:cubicBezTo>
                    <a:pt x="105509" y="73432"/>
                    <a:pt x="106740" y="73362"/>
                    <a:pt x="107958" y="73278"/>
                  </a:cubicBezTo>
                  <a:cubicBezTo>
                    <a:pt x="108980" y="73208"/>
                    <a:pt x="110001" y="73124"/>
                    <a:pt x="111009" y="73040"/>
                  </a:cubicBezTo>
                  <a:cubicBezTo>
                    <a:pt x="111765" y="72984"/>
                    <a:pt x="112506" y="72914"/>
                    <a:pt x="113248" y="72844"/>
                  </a:cubicBezTo>
                  <a:cubicBezTo>
                    <a:pt x="113472" y="72830"/>
                    <a:pt x="113696" y="72802"/>
                    <a:pt x="113906" y="72788"/>
                  </a:cubicBezTo>
                  <a:cubicBezTo>
                    <a:pt x="114522" y="72732"/>
                    <a:pt x="115123" y="72676"/>
                    <a:pt x="115725" y="72606"/>
                  </a:cubicBezTo>
                  <a:cubicBezTo>
                    <a:pt x="116915" y="72480"/>
                    <a:pt x="118076" y="72354"/>
                    <a:pt x="119238" y="72201"/>
                  </a:cubicBezTo>
                  <a:cubicBezTo>
                    <a:pt x="120526" y="72061"/>
                    <a:pt x="121813" y="71893"/>
                    <a:pt x="123073" y="71711"/>
                  </a:cubicBezTo>
                  <a:cubicBezTo>
                    <a:pt x="124150" y="71557"/>
                    <a:pt x="125214" y="71403"/>
                    <a:pt x="126278" y="71235"/>
                  </a:cubicBezTo>
                  <a:cubicBezTo>
                    <a:pt x="126977" y="71123"/>
                    <a:pt x="127663" y="71011"/>
                    <a:pt x="128363" y="70885"/>
                  </a:cubicBezTo>
                  <a:cubicBezTo>
                    <a:pt x="129748" y="70647"/>
                    <a:pt x="131106" y="70409"/>
                    <a:pt x="132449" y="70143"/>
                  </a:cubicBezTo>
                  <a:cubicBezTo>
                    <a:pt x="132813" y="70087"/>
                    <a:pt x="133177" y="70017"/>
                    <a:pt x="133527" y="69933"/>
                  </a:cubicBezTo>
                  <a:cubicBezTo>
                    <a:pt x="134647" y="69709"/>
                    <a:pt x="135766" y="69471"/>
                    <a:pt x="136858" y="69234"/>
                  </a:cubicBezTo>
                  <a:cubicBezTo>
                    <a:pt x="138957" y="68772"/>
                    <a:pt x="141014" y="68282"/>
                    <a:pt x="143002" y="67750"/>
                  </a:cubicBezTo>
                  <a:cubicBezTo>
                    <a:pt x="161909" y="62768"/>
                    <a:pt x="175960" y="55099"/>
                    <a:pt x="181782" y="46086"/>
                  </a:cubicBezTo>
                  <a:cubicBezTo>
                    <a:pt x="181922" y="45946"/>
                    <a:pt x="182048" y="45792"/>
                    <a:pt x="182174" y="45638"/>
                  </a:cubicBezTo>
                  <a:cubicBezTo>
                    <a:pt x="182202" y="45610"/>
                    <a:pt x="182216" y="45582"/>
                    <a:pt x="182230" y="45554"/>
                  </a:cubicBezTo>
                  <a:cubicBezTo>
                    <a:pt x="182664" y="44854"/>
                    <a:pt x="183028" y="44140"/>
                    <a:pt x="183349" y="43427"/>
                  </a:cubicBezTo>
                  <a:cubicBezTo>
                    <a:pt x="183391" y="43343"/>
                    <a:pt x="183433" y="43259"/>
                    <a:pt x="183461" y="43175"/>
                  </a:cubicBezTo>
                  <a:cubicBezTo>
                    <a:pt x="184245" y="41089"/>
                    <a:pt x="184651" y="38766"/>
                    <a:pt x="184763" y="37983"/>
                  </a:cubicBezTo>
                  <a:cubicBezTo>
                    <a:pt x="184763" y="37941"/>
                    <a:pt x="184763" y="37885"/>
                    <a:pt x="184763" y="37843"/>
                  </a:cubicBezTo>
                  <a:cubicBezTo>
                    <a:pt x="184777" y="37521"/>
                    <a:pt x="184791" y="37213"/>
                    <a:pt x="184791" y="36891"/>
                  </a:cubicBezTo>
                  <a:cubicBezTo>
                    <a:pt x="184791" y="19425"/>
                    <a:pt x="154576" y="4870"/>
                    <a:pt x="113892" y="1008"/>
                  </a:cubicBezTo>
                  <a:close/>
                  <a:moveTo>
                    <a:pt x="0" y="89540"/>
                  </a:moveTo>
                  <a:cubicBezTo>
                    <a:pt x="0" y="93123"/>
                    <a:pt x="1274" y="96580"/>
                    <a:pt x="3667" y="99855"/>
                  </a:cubicBezTo>
                  <a:cubicBezTo>
                    <a:pt x="14849" y="115207"/>
                    <a:pt x="50326" y="126445"/>
                    <a:pt x="92367" y="126445"/>
                  </a:cubicBezTo>
                  <a:cubicBezTo>
                    <a:pt x="99785" y="126445"/>
                    <a:pt x="107006" y="126096"/>
                    <a:pt x="113906" y="125438"/>
                  </a:cubicBezTo>
                  <a:cubicBezTo>
                    <a:pt x="154590" y="121561"/>
                    <a:pt x="184805" y="106950"/>
                    <a:pt x="184805" y="89540"/>
                  </a:cubicBezTo>
                  <a:moveTo>
                    <a:pt x="0" y="144135"/>
                  </a:moveTo>
                  <a:cubicBezTo>
                    <a:pt x="0" y="164484"/>
                    <a:pt x="41355" y="181026"/>
                    <a:pt x="92367" y="181026"/>
                  </a:cubicBezTo>
                  <a:cubicBezTo>
                    <a:pt x="99533" y="181026"/>
                    <a:pt x="106502" y="180704"/>
                    <a:pt x="113192" y="180074"/>
                  </a:cubicBezTo>
                  <a:cubicBezTo>
                    <a:pt x="154240" y="176310"/>
                    <a:pt x="184805" y="161629"/>
                    <a:pt x="184805" y="14413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870AC035-8DEB-AEAC-C5A8-1E96733947C5}"/>
                </a:ext>
              </a:extLst>
            </p:cNvPr>
            <p:cNvGrpSpPr/>
            <p:nvPr/>
          </p:nvGrpSpPr>
          <p:grpSpPr>
            <a:xfrm>
              <a:off x="3862694" y="2070921"/>
              <a:ext cx="234088" cy="257010"/>
              <a:chOff x="3862694" y="2070921"/>
              <a:chExt cx="234088" cy="257010"/>
            </a:xfrm>
          </p:grpSpPr>
          <p:sp>
            <p:nvSpPr>
              <p:cNvPr id="494" name="Freeform: Shape 493">
                <a:extLst>
                  <a:ext uri="{FF2B5EF4-FFF2-40B4-BE49-F238E27FC236}">
                    <a16:creationId xmlns:a16="http://schemas.microsoft.com/office/drawing/2014/main" id="{86CD82D3-944E-2252-454B-3CB25162164A}"/>
                  </a:ext>
                </a:extLst>
              </p:cNvPr>
              <p:cNvSpPr/>
              <p:nvPr/>
            </p:nvSpPr>
            <p:spPr>
              <a:xfrm>
                <a:off x="3862694" y="2070921"/>
                <a:ext cx="234088" cy="257010"/>
              </a:xfrm>
              <a:custGeom>
                <a:avLst/>
                <a:gdLst>
                  <a:gd name="connsiteX0" fmla="*/ 280419 w 408306"/>
                  <a:gd name="connsiteY0" fmla="*/ 519553 h 519552"/>
                  <a:gd name="connsiteX1" fmla="*/ 27234 w 408306"/>
                  <a:gd name="connsiteY1" fmla="*/ 519553 h 519552"/>
                  <a:gd name="connsiteX2" fmla="*/ 0 w 408306"/>
                  <a:gd name="connsiteY2" fmla="*/ 492318 h 519552"/>
                  <a:gd name="connsiteX3" fmla="*/ 0 w 408306"/>
                  <a:gd name="connsiteY3" fmla="*/ 27248 h 519552"/>
                  <a:gd name="connsiteX4" fmla="*/ 27234 w 408306"/>
                  <a:gd name="connsiteY4" fmla="*/ 0 h 519552"/>
                  <a:gd name="connsiteX5" fmla="*/ 381072 w 408306"/>
                  <a:gd name="connsiteY5" fmla="*/ 0 h 519552"/>
                  <a:gd name="connsiteX6" fmla="*/ 408306 w 408306"/>
                  <a:gd name="connsiteY6" fmla="*/ 27248 h 519552"/>
                  <a:gd name="connsiteX7" fmla="*/ 408306 w 408306"/>
                  <a:gd name="connsiteY7" fmla="*/ 305428 h 5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06" h="519552">
                    <a:moveTo>
                      <a:pt x="280419" y="519553"/>
                    </a:moveTo>
                    <a:lnTo>
                      <a:pt x="27234" y="519553"/>
                    </a:lnTo>
                    <a:cubicBezTo>
                      <a:pt x="12204" y="519553"/>
                      <a:pt x="0" y="507363"/>
                      <a:pt x="0" y="492318"/>
                    </a:cubicBezTo>
                    <a:lnTo>
                      <a:pt x="0" y="27248"/>
                    </a:lnTo>
                    <a:cubicBezTo>
                      <a:pt x="0" y="12204"/>
                      <a:pt x="12204" y="0"/>
                      <a:pt x="27234" y="0"/>
                    </a:cubicBezTo>
                    <a:lnTo>
                      <a:pt x="381072" y="0"/>
                    </a:lnTo>
                    <a:cubicBezTo>
                      <a:pt x="396102" y="0"/>
                      <a:pt x="408306" y="12204"/>
                      <a:pt x="408306" y="27248"/>
                    </a:cubicBezTo>
                    <a:lnTo>
                      <a:pt x="408306" y="305428"/>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79DF18AE-C69A-41C5-0E99-0A9D65E49426}"/>
                  </a:ext>
                </a:extLst>
              </p:cNvPr>
              <p:cNvSpPr/>
              <p:nvPr/>
            </p:nvSpPr>
            <p:spPr>
              <a:xfrm>
                <a:off x="3903269" y="2147400"/>
                <a:ext cx="152954" cy="130444"/>
              </a:xfrm>
              <a:custGeom>
                <a:avLst/>
                <a:gdLst>
                  <a:gd name="connsiteX0" fmla="*/ 209646 w 266788"/>
                  <a:gd name="connsiteY0" fmla="*/ 263695 h 263695"/>
                  <a:gd name="connsiteX1" fmla="*/ 13029 w 266788"/>
                  <a:gd name="connsiteY1" fmla="*/ 263695 h 263695"/>
                  <a:gd name="connsiteX2" fmla="*/ 0 w 266788"/>
                  <a:gd name="connsiteY2" fmla="*/ 250652 h 263695"/>
                  <a:gd name="connsiteX3" fmla="*/ 0 w 266788"/>
                  <a:gd name="connsiteY3" fmla="*/ 13043 h 263695"/>
                  <a:gd name="connsiteX4" fmla="*/ 13029 w 266788"/>
                  <a:gd name="connsiteY4" fmla="*/ 0 h 263695"/>
                  <a:gd name="connsiteX5" fmla="*/ 253745 w 266788"/>
                  <a:gd name="connsiteY5" fmla="*/ 0 h 263695"/>
                  <a:gd name="connsiteX6" fmla="*/ 266788 w 266788"/>
                  <a:gd name="connsiteY6" fmla="*/ 13043 h 263695"/>
                  <a:gd name="connsiteX7" fmla="*/ 266788 w 266788"/>
                  <a:gd name="connsiteY7" fmla="*/ 155177 h 26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88" h="263695">
                    <a:moveTo>
                      <a:pt x="209646" y="263695"/>
                    </a:moveTo>
                    <a:lnTo>
                      <a:pt x="13029" y="263695"/>
                    </a:lnTo>
                    <a:cubicBezTo>
                      <a:pt x="5836" y="263695"/>
                      <a:pt x="0" y="257859"/>
                      <a:pt x="0" y="250652"/>
                    </a:cubicBezTo>
                    <a:lnTo>
                      <a:pt x="0" y="13043"/>
                    </a:lnTo>
                    <a:cubicBezTo>
                      <a:pt x="0" y="5850"/>
                      <a:pt x="5836" y="0"/>
                      <a:pt x="13029" y="0"/>
                    </a:cubicBezTo>
                    <a:lnTo>
                      <a:pt x="253745" y="0"/>
                    </a:lnTo>
                    <a:cubicBezTo>
                      <a:pt x="260952" y="0"/>
                      <a:pt x="266788" y="5850"/>
                      <a:pt x="266788" y="13043"/>
                    </a:cubicBezTo>
                    <a:lnTo>
                      <a:pt x="266788"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3F2758BF-F96E-D33A-AADF-00087BFAED6A}"/>
                  </a:ext>
                </a:extLst>
              </p:cNvPr>
              <p:cNvSpPr/>
              <p:nvPr/>
            </p:nvSpPr>
            <p:spPr>
              <a:xfrm>
                <a:off x="3883138"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8716951B-1FD1-9687-A776-84A10F5ECBEF}"/>
                  </a:ext>
                </a:extLst>
              </p:cNvPr>
              <p:cNvSpPr/>
              <p:nvPr/>
            </p:nvSpPr>
            <p:spPr>
              <a:xfrm>
                <a:off x="4067295"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18E01C4F-5C44-79F0-CB3B-3F94B599C8E3}"/>
                  </a:ext>
                </a:extLst>
              </p:cNvPr>
              <p:cNvSpPr/>
              <p:nvPr/>
            </p:nvSpPr>
            <p:spPr>
              <a:xfrm>
                <a:off x="3883138" y="2302385"/>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DEE5E708-4A36-9A37-FDE9-AEBE0E9E46A5}"/>
                  </a:ext>
                </a:extLst>
              </p:cNvPr>
              <p:cNvSpPr/>
              <p:nvPr/>
            </p:nvSpPr>
            <p:spPr>
              <a:xfrm>
                <a:off x="392392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4CCC1190-090D-A80C-7096-F39A46CFA7AE}"/>
                  </a:ext>
                </a:extLst>
              </p:cNvPr>
              <p:cNvSpPr/>
              <p:nvPr/>
            </p:nvSpPr>
            <p:spPr>
              <a:xfrm>
                <a:off x="395120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Shape 500">
                <a:extLst>
                  <a:ext uri="{FF2B5EF4-FFF2-40B4-BE49-F238E27FC236}">
                    <a16:creationId xmlns:a16="http://schemas.microsoft.com/office/drawing/2014/main" id="{5B42DE2E-F9F5-D319-6DE7-4F8B9D8B3456}"/>
                  </a:ext>
                </a:extLst>
              </p:cNvPr>
              <p:cNvSpPr/>
              <p:nvPr/>
            </p:nvSpPr>
            <p:spPr>
              <a:xfrm>
                <a:off x="397848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Shape 501">
                <a:extLst>
                  <a:ext uri="{FF2B5EF4-FFF2-40B4-BE49-F238E27FC236}">
                    <a16:creationId xmlns:a16="http://schemas.microsoft.com/office/drawing/2014/main" id="{7324235F-34F8-1EE9-0647-F805459EF0EA}"/>
                  </a:ext>
                </a:extLst>
              </p:cNvPr>
              <p:cNvSpPr/>
              <p:nvPr/>
            </p:nvSpPr>
            <p:spPr>
              <a:xfrm>
                <a:off x="400576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Shape 502">
                <a:extLst>
                  <a:ext uri="{FF2B5EF4-FFF2-40B4-BE49-F238E27FC236}">
                    <a16:creationId xmlns:a16="http://schemas.microsoft.com/office/drawing/2014/main" id="{A133776D-9DE7-1645-912B-8601EDCADFE0}"/>
                  </a:ext>
                </a:extLst>
              </p:cNvPr>
              <p:cNvSpPr/>
              <p:nvPr/>
            </p:nvSpPr>
            <p:spPr>
              <a:xfrm>
                <a:off x="403304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Shape 503">
                <a:extLst>
                  <a:ext uri="{FF2B5EF4-FFF2-40B4-BE49-F238E27FC236}">
                    <a16:creationId xmlns:a16="http://schemas.microsoft.com/office/drawing/2014/main" id="{8255D363-AF46-AC07-68CB-40FB16FC093D}"/>
                  </a:ext>
                </a:extLst>
              </p:cNvPr>
              <p:cNvSpPr/>
              <p:nvPr/>
            </p:nvSpPr>
            <p:spPr>
              <a:xfrm>
                <a:off x="392392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Shape 504">
                <a:extLst>
                  <a:ext uri="{FF2B5EF4-FFF2-40B4-BE49-F238E27FC236}">
                    <a16:creationId xmlns:a16="http://schemas.microsoft.com/office/drawing/2014/main" id="{044CCBFF-43F7-1446-48C1-90644468DD4F}"/>
                  </a:ext>
                </a:extLst>
              </p:cNvPr>
              <p:cNvSpPr/>
              <p:nvPr/>
            </p:nvSpPr>
            <p:spPr>
              <a:xfrm>
                <a:off x="395120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DE6C48D6-C74D-6784-ECF2-8ABA15B78070}"/>
                  </a:ext>
                </a:extLst>
              </p:cNvPr>
              <p:cNvSpPr/>
              <p:nvPr/>
            </p:nvSpPr>
            <p:spPr>
              <a:xfrm>
                <a:off x="397848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2FF7ABF2-C673-C6DD-DD54-638447EA695E}"/>
                  </a:ext>
                </a:extLst>
              </p:cNvPr>
              <p:cNvSpPr/>
              <p:nvPr/>
            </p:nvSpPr>
            <p:spPr>
              <a:xfrm>
                <a:off x="4005763"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093D86F0-1119-1164-761C-9BA1CFA79FF7}"/>
                  </a:ext>
                </a:extLst>
              </p:cNvPr>
              <p:cNvSpPr/>
              <p:nvPr/>
            </p:nvSpPr>
            <p:spPr>
              <a:xfrm>
                <a:off x="3923922" y="2070928"/>
                <a:ext cx="109112" cy="24390"/>
              </a:xfrm>
              <a:custGeom>
                <a:avLst/>
                <a:gdLst>
                  <a:gd name="connsiteX0" fmla="*/ 0 w 190318"/>
                  <a:gd name="connsiteY0" fmla="*/ 0 h 49304"/>
                  <a:gd name="connsiteX1" fmla="*/ 0 w 190318"/>
                  <a:gd name="connsiteY1" fmla="*/ 38794 h 49304"/>
                  <a:gd name="connsiteX2" fmla="*/ 10510 w 190318"/>
                  <a:gd name="connsiteY2" fmla="*/ 49305 h 49304"/>
                  <a:gd name="connsiteX3" fmla="*/ 179809 w 190318"/>
                  <a:gd name="connsiteY3" fmla="*/ 49305 h 49304"/>
                  <a:gd name="connsiteX4" fmla="*/ 190319 w 190318"/>
                  <a:gd name="connsiteY4" fmla="*/ 38794 h 49304"/>
                  <a:gd name="connsiteX5" fmla="*/ 190319 w 190318"/>
                  <a:gd name="connsiteY5" fmla="*/ 0 h 4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318" h="49304">
                    <a:moveTo>
                      <a:pt x="0" y="0"/>
                    </a:moveTo>
                    <a:lnTo>
                      <a:pt x="0" y="38794"/>
                    </a:lnTo>
                    <a:cubicBezTo>
                      <a:pt x="0" y="44602"/>
                      <a:pt x="4702" y="49305"/>
                      <a:pt x="10510" y="49305"/>
                    </a:cubicBezTo>
                    <a:lnTo>
                      <a:pt x="179809" y="49305"/>
                    </a:lnTo>
                    <a:cubicBezTo>
                      <a:pt x="185617" y="49305"/>
                      <a:pt x="190319" y="44602"/>
                      <a:pt x="190319" y="38794"/>
                    </a:cubicBezTo>
                    <a:lnTo>
                      <a:pt x="190319"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BECE7834-FED7-98A5-8D12-F6285B55CEE9}"/>
                  </a:ext>
                </a:extLst>
              </p:cNvPr>
              <p:cNvSpPr/>
              <p:nvPr/>
            </p:nvSpPr>
            <p:spPr>
              <a:xfrm>
                <a:off x="4005763" y="2070928"/>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Shape 509">
                <a:extLst>
                  <a:ext uri="{FF2B5EF4-FFF2-40B4-BE49-F238E27FC236}">
                    <a16:creationId xmlns:a16="http://schemas.microsoft.com/office/drawing/2014/main" id="{9E22303E-08EB-3BA4-EA17-3912346BA6A7}"/>
                  </a:ext>
                </a:extLst>
              </p:cNvPr>
              <p:cNvSpPr/>
              <p:nvPr/>
            </p:nvSpPr>
            <p:spPr>
              <a:xfrm>
                <a:off x="3914254"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1" name="Freeform: Shape 510">
                <a:extLst>
                  <a:ext uri="{FF2B5EF4-FFF2-40B4-BE49-F238E27FC236}">
                    <a16:creationId xmlns:a16="http://schemas.microsoft.com/office/drawing/2014/main" id="{CE145D48-ACB9-A1BF-5791-1D6615E8A918}"/>
                  </a:ext>
                </a:extLst>
              </p:cNvPr>
              <p:cNvSpPr/>
              <p:nvPr/>
            </p:nvSpPr>
            <p:spPr>
              <a:xfrm>
                <a:off x="4007464" y="219041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Shape 383">
                <a:extLst>
                  <a:ext uri="{FF2B5EF4-FFF2-40B4-BE49-F238E27FC236}">
                    <a16:creationId xmlns:a16="http://schemas.microsoft.com/office/drawing/2014/main" id="{D47ECDE2-00ED-87B9-9B33-433C2A6F2656}"/>
                  </a:ext>
                </a:extLst>
              </p:cNvPr>
              <p:cNvSpPr/>
              <p:nvPr/>
            </p:nvSpPr>
            <p:spPr>
              <a:xfrm>
                <a:off x="3959932"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525F2F9-FB87-F5E2-FBC2-4093A8819320}"/>
                </a:ext>
              </a:extLst>
            </p:cNvPr>
            <p:cNvGrpSpPr/>
            <p:nvPr/>
          </p:nvGrpSpPr>
          <p:grpSpPr>
            <a:xfrm>
              <a:off x="4037552" y="2051343"/>
              <a:ext cx="232732" cy="257702"/>
              <a:chOff x="4037552" y="2051343"/>
              <a:chExt cx="232732" cy="257702"/>
            </a:xfrm>
          </p:grpSpPr>
          <p:sp>
            <p:nvSpPr>
              <p:cNvPr id="476" name="Freeform: Shape 475">
                <a:extLst>
                  <a:ext uri="{FF2B5EF4-FFF2-40B4-BE49-F238E27FC236}">
                    <a16:creationId xmlns:a16="http://schemas.microsoft.com/office/drawing/2014/main" id="{9158D68E-1804-EE73-96C3-4A2B45170CBC}"/>
                  </a:ext>
                </a:extLst>
              </p:cNvPr>
              <p:cNvSpPr/>
              <p:nvPr/>
            </p:nvSpPr>
            <p:spPr>
              <a:xfrm>
                <a:off x="4037552" y="2051343"/>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42EE601C-862A-E1E7-46EE-56762A9BE1FE}"/>
                  </a:ext>
                </a:extLst>
              </p:cNvPr>
              <p:cNvSpPr/>
              <p:nvPr/>
            </p:nvSpPr>
            <p:spPr>
              <a:xfrm>
                <a:off x="4144988" y="2308353"/>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61DAA46C-CA46-0969-A2EE-0B1C82F32963}"/>
                  </a:ext>
                </a:extLst>
              </p:cNvPr>
              <p:cNvSpPr/>
              <p:nvPr/>
            </p:nvSpPr>
            <p:spPr>
              <a:xfrm>
                <a:off x="4146697" y="2258266"/>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Shape 478">
                <a:extLst>
                  <a:ext uri="{FF2B5EF4-FFF2-40B4-BE49-F238E27FC236}">
                    <a16:creationId xmlns:a16="http://schemas.microsoft.com/office/drawing/2014/main" id="{702F6BB8-6547-8CEE-8021-7BB7D06FC3C0}"/>
                  </a:ext>
                </a:extLst>
              </p:cNvPr>
              <p:cNvSpPr/>
              <p:nvPr/>
            </p:nvSpPr>
            <p:spPr>
              <a:xfrm>
                <a:off x="4107357" y="2127822"/>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Shape 479">
                <a:extLst>
                  <a:ext uri="{FF2B5EF4-FFF2-40B4-BE49-F238E27FC236}">
                    <a16:creationId xmlns:a16="http://schemas.microsoft.com/office/drawing/2014/main" id="{A83A4CEC-624C-30F2-10F6-87A62C36832B}"/>
                  </a:ext>
                </a:extLst>
              </p:cNvPr>
              <p:cNvSpPr/>
              <p:nvPr/>
            </p:nvSpPr>
            <p:spPr>
              <a:xfrm>
                <a:off x="4240789" y="2069544"/>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A8C6E2D8-DCA6-9EBF-51E8-E894A05A2324}"/>
                  </a:ext>
                </a:extLst>
              </p:cNvPr>
              <p:cNvSpPr/>
              <p:nvPr/>
            </p:nvSpPr>
            <p:spPr>
              <a:xfrm>
                <a:off x="412469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DF3AEA98-9230-539A-CBCC-C65C2EEC99EB}"/>
                  </a:ext>
                </a:extLst>
              </p:cNvPr>
              <p:cNvSpPr/>
              <p:nvPr/>
            </p:nvSpPr>
            <p:spPr>
              <a:xfrm>
                <a:off x="415197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EAC36015-CE39-542C-57BF-563D536FD82A}"/>
                  </a:ext>
                </a:extLst>
              </p:cNvPr>
              <p:cNvSpPr/>
              <p:nvPr/>
            </p:nvSpPr>
            <p:spPr>
              <a:xfrm>
                <a:off x="417925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C3AC9DBB-733F-9453-A2D7-8CD72809F375}"/>
                  </a:ext>
                </a:extLst>
              </p:cNvPr>
              <p:cNvSpPr/>
              <p:nvPr/>
            </p:nvSpPr>
            <p:spPr>
              <a:xfrm>
                <a:off x="420653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90186017-9CC7-42F4-0131-E74D1C6A3BA0}"/>
                  </a:ext>
                </a:extLst>
              </p:cNvPr>
              <p:cNvSpPr/>
              <p:nvPr/>
            </p:nvSpPr>
            <p:spPr>
              <a:xfrm>
                <a:off x="4151976"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0838D4DF-198F-7A39-7924-A189ED4ED121}"/>
                  </a:ext>
                </a:extLst>
              </p:cNvPr>
              <p:cNvSpPr/>
              <p:nvPr/>
            </p:nvSpPr>
            <p:spPr>
              <a:xfrm>
                <a:off x="4179257"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4C4DE5CC-A4CA-8B39-AA63-5D7C3416A27C}"/>
                  </a:ext>
                </a:extLst>
              </p:cNvPr>
              <p:cNvSpPr/>
              <p:nvPr/>
            </p:nvSpPr>
            <p:spPr>
              <a:xfrm>
                <a:off x="4097416" y="2051343"/>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Shape 487">
                <a:extLst>
                  <a:ext uri="{FF2B5EF4-FFF2-40B4-BE49-F238E27FC236}">
                    <a16:creationId xmlns:a16="http://schemas.microsoft.com/office/drawing/2014/main" id="{CC9724F5-F736-9EA6-BC6B-CE94039C75D0}"/>
                  </a:ext>
                </a:extLst>
              </p:cNvPr>
              <p:cNvSpPr/>
              <p:nvPr/>
            </p:nvSpPr>
            <p:spPr>
              <a:xfrm>
                <a:off x="4107357" y="2051343"/>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Shape 488">
                <a:extLst>
                  <a:ext uri="{FF2B5EF4-FFF2-40B4-BE49-F238E27FC236}">
                    <a16:creationId xmlns:a16="http://schemas.microsoft.com/office/drawing/2014/main" id="{BC7A3C82-8C9B-FA53-02AA-2CCF8F9C05CE}"/>
                  </a:ext>
                </a:extLst>
              </p:cNvPr>
              <p:cNvSpPr/>
              <p:nvPr/>
            </p:nvSpPr>
            <p:spPr>
              <a:xfrm>
                <a:off x="4179257" y="2051343"/>
                <a:ext cx="802" cy="24396"/>
              </a:xfrm>
              <a:custGeom>
                <a:avLst/>
                <a:gdLst>
                  <a:gd name="connsiteX0" fmla="*/ 0 w 1399"/>
                  <a:gd name="connsiteY0" fmla="*/ 0 h 49318"/>
                  <a:gd name="connsiteX1" fmla="*/ 0 w 1399"/>
                  <a:gd name="connsiteY1" fmla="*/ 49319 h 49318"/>
                </a:gdLst>
                <a:ahLst/>
                <a:cxnLst>
                  <a:cxn ang="0">
                    <a:pos x="connsiteX0" y="connsiteY0"/>
                  </a:cxn>
                  <a:cxn ang="0">
                    <a:pos x="connsiteX1" y="connsiteY1"/>
                  </a:cxn>
                </a:cxnLst>
                <a:rect l="l" t="t" r="r" b="b"/>
                <a:pathLst>
                  <a:path w="1399" h="49318">
                    <a:moveTo>
                      <a:pt x="0" y="0"/>
                    </a:moveTo>
                    <a:lnTo>
                      <a:pt x="0" y="49319"/>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Shape 489">
                <a:extLst>
                  <a:ext uri="{FF2B5EF4-FFF2-40B4-BE49-F238E27FC236}">
                    <a16:creationId xmlns:a16="http://schemas.microsoft.com/office/drawing/2014/main" id="{C8DAC626-2770-DE82-3E58-F346229740AE}"/>
                  </a:ext>
                </a:extLst>
              </p:cNvPr>
              <p:cNvSpPr/>
              <p:nvPr/>
            </p:nvSpPr>
            <p:spPr>
              <a:xfrm>
                <a:off x="4107357" y="2196471"/>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19"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Shape 490">
                <a:extLst>
                  <a:ext uri="{FF2B5EF4-FFF2-40B4-BE49-F238E27FC236}">
                    <a16:creationId xmlns:a16="http://schemas.microsoft.com/office/drawing/2014/main" id="{6DC19522-AC89-20A5-435E-B4212F722755}"/>
                  </a:ext>
                </a:extLst>
              </p:cNvPr>
              <p:cNvSpPr/>
              <p:nvPr/>
            </p:nvSpPr>
            <p:spPr>
              <a:xfrm>
                <a:off x="4107357" y="2170828"/>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A4153A18-3C0B-7C0A-24C7-B6101F3BE0F2}"/>
                  </a:ext>
                </a:extLst>
              </p:cNvPr>
              <p:cNvSpPr/>
              <p:nvPr/>
            </p:nvSpPr>
            <p:spPr>
              <a:xfrm>
                <a:off x="4180958" y="2170831"/>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21B97FB7-F61A-E4FE-E797-A4DB94A76936}"/>
                  </a:ext>
                </a:extLst>
              </p:cNvPr>
              <p:cNvSpPr/>
              <p:nvPr/>
            </p:nvSpPr>
            <p:spPr>
              <a:xfrm>
                <a:off x="4134929" y="2171270"/>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0D21036-4A4F-B98B-D136-CCBFF3C8936F}"/>
                </a:ext>
              </a:extLst>
            </p:cNvPr>
            <p:cNvGrpSpPr/>
            <p:nvPr/>
          </p:nvGrpSpPr>
          <p:grpSpPr>
            <a:xfrm>
              <a:off x="4217826" y="2030567"/>
              <a:ext cx="232732" cy="257702"/>
              <a:chOff x="4217826" y="2030567"/>
              <a:chExt cx="232732" cy="257702"/>
            </a:xfrm>
          </p:grpSpPr>
          <p:sp>
            <p:nvSpPr>
              <p:cNvPr id="56" name="Freeform: Shape 55">
                <a:extLst>
                  <a:ext uri="{FF2B5EF4-FFF2-40B4-BE49-F238E27FC236}">
                    <a16:creationId xmlns:a16="http://schemas.microsoft.com/office/drawing/2014/main" id="{7EB57277-FD08-561A-6A59-E378D87EC6E5}"/>
                  </a:ext>
                </a:extLst>
              </p:cNvPr>
              <p:cNvSpPr/>
              <p:nvPr/>
            </p:nvSpPr>
            <p:spPr>
              <a:xfrm>
                <a:off x="4217826" y="2030567"/>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04078292-66E4-A266-BD6F-15BE870695FE}"/>
                  </a:ext>
                </a:extLst>
              </p:cNvPr>
              <p:cNvSpPr/>
              <p:nvPr/>
            </p:nvSpPr>
            <p:spPr>
              <a:xfrm>
                <a:off x="4325262" y="2287577"/>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A973DE4-092C-205E-318B-95527266837B}"/>
                  </a:ext>
                </a:extLst>
              </p:cNvPr>
              <p:cNvSpPr/>
              <p:nvPr/>
            </p:nvSpPr>
            <p:spPr>
              <a:xfrm>
                <a:off x="4326971" y="2237490"/>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BFD0E51-59FE-8051-AE7A-00353790F822}"/>
                  </a:ext>
                </a:extLst>
              </p:cNvPr>
              <p:cNvSpPr/>
              <p:nvPr/>
            </p:nvSpPr>
            <p:spPr>
              <a:xfrm>
                <a:off x="4287631" y="2107046"/>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AC68A5A-1249-17B6-F5C0-FF9AD3F69115}"/>
                  </a:ext>
                </a:extLst>
              </p:cNvPr>
              <p:cNvSpPr/>
              <p:nvPr/>
            </p:nvSpPr>
            <p:spPr>
              <a:xfrm>
                <a:off x="4421063" y="2048768"/>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1D0C9D9-2AD7-2113-8AA8-B4AC79525A14}"/>
                  </a:ext>
                </a:extLst>
              </p:cNvPr>
              <p:cNvSpPr/>
              <p:nvPr/>
            </p:nvSpPr>
            <p:spPr>
              <a:xfrm>
                <a:off x="4304970"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33B9E98-C2A3-EB63-7946-F34F34BAA5E5}"/>
                  </a:ext>
                </a:extLst>
              </p:cNvPr>
              <p:cNvSpPr/>
              <p:nvPr/>
            </p:nvSpPr>
            <p:spPr>
              <a:xfrm>
                <a:off x="433225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BF7B2AEF-B460-C359-DED3-C3E9C8537757}"/>
                  </a:ext>
                </a:extLst>
              </p:cNvPr>
              <p:cNvSpPr/>
              <p:nvPr/>
            </p:nvSpPr>
            <p:spPr>
              <a:xfrm>
                <a:off x="435953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B75EEEBF-3621-3360-20B8-356A9C5B7932}"/>
                  </a:ext>
                </a:extLst>
              </p:cNvPr>
              <p:cNvSpPr/>
              <p:nvPr/>
            </p:nvSpPr>
            <p:spPr>
              <a:xfrm>
                <a:off x="438681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29750F3A-AEFE-5AF6-6307-9B33A56C323E}"/>
                  </a:ext>
                </a:extLst>
              </p:cNvPr>
              <p:cNvSpPr/>
              <p:nvPr/>
            </p:nvSpPr>
            <p:spPr>
              <a:xfrm>
                <a:off x="433225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C78A85C2-7970-8F11-227B-1FDD9EEC3790}"/>
                  </a:ext>
                </a:extLst>
              </p:cNvPr>
              <p:cNvSpPr/>
              <p:nvPr/>
            </p:nvSpPr>
            <p:spPr>
              <a:xfrm>
                <a:off x="435953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C34B626B-F59D-9A67-7AA0-22E2A2152D03}"/>
                  </a:ext>
                </a:extLst>
              </p:cNvPr>
              <p:cNvSpPr/>
              <p:nvPr/>
            </p:nvSpPr>
            <p:spPr>
              <a:xfrm>
                <a:off x="4277690" y="2030567"/>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AAADC4BA-6D21-F10D-5036-2CDCB500505D}"/>
                  </a:ext>
                </a:extLst>
              </p:cNvPr>
              <p:cNvSpPr/>
              <p:nvPr/>
            </p:nvSpPr>
            <p:spPr>
              <a:xfrm>
                <a:off x="4287631" y="2030567"/>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31B4BCEB-F02E-C462-F6C9-9A2FCD973BE2}"/>
                  </a:ext>
                </a:extLst>
              </p:cNvPr>
              <p:cNvSpPr/>
              <p:nvPr/>
            </p:nvSpPr>
            <p:spPr>
              <a:xfrm>
                <a:off x="4359531" y="2030574"/>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9EA79F95-D018-F89A-4788-3A72D199600F}"/>
                  </a:ext>
                </a:extLst>
              </p:cNvPr>
              <p:cNvSpPr/>
              <p:nvPr/>
            </p:nvSpPr>
            <p:spPr>
              <a:xfrm>
                <a:off x="4287631" y="2175695"/>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20"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Shape 472">
                <a:extLst>
                  <a:ext uri="{FF2B5EF4-FFF2-40B4-BE49-F238E27FC236}">
                    <a16:creationId xmlns:a16="http://schemas.microsoft.com/office/drawing/2014/main" id="{4B469CC3-5DFC-1018-836C-3C943FD72DB2}"/>
                  </a:ext>
                </a:extLst>
              </p:cNvPr>
              <p:cNvSpPr/>
              <p:nvPr/>
            </p:nvSpPr>
            <p:spPr>
              <a:xfrm>
                <a:off x="4287631" y="2150052"/>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50BA0D75-D2C8-D895-7128-2D5929AE2CC9}"/>
                  </a:ext>
                </a:extLst>
              </p:cNvPr>
              <p:cNvSpPr/>
              <p:nvPr/>
            </p:nvSpPr>
            <p:spPr>
              <a:xfrm>
                <a:off x="4361232" y="215005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59A0AC48-42B0-BA6F-3522-F9811B37ECBE}"/>
                  </a:ext>
                </a:extLst>
              </p:cNvPr>
              <p:cNvSpPr/>
              <p:nvPr/>
            </p:nvSpPr>
            <p:spPr>
              <a:xfrm>
                <a:off x="4314018" y="2150048"/>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85" name="Group 384" descr="Icon of 3 SSD cards with a speedometer showing high speed next to each card.">
            <a:extLst>
              <a:ext uri="{FF2B5EF4-FFF2-40B4-BE49-F238E27FC236}">
                <a16:creationId xmlns:a16="http://schemas.microsoft.com/office/drawing/2014/main" id="{BAF5F940-91BD-4A49-9703-4E6DA361B6D7}"/>
              </a:ext>
            </a:extLst>
          </p:cNvPr>
          <p:cNvGrpSpPr/>
          <p:nvPr/>
        </p:nvGrpSpPr>
        <p:grpSpPr>
          <a:xfrm>
            <a:off x="5170423" y="2028107"/>
            <a:ext cx="640978" cy="323769"/>
            <a:chOff x="5218048" y="2030567"/>
            <a:chExt cx="640978" cy="323769"/>
          </a:xfrm>
        </p:grpSpPr>
        <p:sp>
          <p:nvSpPr>
            <p:cNvPr id="386" name="Freeform: Shape 385">
              <a:extLst>
                <a:ext uri="{FF2B5EF4-FFF2-40B4-BE49-F238E27FC236}">
                  <a16:creationId xmlns:a16="http://schemas.microsoft.com/office/drawing/2014/main" id="{6EBBF437-62DE-D484-92C2-DCFBAD872E3D}"/>
                </a:ext>
              </a:extLst>
            </p:cNvPr>
            <p:cNvSpPr/>
            <p:nvPr/>
          </p:nvSpPr>
          <p:spPr>
            <a:xfrm>
              <a:off x="5380577" y="2229558"/>
              <a:ext cx="124850" cy="124778"/>
            </a:xfrm>
            <a:custGeom>
              <a:avLst/>
              <a:gdLst>
                <a:gd name="connsiteX0" fmla="*/ 833914 w 1511808"/>
                <a:gd name="connsiteY0" fmla="*/ 833914 h 1511808"/>
                <a:gd name="connsiteX1" fmla="*/ 677894 w 1511808"/>
                <a:gd name="connsiteY1" fmla="*/ 833914 h 1511808"/>
                <a:gd name="connsiteX2" fmla="*/ 677894 w 1511808"/>
                <a:gd name="connsiteY2" fmla="*/ 677894 h 1511808"/>
                <a:gd name="connsiteX3" fmla="*/ 833914 w 1511808"/>
                <a:gd name="connsiteY3" fmla="*/ 677894 h 1511808"/>
                <a:gd name="connsiteX4" fmla="*/ 833914 w 1511808"/>
                <a:gd name="connsiteY4" fmla="*/ 833914 h 1511808"/>
                <a:gd name="connsiteX5" fmla="*/ 833914 w 1511808"/>
                <a:gd name="connsiteY5" fmla="*/ 833914 h 1511808"/>
                <a:gd name="connsiteX6" fmla="*/ 753237 w 1511808"/>
                <a:gd name="connsiteY6" fmla="*/ 0 h 1511808"/>
                <a:gd name="connsiteX7" fmla="*/ 0 w 1511808"/>
                <a:gd name="connsiteY7" fmla="*/ 758571 h 1511808"/>
                <a:gd name="connsiteX8" fmla="*/ 753237 w 1511808"/>
                <a:gd name="connsiteY8" fmla="*/ 1511808 h 1511808"/>
                <a:gd name="connsiteX9" fmla="*/ 1511808 w 1511808"/>
                <a:gd name="connsiteY9" fmla="*/ 758571 h 1511808"/>
                <a:gd name="connsiteX10" fmla="*/ 753237 w 1511808"/>
                <a:gd name="connsiteY10" fmla="*/ 0 h 1511808"/>
                <a:gd name="connsiteX11" fmla="*/ 753237 w 1511808"/>
                <a:gd name="connsiteY11" fmla="*/ 0 h 1511808"/>
                <a:gd name="connsiteX12" fmla="*/ 1151382 w 1511808"/>
                <a:gd name="connsiteY12" fmla="*/ 1129856 h 1511808"/>
                <a:gd name="connsiteX13" fmla="*/ 1296639 w 1511808"/>
                <a:gd name="connsiteY13" fmla="*/ 758666 h 1511808"/>
                <a:gd name="connsiteX14" fmla="*/ 1264349 w 1511808"/>
                <a:gd name="connsiteY14" fmla="*/ 565023 h 1511808"/>
                <a:gd name="connsiteX15" fmla="*/ 936212 w 1511808"/>
                <a:gd name="connsiteY15" fmla="*/ 242221 h 1511808"/>
                <a:gd name="connsiteX16" fmla="*/ 753332 w 1511808"/>
                <a:gd name="connsiteY16" fmla="*/ 215360 h 1511808"/>
                <a:gd name="connsiteX17" fmla="*/ 215360 w 1511808"/>
                <a:gd name="connsiteY17" fmla="*/ 758762 h 1511808"/>
                <a:gd name="connsiteX18" fmla="*/ 360617 w 1511808"/>
                <a:gd name="connsiteY18" fmla="*/ 1129951 h 1511808"/>
                <a:gd name="connsiteX19" fmla="*/ 1140714 w 1511808"/>
                <a:gd name="connsiteY19" fmla="*/ 371380 h 1511808"/>
                <a:gd name="connsiteX20" fmla="*/ 844772 w 1511808"/>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8" h="1511808">
                  <a:moveTo>
                    <a:pt x="833914" y="833914"/>
                  </a:moveTo>
                  <a:cubicBezTo>
                    <a:pt x="790861" y="882301"/>
                    <a:pt x="720947" y="882301"/>
                    <a:pt x="677894" y="833914"/>
                  </a:cubicBezTo>
                  <a:cubicBezTo>
                    <a:pt x="629507" y="790861"/>
                    <a:pt x="629507" y="720947"/>
                    <a:pt x="677894" y="677894"/>
                  </a:cubicBezTo>
                  <a:cubicBezTo>
                    <a:pt x="720947" y="634841"/>
                    <a:pt x="790861" y="629507"/>
                    <a:pt x="833914" y="677894"/>
                  </a:cubicBezTo>
                  <a:cubicBezTo>
                    <a:pt x="882301" y="720947"/>
                    <a:pt x="882301" y="790861"/>
                    <a:pt x="833914" y="833914"/>
                  </a:cubicBezTo>
                  <a:lnTo>
                    <a:pt x="833914" y="833914"/>
                  </a:lnTo>
                  <a:close/>
                  <a:moveTo>
                    <a:pt x="753237" y="0"/>
                  </a:moveTo>
                  <a:cubicBezTo>
                    <a:pt x="338995" y="0"/>
                    <a:pt x="0" y="338900"/>
                    <a:pt x="0" y="758571"/>
                  </a:cubicBezTo>
                  <a:cubicBezTo>
                    <a:pt x="0" y="1178243"/>
                    <a:pt x="338900" y="1511808"/>
                    <a:pt x="753237" y="1511808"/>
                  </a:cubicBezTo>
                  <a:cubicBezTo>
                    <a:pt x="1167575" y="1511808"/>
                    <a:pt x="1511808" y="1172909"/>
                    <a:pt x="1511808" y="758571"/>
                  </a:cubicBezTo>
                  <a:cubicBezTo>
                    <a:pt x="1511808" y="344234"/>
                    <a:pt x="1172909" y="0"/>
                    <a:pt x="753237" y="0"/>
                  </a:cubicBezTo>
                  <a:lnTo>
                    <a:pt x="753237" y="0"/>
                  </a:lnTo>
                  <a:close/>
                  <a:moveTo>
                    <a:pt x="1151382" y="1129856"/>
                  </a:moveTo>
                  <a:cubicBezTo>
                    <a:pt x="1242822" y="1032986"/>
                    <a:pt x="1296639" y="903922"/>
                    <a:pt x="1296639" y="758666"/>
                  </a:cubicBezTo>
                  <a:cubicBezTo>
                    <a:pt x="1296639" y="688753"/>
                    <a:pt x="1285875" y="624173"/>
                    <a:pt x="1264349" y="565023"/>
                  </a:cubicBezTo>
                  <a:moveTo>
                    <a:pt x="936212" y="242221"/>
                  </a:moveTo>
                  <a:cubicBezTo>
                    <a:pt x="877062" y="226124"/>
                    <a:pt x="817817" y="215360"/>
                    <a:pt x="753332" y="215360"/>
                  </a:cubicBezTo>
                  <a:cubicBezTo>
                    <a:pt x="457391" y="215360"/>
                    <a:pt x="215360" y="457486"/>
                    <a:pt x="215360" y="758762"/>
                  </a:cubicBezTo>
                  <a:cubicBezTo>
                    <a:pt x="215360" y="904018"/>
                    <a:pt x="269177" y="1033177"/>
                    <a:pt x="360617"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D39652A8-CCEC-5E50-E784-9C04B47811F0}"/>
                </a:ext>
              </a:extLst>
            </p:cNvPr>
            <p:cNvSpPr/>
            <p:nvPr/>
          </p:nvSpPr>
          <p:spPr>
            <a:xfrm>
              <a:off x="5550012" y="2210716"/>
              <a:ext cx="124850" cy="124778"/>
            </a:xfrm>
            <a:custGeom>
              <a:avLst/>
              <a:gdLst>
                <a:gd name="connsiteX0" fmla="*/ 833914 w 1511807"/>
                <a:gd name="connsiteY0" fmla="*/ 833914 h 1511808"/>
                <a:gd name="connsiteX1" fmla="*/ 677894 w 1511807"/>
                <a:gd name="connsiteY1" fmla="*/ 833914 h 1511808"/>
                <a:gd name="connsiteX2" fmla="*/ 677894 w 1511807"/>
                <a:gd name="connsiteY2" fmla="*/ 677894 h 1511808"/>
                <a:gd name="connsiteX3" fmla="*/ 833914 w 1511807"/>
                <a:gd name="connsiteY3" fmla="*/ 677894 h 1511808"/>
                <a:gd name="connsiteX4" fmla="*/ 833914 w 1511807"/>
                <a:gd name="connsiteY4" fmla="*/ 833914 h 1511808"/>
                <a:gd name="connsiteX5" fmla="*/ 833914 w 1511807"/>
                <a:gd name="connsiteY5" fmla="*/ 833914 h 1511808"/>
                <a:gd name="connsiteX6" fmla="*/ 753237 w 1511807"/>
                <a:gd name="connsiteY6" fmla="*/ 0 h 1511808"/>
                <a:gd name="connsiteX7" fmla="*/ 0 w 1511807"/>
                <a:gd name="connsiteY7" fmla="*/ 758571 h 1511808"/>
                <a:gd name="connsiteX8" fmla="*/ 753237 w 1511807"/>
                <a:gd name="connsiteY8" fmla="*/ 1511808 h 1511808"/>
                <a:gd name="connsiteX9" fmla="*/ 1511808 w 1511807"/>
                <a:gd name="connsiteY9" fmla="*/ 758571 h 1511808"/>
                <a:gd name="connsiteX10" fmla="*/ 753237 w 1511807"/>
                <a:gd name="connsiteY10" fmla="*/ 0 h 1511808"/>
                <a:gd name="connsiteX11" fmla="*/ 753237 w 1511807"/>
                <a:gd name="connsiteY11" fmla="*/ 0 h 1511808"/>
                <a:gd name="connsiteX12" fmla="*/ 1151382 w 1511807"/>
                <a:gd name="connsiteY12" fmla="*/ 1129856 h 1511808"/>
                <a:gd name="connsiteX13" fmla="*/ 1296638 w 1511807"/>
                <a:gd name="connsiteY13" fmla="*/ 758666 h 1511808"/>
                <a:gd name="connsiteX14" fmla="*/ 1264348 w 1511807"/>
                <a:gd name="connsiteY14" fmla="*/ 565023 h 1511808"/>
                <a:gd name="connsiteX15" fmla="*/ 936212 w 1511807"/>
                <a:gd name="connsiteY15" fmla="*/ 242221 h 1511808"/>
                <a:gd name="connsiteX16" fmla="*/ 753332 w 1511807"/>
                <a:gd name="connsiteY16" fmla="*/ 215360 h 1511808"/>
                <a:gd name="connsiteX17" fmla="*/ 215360 w 1511807"/>
                <a:gd name="connsiteY17" fmla="*/ 758762 h 1511808"/>
                <a:gd name="connsiteX18" fmla="*/ 360616 w 1511807"/>
                <a:gd name="connsiteY18" fmla="*/ 1129951 h 1511808"/>
                <a:gd name="connsiteX19" fmla="*/ 1140714 w 1511807"/>
                <a:gd name="connsiteY19" fmla="*/ 371380 h 1511808"/>
                <a:gd name="connsiteX20" fmla="*/ 844772 w 1511807"/>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7" h="1511808">
                  <a:moveTo>
                    <a:pt x="833914" y="833914"/>
                  </a:moveTo>
                  <a:cubicBezTo>
                    <a:pt x="790861" y="882301"/>
                    <a:pt x="720947" y="882301"/>
                    <a:pt x="677894" y="833914"/>
                  </a:cubicBezTo>
                  <a:cubicBezTo>
                    <a:pt x="629507" y="790861"/>
                    <a:pt x="629507" y="720947"/>
                    <a:pt x="677894" y="677894"/>
                  </a:cubicBezTo>
                  <a:cubicBezTo>
                    <a:pt x="720947" y="634841"/>
                    <a:pt x="790861" y="629507"/>
                    <a:pt x="833914" y="677894"/>
                  </a:cubicBezTo>
                  <a:cubicBezTo>
                    <a:pt x="882301" y="720947"/>
                    <a:pt x="882301" y="790861"/>
                    <a:pt x="833914" y="833914"/>
                  </a:cubicBezTo>
                  <a:lnTo>
                    <a:pt x="833914" y="833914"/>
                  </a:lnTo>
                  <a:close/>
                  <a:moveTo>
                    <a:pt x="753237" y="0"/>
                  </a:moveTo>
                  <a:cubicBezTo>
                    <a:pt x="338995" y="0"/>
                    <a:pt x="0" y="338899"/>
                    <a:pt x="0" y="758571"/>
                  </a:cubicBezTo>
                  <a:cubicBezTo>
                    <a:pt x="0" y="1178242"/>
                    <a:pt x="338899" y="1511808"/>
                    <a:pt x="753237" y="1511808"/>
                  </a:cubicBezTo>
                  <a:cubicBezTo>
                    <a:pt x="1167575" y="1511808"/>
                    <a:pt x="1511808" y="1172908"/>
                    <a:pt x="1511808" y="758571"/>
                  </a:cubicBezTo>
                  <a:cubicBezTo>
                    <a:pt x="1511808" y="344233"/>
                    <a:pt x="1172909" y="0"/>
                    <a:pt x="753237" y="0"/>
                  </a:cubicBezTo>
                  <a:lnTo>
                    <a:pt x="753237" y="0"/>
                  </a:lnTo>
                  <a:close/>
                  <a:moveTo>
                    <a:pt x="1151382" y="1129856"/>
                  </a:moveTo>
                  <a:cubicBezTo>
                    <a:pt x="1242822" y="1032986"/>
                    <a:pt x="1296638" y="903922"/>
                    <a:pt x="1296638" y="758666"/>
                  </a:cubicBezTo>
                  <a:cubicBezTo>
                    <a:pt x="1296638" y="688753"/>
                    <a:pt x="1285875" y="624173"/>
                    <a:pt x="1264348" y="565023"/>
                  </a:cubicBezTo>
                  <a:moveTo>
                    <a:pt x="936212" y="242221"/>
                  </a:moveTo>
                  <a:cubicBezTo>
                    <a:pt x="877062" y="226123"/>
                    <a:pt x="817816" y="215360"/>
                    <a:pt x="753332" y="215360"/>
                  </a:cubicBezTo>
                  <a:cubicBezTo>
                    <a:pt x="457390" y="215360"/>
                    <a:pt x="215360" y="457486"/>
                    <a:pt x="215360" y="758762"/>
                  </a:cubicBezTo>
                  <a:cubicBezTo>
                    <a:pt x="215360" y="904018"/>
                    <a:pt x="269177" y="1033177"/>
                    <a:pt x="360616"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88" name="Freeform: Shape 387">
              <a:extLst>
                <a:ext uri="{FF2B5EF4-FFF2-40B4-BE49-F238E27FC236}">
                  <a16:creationId xmlns:a16="http://schemas.microsoft.com/office/drawing/2014/main" id="{682996EB-4581-8D68-75D4-E080918985E9}"/>
                </a:ext>
              </a:extLst>
            </p:cNvPr>
            <p:cNvSpPr/>
            <p:nvPr/>
          </p:nvSpPr>
          <p:spPr>
            <a:xfrm>
              <a:off x="5734176" y="2191921"/>
              <a:ext cx="124850" cy="124778"/>
            </a:xfrm>
            <a:custGeom>
              <a:avLst/>
              <a:gdLst>
                <a:gd name="connsiteX0" fmla="*/ 833914 w 1511807"/>
                <a:gd name="connsiteY0" fmla="*/ 833914 h 1511808"/>
                <a:gd name="connsiteX1" fmla="*/ 677894 w 1511807"/>
                <a:gd name="connsiteY1" fmla="*/ 833914 h 1511808"/>
                <a:gd name="connsiteX2" fmla="*/ 677894 w 1511807"/>
                <a:gd name="connsiteY2" fmla="*/ 677894 h 1511808"/>
                <a:gd name="connsiteX3" fmla="*/ 833914 w 1511807"/>
                <a:gd name="connsiteY3" fmla="*/ 677894 h 1511808"/>
                <a:gd name="connsiteX4" fmla="*/ 833914 w 1511807"/>
                <a:gd name="connsiteY4" fmla="*/ 833914 h 1511808"/>
                <a:gd name="connsiteX5" fmla="*/ 833914 w 1511807"/>
                <a:gd name="connsiteY5" fmla="*/ 833914 h 1511808"/>
                <a:gd name="connsiteX6" fmla="*/ 753237 w 1511807"/>
                <a:gd name="connsiteY6" fmla="*/ 0 h 1511808"/>
                <a:gd name="connsiteX7" fmla="*/ 0 w 1511807"/>
                <a:gd name="connsiteY7" fmla="*/ 758571 h 1511808"/>
                <a:gd name="connsiteX8" fmla="*/ 753237 w 1511807"/>
                <a:gd name="connsiteY8" fmla="*/ 1511808 h 1511808"/>
                <a:gd name="connsiteX9" fmla="*/ 1511808 w 1511807"/>
                <a:gd name="connsiteY9" fmla="*/ 758571 h 1511808"/>
                <a:gd name="connsiteX10" fmla="*/ 753237 w 1511807"/>
                <a:gd name="connsiteY10" fmla="*/ 0 h 1511808"/>
                <a:gd name="connsiteX11" fmla="*/ 753237 w 1511807"/>
                <a:gd name="connsiteY11" fmla="*/ 0 h 1511808"/>
                <a:gd name="connsiteX12" fmla="*/ 1151382 w 1511807"/>
                <a:gd name="connsiteY12" fmla="*/ 1129856 h 1511808"/>
                <a:gd name="connsiteX13" fmla="*/ 1296638 w 1511807"/>
                <a:gd name="connsiteY13" fmla="*/ 758666 h 1511808"/>
                <a:gd name="connsiteX14" fmla="*/ 1264348 w 1511807"/>
                <a:gd name="connsiteY14" fmla="*/ 565023 h 1511808"/>
                <a:gd name="connsiteX15" fmla="*/ 936212 w 1511807"/>
                <a:gd name="connsiteY15" fmla="*/ 242221 h 1511808"/>
                <a:gd name="connsiteX16" fmla="*/ 753332 w 1511807"/>
                <a:gd name="connsiteY16" fmla="*/ 215360 h 1511808"/>
                <a:gd name="connsiteX17" fmla="*/ 215360 w 1511807"/>
                <a:gd name="connsiteY17" fmla="*/ 758762 h 1511808"/>
                <a:gd name="connsiteX18" fmla="*/ 360616 w 1511807"/>
                <a:gd name="connsiteY18" fmla="*/ 1129951 h 1511808"/>
                <a:gd name="connsiteX19" fmla="*/ 1140714 w 1511807"/>
                <a:gd name="connsiteY19" fmla="*/ 371380 h 1511808"/>
                <a:gd name="connsiteX20" fmla="*/ 844772 w 1511807"/>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7" h="1511808">
                  <a:moveTo>
                    <a:pt x="833914" y="833914"/>
                  </a:moveTo>
                  <a:cubicBezTo>
                    <a:pt x="790860" y="882301"/>
                    <a:pt x="720947" y="882301"/>
                    <a:pt x="677894" y="833914"/>
                  </a:cubicBezTo>
                  <a:cubicBezTo>
                    <a:pt x="629507" y="790861"/>
                    <a:pt x="629507" y="720947"/>
                    <a:pt x="677894" y="677894"/>
                  </a:cubicBezTo>
                  <a:cubicBezTo>
                    <a:pt x="720947" y="634841"/>
                    <a:pt x="790860" y="629507"/>
                    <a:pt x="833914" y="677894"/>
                  </a:cubicBezTo>
                  <a:cubicBezTo>
                    <a:pt x="882301" y="720947"/>
                    <a:pt x="882301" y="790861"/>
                    <a:pt x="833914" y="833914"/>
                  </a:cubicBezTo>
                  <a:lnTo>
                    <a:pt x="833914" y="833914"/>
                  </a:lnTo>
                  <a:close/>
                  <a:moveTo>
                    <a:pt x="753237" y="0"/>
                  </a:moveTo>
                  <a:cubicBezTo>
                    <a:pt x="338994" y="0"/>
                    <a:pt x="0" y="338899"/>
                    <a:pt x="0" y="758571"/>
                  </a:cubicBezTo>
                  <a:cubicBezTo>
                    <a:pt x="0" y="1178242"/>
                    <a:pt x="338900" y="1511808"/>
                    <a:pt x="753237" y="1511808"/>
                  </a:cubicBezTo>
                  <a:cubicBezTo>
                    <a:pt x="1167575" y="1511808"/>
                    <a:pt x="1511808" y="1172908"/>
                    <a:pt x="1511808" y="758571"/>
                  </a:cubicBezTo>
                  <a:cubicBezTo>
                    <a:pt x="1511808" y="344233"/>
                    <a:pt x="1172909" y="0"/>
                    <a:pt x="753237" y="0"/>
                  </a:cubicBezTo>
                  <a:lnTo>
                    <a:pt x="753237" y="0"/>
                  </a:lnTo>
                  <a:close/>
                  <a:moveTo>
                    <a:pt x="1151382" y="1129856"/>
                  </a:moveTo>
                  <a:cubicBezTo>
                    <a:pt x="1242822" y="1032986"/>
                    <a:pt x="1296638" y="903922"/>
                    <a:pt x="1296638" y="758666"/>
                  </a:cubicBezTo>
                  <a:cubicBezTo>
                    <a:pt x="1296638" y="688753"/>
                    <a:pt x="1285875" y="624173"/>
                    <a:pt x="1264348" y="565023"/>
                  </a:cubicBezTo>
                  <a:moveTo>
                    <a:pt x="936212" y="242221"/>
                  </a:moveTo>
                  <a:cubicBezTo>
                    <a:pt x="877062" y="226123"/>
                    <a:pt x="817816" y="215360"/>
                    <a:pt x="753332" y="215360"/>
                  </a:cubicBezTo>
                  <a:cubicBezTo>
                    <a:pt x="457391" y="215360"/>
                    <a:pt x="215360" y="457486"/>
                    <a:pt x="215360" y="758762"/>
                  </a:cubicBezTo>
                  <a:cubicBezTo>
                    <a:pt x="215360" y="904018"/>
                    <a:pt x="269177" y="1033177"/>
                    <a:pt x="360616"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nvGrpSpPr>
            <p:cNvPr id="389" name="Group 388">
              <a:extLst>
                <a:ext uri="{FF2B5EF4-FFF2-40B4-BE49-F238E27FC236}">
                  <a16:creationId xmlns:a16="http://schemas.microsoft.com/office/drawing/2014/main" id="{15BB5BAE-7A4F-987D-69CE-AAF505B7F339}"/>
                </a:ext>
              </a:extLst>
            </p:cNvPr>
            <p:cNvGrpSpPr/>
            <p:nvPr/>
          </p:nvGrpSpPr>
          <p:grpSpPr>
            <a:xfrm>
              <a:off x="5218048" y="2070921"/>
              <a:ext cx="234088" cy="257010"/>
              <a:chOff x="3862694" y="2070921"/>
              <a:chExt cx="234088" cy="257010"/>
            </a:xfrm>
          </p:grpSpPr>
          <p:sp>
            <p:nvSpPr>
              <p:cNvPr id="512" name="Freeform: Shape 511">
                <a:extLst>
                  <a:ext uri="{FF2B5EF4-FFF2-40B4-BE49-F238E27FC236}">
                    <a16:creationId xmlns:a16="http://schemas.microsoft.com/office/drawing/2014/main" id="{61FCE09E-830E-63B5-B244-1D5898E710C2}"/>
                  </a:ext>
                </a:extLst>
              </p:cNvPr>
              <p:cNvSpPr/>
              <p:nvPr/>
            </p:nvSpPr>
            <p:spPr>
              <a:xfrm>
                <a:off x="3862694" y="2070921"/>
                <a:ext cx="234088" cy="257010"/>
              </a:xfrm>
              <a:custGeom>
                <a:avLst/>
                <a:gdLst>
                  <a:gd name="connsiteX0" fmla="*/ 280419 w 408306"/>
                  <a:gd name="connsiteY0" fmla="*/ 519553 h 519552"/>
                  <a:gd name="connsiteX1" fmla="*/ 27234 w 408306"/>
                  <a:gd name="connsiteY1" fmla="*/ 519553 h 519552"/>
                  <a:gd name="connsiteX2" fmla="*/ 0 w 408306"/>
                  <a:gd name="connsiteY2" fmla="*/ 492318 h 519552"/>
                  <a:gd name="connsiteX3" fmla="*/ 0 w 408306"/>
                  <a:gd name="connsiteY3" fmla="*/ 27248 h 519552"/>
                  <a:gd name="connsiteX4" fmla="*/ 27234 w 408306"/>
                  <a:gd name="connsiteY4" fmla="*/ 0 h 519552"/>
                  <a:gd name="connsiteX5" fmla="*/ 381072 w 408306"/>
                  <a:gd name="connsiteY5" fmla="*/ 0 h 519552"/>
                  <a:gd name="connsiteX6" fmla="*/ 408306 w 408306"/>
                  <a:gd name="connsiteY6" fmla="*/ 27248 h 519552"/>
                  <a:gd name="connsiteX7" fmla="*/ 408306 w 408306"/>
                  <a:gd name="connsiteY7" fmla="*/ 305428 h 5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06" h="519552">
                    <a:moveTo>
                      <a:pt x="280419" y="519553"/>
                    </a:moveTo>
                    <a:lnTo>
                      <a:pt x="27234" y="519553"/>
                    </a:lnTo>
                    <a:cubicBezTo>
                      <a:pt x="12204" y="519553"/>
                      <a:pt x="0" y="507363"/>
                      <a:pt x="0" y="492318"/>
                    </a:cubicBezTo>
                    <a:lnTo>
                      <a:pt x="0" y="27248"/>
                    </a:lnTo>
                    <a:cubicBezTo>
                      <a:pt x="0" y="12204"/>
                      <a:pt x="12204" y="0"/>
                      <a:pt x="27234" y="0"/>
                    </a:cubicBezTo>
                    <a:lnTo>
                      <a:pt x="381072" y="0"/>
                    </a:lnTo>
                    <a:cubicBezTo>
                      <a:pt x="396102" y="0"/>
                      <a:pt x="408306" y="12204"/>
                      <a:pt x="408306" y="27248"/>
                    </a:cubicBezTo>
                    <a:lnTo>
                      <a:pt x="408306" y="305428"/>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3" name="Freeform: Shape 512">
                <a:extLst>
                  <a:ext uri="{FF2B5EF4-FFF2-40B4-BE49-F238E27FC236}">
                    <a16:creationId xmlns:a16="http://schemas.microsoft.com/office/drawing/2014/main" id="{DA61277C-312B-B96B-F7CC-1DE9E5AA84FC}"/>
                  </a:ext>
                </a:extLst>
              </p:cNvPr>
              <p:cNvSpPr/>
              <p:nvPr/>
            </p:nvSpPr>
            <p:spPr>
              <a:xfrm>
                <a:off x="3903269" y="2147400"/>
                <a:ext cx="152954" cy="130444"/>
              </a:xfrm>
              <a:custGeom>
                <a:avLst/>
                <a:gdLst>
                  <a:gd name="connsiteX0" fmla="*/ 209646 w 266788"/>
                  <a:gd name="connsiteY0" fmla="*/ 263695 h 263695"/>
                  <a:gd name="connsiteX1" fmla="*/ 13029 w 266788"/>
                  <a:gd name="connsiteY1" fmla="*/ 263695 h 263695"/>
                  <a:gd name="connsiteX2" fmla="*/ 0 w 266788"/>
                  <a:gd name="connsiteY2" fmla="*/ 250652 h 263695"/>
                  <a:gd name="connsiteX3" fmla="*/ 0 w 266788"/>
                  <a:gd name="connsiteY3" fmla="*/ 13043 h 263695"/>
                  <a:gd name="connsiteX4" fmla="*/ 13029 w 266788"/>
                  <a:gd name="connsiteY4" fmla="*/ 0 h 263695"/>
                  <a:gd name="connsiteX5" fmla="*/ 253745 w 266788"/>
                  <a:gd name="connsiteY5" fmla="*/ 0 h 263695"/>
                  <a:gd name="connsiteX6" fmla="*/ 266788 w 266788"/>
                  <a:gd name="connsiteY6" fmla="*/ 13043 h 263695"/>
                  <a:gd name="connsiteX7" fmla="*/ 266788 w 266788"/>
                  <a:gd name="connsiteY7" fmla="*/ 155177 h 26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88" h="263695">
                    <a:moveTo>
                      <a:pt x="209646" y="263695"/>
                    </a:moveTo>
                    <a:lnTo>
                      <a:pt x="13029" y="263695"/>
                    </a:lnTo>
                    <a:cubicBezTo>
                      <a:pt x="5836" y="263695"/>
                      <a:pt x="0" y="257859"/>
                      <a:pt x="0" y="250652"/>
                    </a:cubicBezTo>
                    <a:lnTo>
                      <a:pt x="0" y="13043"/>
                    </a:lnTo>
                    <a:cubicBezTo>
                      <a:pt x="0" y="5850"/>
                      <a:pt x="5836" y="0"/>
                      <a:pt x="13029" y="0"/>
                    </a:cubicBezTo>
                    <a:lnTo>
                      <a:pt x="253745" y="0"/>
                    </a:lnTo>
                    <a:cubicBezTo>
                      <a:pt x="260952" y="0"/>
                      <a:pt x="266788" y="5850"/>
                      <a:pt x="266788" y="13043"/>
                    </a:cubicBezTo>
                    <a:lnTo>
                      <a:pt x="266788"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B068D677-CA55-EE44-CBA3-591856E1749D}"/>
                  </a:ext>
                </a:extLst>
              </p:cNvPr>
              <p:cNvSpPr/>
              <p:nvPr/>
            </p:nvSpPr>
            <p:spPr>
              <a:xfrm>
                <a:off x="3883138"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19046839-38B7-35CA-2D4E-0D2852DEE760}"/>
                  </a:ext>
                </a:extLst>
              </p:cNvPr>
              <p:cNvSpPr/>
              <p:nvPr/>
            </p:nvSpPr>
            <p:spPr>
              <a:xfrm>
                <a:off x="4067295"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702CEA2F-C1C9-DB00-E591-40229A181C63}"/>
                  </a:ext>
                </a:extLst>
              </p:cNvPr>
              <p:cNvSpPr/>
              <p:nvPr/>
            </p:nvSpPr>
            <p:spPr>
              <a:xfrm>
                <a:off x="3883138" y="2302385"/>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24198AB7-E150-1A2E-4196-2E44334E2DF4}"/>
                  </a:ext>
                </a:extLst>
              </p:cNvPr>
              <p:cNvSpPr/>
              <p:nvPr/>
            </p:nvSpPr>
            <p:spPr>
              <a:xfrm>
                <a:off x="392392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6331BB30-B320-6C77-0EB9-EA7E86E8A9AC}"/>
                  </a:ext>
                </a:extLst>
              </p:cNvPr>
              <p:cNvSpPr/>
              <p:nvPr/>
            </p:nvSpPr>
            <p:spPr>
              <a:xfrm>
                <a:off x="395120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9" name="Freeform: Shape 518">
                <a:extLst>
                  <a:ext uri="{FF2B5EF4-FFF2-40B4-BE49-F238E27FC236}">
                    <a16:creationId xmlns:a16="http://schemas.microsoft.com/office/drawing/2014/main" id="{090CC550-7012-431A-6C0A-131E7ACAB511}"/>
                  </a:ext>
                </a:extLst>
              </p:cNvPr>
              <p:cNvSpPr/>
              <p:nvPr/>
            </p:nvSpPr>
            <p:spPr>
              <a:xfrm>
                <a:off x="397848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0" name="Freeform: Shape 519">
                <a:extLst>
                  <a:ext uri="{FF2B5EF4-FFF2-40B4-BE49-F238E27FC236}">
                    <a16:creationId xmlns:a16="http://schemas.microsoft.com/office/drawing/2014/main" id="{038A9BB2-BFDC-8C80-C04A-FB0BB2687D5C}"/>
                  </a:ext>
                </a:extLst>
              </p:cNvPr>
              <p:cNvSpPr/>
              <p:nvPr/>
            </p:nvSpPr>
            <p:spPr>
              <a:xfrm>
                <a:off x="400576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1" name="Freeform: Shape 520">
                <a:extLst>
                  <a:ext uri="{FF2B5EF4-FFF2-40B4-BE49-F238E27FC236}">
                    <a16:creationId xmlns:a16="http://schemas.microsoft.com/office/drawing/2014/main" id="{54897CDE-B34A-421E-CA33-5004594BB833}"/>
                  </a:ext>
                </a:extLst>
              </p:cNvPr>
              <p:cNvSpPr/>
              <p:nvPr/>
            </p:nvSpPr>
            <p:spPr>
              <a:xfrm>
                <a:off x="403304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2" name="Freeform: Shape 521">
                <a:extLst>
                  <a:ext uri="{FF2B5EF4-FFF2-40B4-BE49-F238E27FC236}">
                    <a16:creationId xmlns:a16="http://schemas.microsoft.com/office/drawing/2014/main" id="{872BE877-A9D6-BF14-01B1-9FB94D62B275}"/>
                  </a:ext>
                </a:extLst>
              </p:cNvPr>
              <p:cNvSpPr/>
              <p:nvPr/>
            </p:nvSpPr>
            <p:spPr>
              <a:xfrm>
                <a:off x="392392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3" name="Freeform: Shape 522">
                <a:extLst>
                  <a:ext uri="{FF2B5EF4-FFF2-40B4-BE49-F238E27FC236}">
                    <a16:creationId xmlns:a16="http://schemas.microsoft.com/office/drawing/2014/main" id="{A6397003-6A6D-6AAB-FCE8-BA5AF5A1FAA7}"/>
                  </a:ext>
                </a:extLst>
              </p:cNvPr>
              <p:cNvSpPr/>
              <p:nvPr/>
            </p:nvSpPr>
            <p:spPr>
              <a:xfrm>
                <a:off x="395120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4" name="Freeform: Shape 523">
                <a:extLst>
                  <a:ext uri="{FF2B5EF4-FFF2-40B4-BE49-F238E27FC236}">
                    <a16:creationId xmlns:a16="http://schemas.microsoft.com/office/drawing/2014/main" id="{C11E8DD9-B6B6-C974-74DA-4E1128B04286}"/>
                  </a:ext>
                </a:extLst>
              </p:cNvPr>
              <p:cNvSpPr/>
              <p:nvPr/>
            </p:nvSpPr>
            <p:spPr>
              <a:xfrm>
                <a:off x="397848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EBAE967D-E354-1F86-C080-79119DC6E741}"/>
                  </a:ext>
                </a:extLst>
              </p:cNvPr>
              <p:cNvSpPr/>
              <p:nvPr/>
            </p:nvSpPr>
            <p:spPr>
              <a:xfrm>
                <a:off x="4005763"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E84FF0E8-EB33-3118-295F-B00E8FBEF22D}"/>
                  </a:ext>
                </a:extLst>
              </p:cNvPr>
              <p:cNvSpPr/>
              <p:nvPr/>
            </p:nvSpPr>
            <p:spPr>
              <a:xfrm>
                <a:off x="3923922" y="2070928"/>
                <a:ext cx="109112" cy="24390"/>
              </a:xfrm>
              <a:custGeom>
                <a:avLst/>
                <a:gdLst>
                  <a:gd name="connsiteX0" fmla="*/ 0 w 190318"/>
                  <a:gd name="connsiteY0" fmla="*/ 0 h 49304"/>
                  <a:gd name="connsiteX1" fmla="*/ 0 w 190318"/>
                  <a:gd name="connsiteY1" fmla="*/ 38794 h 49304"/>
                  <a:gd name="connsiteX2" fmla="*/ 10510 w 190318"/>
                  <a:gd name="connsiteY2" fmla="*/ 49305 h 49304"/>
                  <a:gd name="connsiteX3" fmla="*/ 179809 w 190318"/>
                  <a:gd name="connsiteY3" fmla="*/ 49305 h 49304"/>
                  <a:gd name="connsiteX4" fmla="*/ 190319 w 190318"/>
                  <a:gd name="connsiteY4" fmla="*/ 38794 h 49304"/>
                  <a:gd name="connsiteX5" fmla="*/ 190319 w 190318"/>
                  <a:gd name="connsiteY5" fmla="*/ 0 h 4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318" h="49304">
                    <a:moveTo>
                      <a:pt x="0" y="0"/>
                    </a:moveTo>
                    <a:lnTo>
                      <a:pt x="0" y="38794"/>
                    </a:lnTo>
                    <a:cubicBezTo>
                      <a:pt x="0" y="44602"/>
                      <a:pt x="4702" y="49305"/>
                      <a:pt x="10510" y="49305"/>
                    </a:cubicBezTo>
                    <a:lnTo>
                      <a:pt x="179809" y="49305"/>
                    </a:lnTo>
                    <a:cubicBezTo>
                      <a:pt x="185617" y="49305"/>
                      <a:pt x="190319" y="44602"/>
                      <a:pt x="190319" y="38794"/>
                    </a:cubicBezTo>
                    <a:lnTo>
                      <a:pt x="190319"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4AE8A115-4C25-28D3-CAF4-8ABCDAADE90C}"/>
                  </a:ext>
                </a:extLst>
              </p:cNvPr>
              <p:cNvSpPr/>
              <p:nvPr/>
            </p:nvSpPr>
            <p:spPr>
              <a:xfrm>
                <a:off x="4005763" y="2070928"/>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EC9137ED-D797-ED63-652C-3D442D4B489B}"/>
                  </a:ext>
                </a:extLst>
              </p:cNvPr>
              <p:cNvSpPr/>
              <p:nvPr/>
            </p:nvSpPr>
            <p:spPr>
              <a:xfrm>
                <a:off x="3914254"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Shape 528">
                <a:extLst>
                  <a:ext uri="{FF2B5EF4-FFF2-40B4-BE49-F238E27FC236}">
                    <a16:creationId xmlns:a16="http://schemas.microsoft.com/office/drawing/2014/main" id="{1B0E24BB-D334-C82A-3C47-7EF70C86E074}"/>
                  </a:ext>
                </a:extLst>
              </p:cNvPr>
              <p:cNvSpPr/>
              <p:nvPr/>
            </p:nvSpPr>
            <p:spPr>
              <a:xfrm>
                <a:off x="4007464" y="219041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Shape 529">
                <a:extLst>
                  <a:ext uri="{FF2B5EF4-FFF2-40B4-BE49-F238E27FC236}">
                    <a16:creationId xmlns:a16="http://schemas.microsoft.com/office/drawing/2014/main" id="{A8BF742A-1D55-D129-3232-A25FEABF21CD}"/>
                  </a:ext>
                </a:extLst>
              </p:cNvPr>
              <p:cNvSpPr/>
              <p:nvPr/>
            </p:nvSpPr>
            <p:spPr>
              <a:xfrm>
                <a:off x="3959932"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0" name="Group 389">
              <a:extLst>
                <a:ext uri="{FF2B5EF4-FFF2-40B4-BE49-F238E27FC236}">
                  <a16:creationId xmlns:a16="http://schemas.microsoft.com/office/drawing/2014/main" id="{E48D44BE-536E-2EE8-CD6F-B7DEFA059D0B}"/>
                </a:ext>
              </a:extLst>
            </p:cNvPr>
            <p:cNvGrpSpPr/>
            <p:nvPr/>
          </p:nvGrpSpPr>
          <p:grpSpPr>
            <a:xfrm>
              <a:off x="5392906" y="2051343"/>
              <a:ext cx="232732" cy="257702"/>
              <a:chOff x="4037552" y="2051343"/>
              <a:chExt cx="232732" cy="257702"/>
            </a:xfrm>
          </p:grpSpPr>
          <p:sp>
            <p:nvSpPr>
              <p:cNvPr id="410" name="Freeform: Shape 409">
                <a:extLst>
                  <a:ext uri="{FF2B5EF4-FFF2-40B4-BE49-F238E27FC236}">
                    <a16:creationId xmlns:a16="http://schemas.microsoft.com/office/drawing/2014/main" id="{0CDFBED2-8646-A102-469D-93696383F757}"/>
                  </a:ext>
                </a:extLst>
              </p:cNvPr>
              <p:cNvSpPr/>
              <p:nvPr/>
            </p:nvSpPr>
            <p:spPr>
              <a:xfrm>
                <a:off x="4037552" y="2051343"/>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AE2DBD12-5342-945B-2A58-B17C7FF82BCC}"/>
                  </a:ext>
                </a:extLst>
              </p:cNvPr>
              <p:cNvSpPr/>
              <p:nvPr/>
            </p:nvSpPr>
            <p:spPr>
              <a:xfrm>
                <a:off x="4144988" y="2308353"/>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08F8E475-FD94-266D-418E-F449F5C2A2F3}"/>
                  </a:ext>
                </a:extLst>
              </p:cNvPr>
              <p:cNvSpPr/>
              <p:nvPr/>
            </p:nvSpPr>
            <p:spPr>
              <a:xfrm>
                <a:off x="4146697" y="2258266"/>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506F5075-BD24-E8B0-60A0-79108867370B}"/>
                  </a:ext>
                </a:extLst>
              </p:cNvPr>
              <p:cNvSpPr/>
              <p:nvPr/>
            </p:nvSpPr>
            <p:spPr>
              <a:xfrm>
                <a:off x="4107357" y="2127822"/>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CE25FC9B-A5C3-EA6C-705B-BB91801916B6}"/>
                  </a:ext>
                </a:extLst>
              </p:cNvPr>
              <p:cNvSpPr/>
              <p:nvPr/>
            </p:nvSpPr>
            <p:spPr>
              <a:xfrm>
                <a:off x="4240789" y="2069544"/>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5" name="Freeform: Shape 414">
                <a:extLst>
                  <a:ext uri="{FF2B5EF4-FFF2-40B4-BE49-F238E27FC236}">
                    <a16:creationId xmlns:a16="http://schemas.microsoft.com/office/drawing/2014/main" id="{59583102-8490-0890-C00F-8D47AD8C6518}"/>
                  </a:ext>
                </a:extLst>
              </p:cNvPr>
              <p:cNvSpPr/>
              <p:nvPr/>
            </p:nvSpPr>
            <p:spPr>
              <a:xfrm>
                <a:off x="412469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8A319053-8938-7E1E-F806-EAA99CE6C2A1}"/>
                  </a:ext>
                </a:extLst>
              </p:cNvPr>
              <p:cNvSpPr/>
              <p:nvPr/>
            </p:nvSpPr>
            <p:spPr>
              <a:xfrm>
                <a:off x="415197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3ACCE384-B46B-0A34-1CAD-58E175523715}"/>
                  </a:ext>
                </a:extLst>
              </p:cNvPr>
              <p:cNvSpPr/>
              <p:nvPr/>
            </p:nvSpPr>
            <p:spPr>
              <a:xfrm>
                <a:off x="417925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F6F09008-015B-9FCE-D6BD-3035E189B251}"/>
                  </a:ext>
                </a:extLst>
              </p:cNvPr>
              <p:cNvSpPr/>
              <p:nvPr/>
            </p:nvSpPr>
            <p:spPr>
              <a:xfrm>
                <a:off x="420653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1B158910-2F97-B02D-0F52-92BF0C615732}"/>
                  </a:ext>
                </a:extLst>
              </p:cNvPr>
              <p:cNvSpPr/>
              <p:nvPr/>
            </p:nvSpPr>
            <p:spPr>
              <a:xfrm>
                <a:off x="4151976"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5462A1EE-7182-9157-F58D-FD0508117835}"/>
                  </a:ext>
                </a:extLst>
              </p:cNvPr>
              <p:cNvSpPr/>
              <p:nvPr/>
            </p:nvSpPr>
            <p:spPr>
              <a:xfrm>
                <a:off x="4179257"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7B6281BD-43DA-628A-1A83-63270CDF85A6}"/>
                  </a:ext>
                </a:extLst>
              </p:cNvPr>
              <p:cNvSpPr/>
              <p:nvPr/>
            </p:nvSpPr>
            <p:spPr>
              <a:xfrm>
                <a:off x="4097416" y="2051343"/>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53AD56B1-9B85-C765-4610-A87528C40B20}"/>
                  </a:ext>
                </a:extLst>
              </p:cNvPr>
              <p:cNvSpPr/>
              <p:nvPr/>
            </p:nvSpPr>
            <p:spPr>
              <a:xfrm>
                <a:off x="4107357" y="2051343"/>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551196D1-1A36-AEC9-A9C8-F8C0DA96F815}"/>
                  </a:ext>
                </a:extLst>
              </p:cNvPr>
              <p:cNvSpPr/>
              <p:nvPr/>
            </p:nvSpPr>
            <p:spPr>
              <a:xfrm>
                <a:off x="4179257" y="2051343"/>
                <a:ext cx="802" cy="24396"/>
              </a:xfrm>
              <a:custGeom>
                <a:avLst/>
                <a:gdLst>
                  <a:gd name="connsiteX0" fmla="*/ 0 w 1399"/>
                  <a:gd name="connsiteY0" fmla="*/ 0 h 49318"/>
                  <a:gd name="connsiteX1" fmla="*/ 0 w 1399"/>
                  <a:gd name="connsiteY1" fmla="*/ 49319 h 49318"/>
                </a:gdLst>
                <a:ahLst/>
                <a:cxnLst>
                  <a:cxn ang="0">
                    <a:pos x="connsiteX0" y="connsiteY0"/>
                  </a:cxn>
                  <a:cxn ang="0">
                    <a:pos x="connsiteX1" y="connsiteY1"/>
                  </a:cxn>
                </a:cxnLst>
                <a:rect l="l" t="t" r="r" b="b"/>
                <a:pathLst>
                  <a:path w="1399" h="49318">
                    <a:moveTo>
                      <a:pt x="0" y="0"/>
                    </a:moveTo>
                    <a:lnTo>
                      <a:pt x="0" y="49319"/>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FBF2B17B-3B9E-5B4B-3D6C-3A1A2B731FD5}"/>
                  </a:ext>
                </a:extLst>
              </p:cNvPr>
              <p:cNvSpPr/>
              <p:nvPr/>
            </p:nvSpPr>
            <p:spPr>
              <a:xfrm>
                <a:off x="4107357" y="2196471"/>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19"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6C072528-C954-BCC0-2554-2EFD6BA1E816}"/>
                  </a:ext>
                </a:extLst>
              </p:cNvPr>
              <p:cNvSpPr/>
              <p:nvPr/>
            </p:nvSpPr>
            <p:spPr>
              <a:xfrm>
                <a:off x="4107357" y="2170828"/>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71EC6E24-4B16-D4B6-D8B3-3BD7EE546C28}"/>
                  </a:ext>
                </a:extLst>
              </p:cNvPr>
              <p:cNvSpPr/>
              <p:nvPr/>
            </p:nvSpPr>
            <p:spPr>
              <a:xfrm>
                <a:off x="4180958" y="2170831"/>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7139BB43-EEE3-2057-4DC0-832477F747A1}"/>
                  </a:ext>
                </a:extLst>
              </p:cNvPr>
              <p:cNvSpPr/>
              <p:nvPr/>
            </p:nvSpPr>
            <p:spPr>
              <a:xfrm>
                <a:off x="4134929" y="2171270"/>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1" name="Group 390">
              <a:extLst>
                <a:ext uri="{FF2B5EF4-FFF2-40B4-BE49-F238E27FC236}">
                  <a16:creationId xmlns:a16="http://schemas.microsoft.com/office/drawing/2014/main" id="{E2EAB4F0-442B-02D6-3969-9E20697C9D44}"/>
                </a:ext>
              </a:extLst>
            </p:cNvPr>
            <p:cNvGrpSpPr/>
            <p:nvPr/>
          </p:nvGrpSpPr>
          <p:grpSpPr>
            <a:xfrm>
              <a:off x="5573180" y="2030567"/>
              <a:ext cx="232732" cy="257702"/>
              <a:chOff x="4217826" y="2030567"/>
              <a:chExt cx="232732" cy="257702"/>
            </a:xfrm>
          </p:grpSpPr>
          <p:sp>
            <p:nvSpPr>
              <p:cNvPr id="392" name="Freeform: Shape 391">
                <a:extLst>
                  <a:ext uri="{FF2B5EF4-FFF2-40B4-BE49-F238E27FC236}">
                    <a16:creationId xmlns:a16="http://schemas.microsoft.com/office/drawing/2014/main" id="{B06959ED-1872-EA0A-4A2A-B7C18302B506}"/>
                  </a:ext>
                </a:extLst>
              </p:cNvPr>
              <p:cNvSpPr/>
              <p:nvPr/>
            </p:nvSpPr>
            <p:spPr>
              <a:xfrm>
                <a:off x="4217826" y="2030567"/>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Shape 392">
                <a:extLst>
                  <a:ext uri="{FF2B5EF4-FFF2-40B4-BE49-F238E27FC236}">
                    <a16:creationId xmlns:a16="http://schemas.microsoft.com/office/drawing/2014/main" id="{BC5C52EF-9B07-6BE6-F29A-C403A9FCD46D}"/>
                  </a:ext>
                </a:extLst>
              </p:cNvPr>
              <p:cNvSpPr/>
              <p:nvPr/>
            </p:nvSpPr>
            <p:spPr>
              <a:xfrm>
                <a:off x="4325262" y="2287577"/>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94" name="Freeform: Shape 393">
                <a:extLst>
                  <a:ext uri="{FF2B5EF4-FFF2-40B4-BE49-F238E27FC236}">
                    <a16:creationId xmlns:a16="http://schemas.microsoft.com/office/drawing/2014/main" id="{1500A711-16B2-DE56-7D46-44ACA01A8580}"/>
                  </a:ext>
                </a:extLst>
              </p:cNvPr>
              <p:cNvSpPr/>
              <p:nvPr/>
            </p:nvSpPr>
            <p:spPr>
              <a:xfrm>
                <a:off x="4326971" y="2237490"/>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Shape 394">
                <a:extLst>
                  <a:ext uri="{FF2B5EF4-FFF2-40B4-BE49-F238E27FC236}">
                    <a16:creationId xmlns:a16="http://schemas.microsoft.com/office/drawing/2014/main" id="{780F6EF2-51B2-D261-B23E-F968DB191393}"/>
                  </a:ext>
                </a:extLst>
              </p:cNvPr>
              <p:cNvSpPr/>
              <p:nvPr/>
            </p:nvSpPr>
            <p:spPr>
              <a:xfrm>
                <a:off x="4287631" y="2107046"/>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96" name="Freeform: Shape 395">
                <a:extLst>
                  <a:ext uri="{FF2B5EF4-FFF2-40B4-BE49-F238E27FC236}">
                    <a16:creationId xmlns:a16="http://schemas.microsoft.com/office/drawing/2014/main" id="{FEE772BC-32B0-CD8B-E691-1D37FA470B1B}"/>
                  </a:ext>
                </a:extLst>
              </p:cNvPr>
              <p:cNvSpPr/>
              <p:nvPr/>
            </p:nvSpPr>
            <p:spPr>
              <a:xfrm>
                <a:off x="4421063" y="2048768"/>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Shape 396">
                <a:extLst>
                  <a:ext uri="{FF2B5EF4-FFF2-40B4-BE49-F238E27FC236}">
                    <a16:creationId xmlns:a16="http://schemas.microsoft.com/office/drawing/2014/main" id="{321B8E9B-E4B1-AA38-87C6-02B145BD8C79}"/>
                  </a:ext>
                </a:extLst>
              </p:cNvPr>
              <p:cNvSpPr/>
              <p:nvPr/>
            </p:nvSpPr>
            <p:spPr>
              <a:xfrm>
                <a:off x="4304970"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41017F54-59F9-B57B-A4A0-6359DCC582A3}"/>
                  </a:ext>
                </a:extLst>
              </p:cNvPr>
              <p:cNvSpPr/>
              <p:nvPr/>
            </p:nvSpPr>
            <p:spPr>
              <a:xfrm>
                <a:off x="433225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Shape 398">
                <a:extLst>
                  <a:ext uri="{FF2B5EF4-FFF2-40B4-BE49-F238E27FC236}">
                    <a16:creationId xmlns:a16="http://schemas.microsoft.com/office/drawing/2014/main" id="{68CA39FD-4CA1-47E0-76F8-D3916F92A295}"/>
                  </a:ext>
                </a:extLst>
              </p:cNvPr>
              <p:cNvSpPr/>
              <p:nvPr/>
            </p:nvSpPr>
            <p:spPr>
              <a:xfrm>
                <a:off x="435953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6D909BD8-2DAD-A557-98C0-A345167DF44A}"/>
                  </a:ext>
                </a:extLst>
              </p:cNvPr>
              <p:cNvSpPr/>
              <p:nvPr/>
            </p:nvSpPr>
            <p:spPr>
              <a:xfrm>
                <a:off x="438681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Shape 400">
                <a:extLst>
                  <a:ext uri="{FF2B5EF4-FFF2-40B4-BE49-F238E27FC236}">
                    <a16:creationId xmlns:a16="http://schemas.microsoft.com/office/drawing/2014/main" id="{CEFA0A0D-50AA-78E8-00A2-A97A6FFCEC77}"/>
                  </a:ext>
                </a:extLst>
              </p:cNvPr>
              <p:cNvSpPr/>
              <p:nvPr/>
            </p:nvSpPr>
            <p:spPr>
              <a:xfrm>
                <a:off x="433225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2" name="Freeform: Shape 401">
                <a:extLst>
                  <a:ext uri="{FF2B5EF4-FFF2-40B4-BE49-F238E27FC236}">
                    <a16:creationId xmlns:a16="http://schemas.microsoft.com/office/drawing/2014/main" id="{6C174AB8-72AC-0602-A59E-5C314768B85B}"/>
                  </a:ext>
                </a:extLst>
              </p:cNvPr>
              <p:cNvSpPr/>
              <p:nvPr/>
            </p:nvSpPr>
            <p:spPr>
              <a:xfrm>
                <a:off x="435953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Shape 402">
                <a:extLst>
                  <a:ext uri="{FF2B5EF4-FFF2-40B4-BE49-F238E27FC236}">
                    <a16:creationId xmlns:a16="http://schemas.microsoft.com/office/drawing/2014/main" id="{AD85CB60-EB4F-0E48-A246-8F68A5C912FF}"/>
                  </a:ext>
                </a:extLst>
              </p:cNvPr>
              <p:cNvSpPr/>
              <p:nvPr/>
            </p:nvSpPr>
            <p:spPr>
              <a:xfrm>
                <a:off x="4277690" y="2030567"/>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4" name="Freeform: Shape 403">
                <a:extLst>
                  <a:ext uri="{FF2B5EF4-FFF2-40B4-BE49-F238E27FC236}">
                    <a16:creationId xmlns:a16="http://schemas.microsoft.com/office/drawing/2014/main" id="{CA5FFE57-55C3-4BC0-3A32-FE7873C191ED}"/>
                  </a:ext>
                </a:extLst>
              </p:cNvPr>
              <p:cNvSpPr/>
              <p:nvPr/>
            </p:nvSpPr>
            <p:spPr>
              <a:xfrm>
                <a:off x="4287631" y="2030567"/>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5" name="Freeform: Shape 404">
                <a:extLst>
                  <a:ext uri="{FF2B5EF4-FFF2-40B4-BE49-F238E27FC236}">
                    <a16:creationId xmlns:a16="http://schemas.microsoft.com/office/drawing/2014/main" id="{BC88C759-1573-902D-1B6E-AEA4835638A9}"/>
                  </a:ext>
                </a:extLst>
              </p:cNvPr>
              <p:cNvSpPr/>
              <p:nvPr/>
            </p:nvSpPr>
            <p:spPr>
              <a:xfrm>
                <a:off x="4359531" y="2030574"/>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6" name="Freeform: Shape 405">
                <a:extLst>
                  <a:ext uri="{FF2B5EF4-FFF2-40B4-BE49-F238E27FC236}">
                    <a16:creationId xmlns:a16="http://schemas.microsoft.com/office/drawing/2014/main" id="{5D9BE0EE-4CAC-CA22-A84A-B2627BD98B72}"/>
                  </a:ext>
                </a:extLst>
              </p:cNvPr>
              <p:cNvSpPr/>
              <p:nvPr/>
            </p:nvSpPr>
            <p:spPr>
              <a:xfrm>
                <a:off x="4287631" y="2175695"/>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20"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BC47A71A-B5E0-6DE5-3E31-7CE1A3855C31}"/>
                  </a:ext>
                </a:extLst>
              </p:cNvPr>
              <p:cNvSpPr/>
              <p:nvPr/>
            </p:nvSpPr>
            <p:spPr>
              <a:xfrm>
                <a:off x="4287631" y="2150052"/>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0D13539F-E17A-2B34-2BBD-AA100C97A37E}"/>
                  </a:ext>
                </a:extLst>
              </p:cNvPr>
              <p:cNvSpPr/>
              <p:nvPr/>
            </p:nvSpPr>
            <p:spPr>
              <a:xfrm>
                <a:off x="4361232" y="215005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4BB81060-EA3B-A939-E9C6-B5B8C58F9E6E}"/>
                  </a:ext>
                </a:extLst>
              </p:cNvPr>
              <p:cNvSpPr/>
              <p:nvPr/>
            </p:nvSpPr>
            <p:spPr>
              <a:xfrm>
                <a:off x="4314018" y="2150048"/>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31" name="Group 530" descr="Icon of 3 SSD cards with a speedometer showing high speed next to each card.">
            <a:extLst>
              <a:ext uri="{FF2B5EF4-FFF2-40B4-BE49-F238E27FC236}">
                <a16:creationId xmlns:a16="http://schemas.microsoft.com/office/drawing/2014/main" id="{DE6EB6C9-2BBD-65FB-51F7-66B2BCCA708B}"/>
              </a:ext>
            </a:extLst>
          </p:cNvPr>
          <p:cNvGrpSpPr/>
          <p:nvPr/>
        </p:nvGrpSpPr>
        <p:grpSpPr>
          <a:xfrm>
            <a:off x="6527179" y="2028107"/>
            <a:ext cx="640978" cy="323769"/>
            <a:chOff x="6570571" y="2030567"/>
            <a:chExt cx="640978" cy="323769"/>
          </a:xfrm>
        </p:grpSpPr>
        <p:sp>
          <p:nvSpPr>
            <p:cNvPr id="532" name="Freeform: Shape 531">
              <a:extLst>
                <a:ext uri="{FF2B5EF4-FFF2-40B4-BE49-F238E27FC236}">
                  <a16:creationId xmlns:a16="http://schemas.microsoft.com/office/drawing/2014/main" id="{6DC4C069-EB05-F7A1-B7AB-501D0C7CE900}"/>
                </a:ext>
              </a:extLst>
            </p:cNvPr>
            <p:cNvSpPr/>
            <p:nvPr/>
          </p:nvSpPr>
          <p:spPr>
            <a:xfrm>
              <a:off x="6733100" y="2229558"/>
              <a:ext cx="124850" cy="124778"/>
            </a:xfrm>
            <a:custGeom>
              <a:avLst/>
              <a:gdLst>
                <a:gd name="connsiteX0" fmla="*/ 833914 w 1511808"/>
                <a:gd name="connsiteY0" fmla="*/ 833914 h 1511808"/>
                <a:gd name="connsiteX1" fmla="*/ 677894 w 1511808"/>
                <a:gd name="connsiteY1" fmla="*/ 833914 h 1511808"/>
                <a:gd name="connsiteX2" fmla="*/ 677894 w 1511808"/>
                <a:gd name="connsiteY2" fmla="*/ 677894 h 1511808"/>
                <a:gd name="connsiteX3" fmla="*/ 833914 w 1511808"/>
                <a:gd name="connsiteY3" fmla="*/ 677894 h 1511808"/>
                <a:gd name="connsiteX4" fmla="*/ 833914 w 1511808"/>
                <a:gd name="connsiteY4" fmla="*/ 833914 h 1511808"/>
                <a:gd name="connsiteX5" fmla="*/ 833914 w 1511808"/>
                <a:gd name="connsiteY5" fmla="*/ 833914 h 1511808"/>
                <a:gd name="connsiteX6" fmla="*/ 753237 w 1511808"/>
                <a:gd name="connsiteY6" fmla="*/ 0 h 1511808"/>
                <a:gd name="connsiteX7" fmla="*/ 0 w 1511808"/>
                <a:gd name="connsiteY7" fmla="*/ 758571 h 1511808"/>
                <a:gd name="connsiteX8" fmla="*/ 753237 w 1511808"/>
                <a:gd name="connsiteY8" fmla="*/ 1511808 h 1511808"/>
                <a:gd name="connsiteX9" fmla="*/ 1511808 w 1511808"/>
                <a:gd name="connsiteY9" fmla="*/ 758571 h 1511808"/>
                <a:gd name="connsiteX10" fmla="*/ 753237 w 1511808"/>
                <a:gd name="connsiteY10" fmla="*/ 0 h 1511808"/>
                <a:gd name="connsiteX11" fmla="*/ 753237 w 1511808"/>
                <a:gd name="connsiteY11" fmla="*/ 0 h 1511808"/>
                <a:gd name="connsiteX12" fmla="*/ 1151382 w 1511808"/>
                <a:gd name="connsiteY12" fmla="*/ 1129856 h 1511808"/>
                <a:gd name="connsiteX13" fmla="*/ 1296639 w 1511808"/>
                <a:gd name="connsiteY13" fmla="*/ 758666 h 1511808"/>
                <a:gd name="connsiteX14" fmla="*/ 1264349 w 1511808"/>
                <a:gd name="connsiteY14" fmla="*/ 565023 h 1511808"/>
                <a:gd name="connsiteX15" fmla="*/ 936212 w 1511808"/>
                <a:gd name="connsiteY15" fmla="*/ 242221 h 1511808"/>
                <a:gd name="connsiteX16" fmla="*/ 753332 w 1511808"/>
                <a:gd name="connsiteY16" fmla="*/ 215360 h 1511808"/>
                <a:gd name="connsiteX17" fmla="*/ 215360 w 1511808"/>
                <a:gd name="connsiteY17" fmla="*/ 758762 h 1511808"/>
                <a:gd name="connsiteX18" fmla="*/ 360617 w 1511808"/>
                <a:gd name="connsiteY18" fmla="*/ 1129951 h 1511808"/>
                <a:gd name="connsiteX19" fmla="*/ 1140714 w 1511808"/>
                <a:gd name="connsiteY19" fmla="*/ 371380 h 1511808"/>
                <a:gd name="connsiteX20" fmla="*/ 844772 w 1511808"/>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8" h="1511808">
                  <a:moveTo>
                    <a:pt x="833914" y="833914"/>
                  </a:moveTo>
                  <a:cubicBezTo>
                    <a:pt x="790861" y="882301"/>
                    <a:pt x="720947" y="882301"/>
                    <a:pt x="677894" y="833914"/>
                  </a:cubicBezTo>
                  <a:cubicBezTo>
                    <a:pt x="629507" y="790861"/>
                    <a:pt x="629507" y="720947"/>
                    <a:pt x="677894" y="677894"/>
                  </a:cubicBezTo>
                  <a:cubicBezTo>
                    <a:pt x="720947" y="634841"/>
                    <a:pt x="790861" y="629507"/>
                    <a:pt x="833914" y="677894"/>
                  </a:cubicBezTo>
                  <a:cubicBezTo>
                    <a:pt x="882301" y="720947"/>
                    <a:pt x="882301" y="790861"/>
                    <a:pt x="833914" y="833914"/>
                  </a:cubicBezTo>
                  <a:lnTo>
                    <a:pt x="833914" y="833914"/>
                  </a:lnTo>
                  <a:close/>
                  <a:moveTo>
                    <a:pt x="753237" y="0"/>
                  </a:moveTo>
                  <a:cubicBezTo>
                    <a:pt x="338995" y="0"/>
                    <a:pt x="0" y="338900"/>
                    <a:pt x="0" y="758571"/>
                  </a:cubicBezTo>
                  <a:cubicBezTo>
                    <a:pt x="0" y="1178243"/>
                    <a:pt x="338900" y="1511808"/>
                    <a:pt x="753237" y="1511808"/>
                  </a:cubicBezTo>
                  <a:cubicBezTo>
                    <a:pt x="1167575" y="1511808"/>
                    <a:pt x="1511808" y="1172909"/>
                    <a:pt x="1511808" y="758571"/>
                  </a:cubicBezTo>
                  <a:cubicBezTo>
                    <a:pt x="1511808" y="344234"/>
                    <a:pt x="1172909" y="0"/>
                    <a:pt x="753237" y="0"/>
                  </a:cubicBezTo>
                  <a:lnTo>
                    <a:pt x="753237" y="0"/>
                  </a:lnTo>
                  <a:close/>
                  <a:moveTo>
                    <a:pt x="1151382" y="1129856"/>
                  </a:moveTo>
                  <a:cubicBezTo>
                    <a:pt x="1242822" y="1032986"/>
                    <a:pt x="1296639" y="903922"/>
                    <a:pt x="1296639" y="758666"/>
                  </a:cubicBezTo>
                  <a:cubicBezTo>
                    <a:pt x="1296639" y="688753"/>
                    <a:pt x="1285875" y="624173"/>
                    <a:pt x="1264349" y="565023"/>
                  </a:cubicBezTo>
                  <a:moveTo>
                    <a:pt x="936212" y="242221"/>
                  </a:moveTo>
                  <a:cubicBezTo>
                    <a:pt x="877062" y="226124"/>
                    <a:pt x="817817" y="215360"/>
                    <a:pt x="753332" y="215360"/>
                  </a:cubicBezTo>
                  <a:cubicBezTo>
                    <a:pt x="457391" y="215360"/>
                    <a:pt x="215360" y="457486"/>
                    <a:pt x="215360" y="758762"/>
                  </a:cubicBezTo>
                  <a:cubicBezTo>
                    <a:pt x="215360" y="904018"/>
                    <a:pt x="269177" y="1033177"/>
                    <a:pt x="360617"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A8148E09-46F0-BC62-3D04-236D5CFDC023}"/>
                </a:ext>
              </a:extLst>
            </p:cNvPr>
            <p:cNvSpPr/>
            <p:nvPr/>
          </p:nvSpPr>
          <p:spPr>
            <a:xfrm>
              <a:off x="6902535" y="2210716"/>
              <a:ext cx="124850" cy="124778"/>
            </a:xfrm>
            <a:custGeom>
              <a:avLst/>
              <a:gdLst>
                <a:gd name="connsiteX0" fmla="*/ 833914 w 1511807"/>
                <a:gd name="connsiteY0" fmla="*/ 833914 h 1511808"/>
                <a:gd name="connsiteX1" fmla="*/ 677894 w 1511807"/>
                <a:gd name="connsiteY1" fmla="*/ 833914 h 1511808"/>
                <a:gd name="connsiteX2" fmla="*/ 677894 w 1511807"/>
                <a:gd name="connsiteY2" fmla="*/ 677894 h 1511808"/>
                <a:gd name="connsiteX3" fmla="*/ 833914 w 1511807"/>
                <a:gd name="connsiteY3" fmla="*/ 677894 h 1511808"/>
                <a:gd name="connsiteX4" fmla="*/ 833914 w 1511807"/>
                <a:gd name="connsiteY4" fmla="*/ 833914 h 1511808"/>
                <a:gd name="connsiteX5" fmla="*/ 833914 w 1511807"/>
                <a:gd name="connsiteY5" fmla="*/ 833914 h 1511808"/>
                <a:gd name="connsiteX6" fmla="*/ 753237 w 1511807"/>
                <a:gd name="connsiteY6" fmla="*/ 0 h 1511808"/>
                <a:gd name="connsiteX7" fmla="*/ 0 w 1511807"/>
                <a:gd name="connsiteY7" fmla="*/ 758571 h 1511808"/>
                <a:gd name="connsiteX8" fmla="*/ 753237 w 1511807"/>
                <a:gd name="connsiteY8" fmla="*/ 1511808 h 1511808"/>
                <a:gd name="connsiteX9" fmla="*/ 1511808 w 1511807"/>
                <a:gd name="connsiteY9" fmla="*/ 758571 h 1511808"/>
                <a:gd name="connsiteX10" fmla="*/ 753237 w 1511807"/>
                <a:gd name="connsiteY10" fmla="*/ 0 h 1511808"/>
                <a:gd name="connsiteX11" fmla="*/ 753237 w 1511807"/>
                <a:gd name="connsiteY11" fmla="*/ 0 h 1511808"/>
                <a:gd name="connsiteX12" fmla="*/ 1151382 w 1511807"/>
                <a:gd name="connsiteY12" fmla="*/ 1129856 h 1511808"/>
                <a:gd name="connsiteX13" fmla="*/ 1296638 w 1511807"/>
                <a:gd name="connsiteY13" fmla="*/ 758666 h 1511808"/>
                <a:gd name="connsiteX14" fmla="*/ 1264348 w 1511807"/>
                <a:gd name="connsiteY14" fmla="*/ 565023 h 1511808"/>
                <a:gd name="connsiteX15" fmla="*/ 936212 w 1511807"/>
                <a:gd name="connsiteY15" fmla="*/ 242221 h 1511808"/>
                <a:gd name="connsiteX16" fmla="*/ 753332 w 1511807"/>
                <a:gd name="connsiteY16" fmla="*/ 215360 h 1511808"/>
                <a:gd name="connsiteX17" fmla="*/ 215360 w 1511807"/>
                <a:gd name="connsiteY17" fmla="*/ 758762 h 1511808"/>
                <a:gd name="connsiteX18" fmla="*/ 360616 w 1511807"/>
                <a:gd name="connsiteY18" fmla="*/ 1129951 h 1511808"/>
                <a:gd name="connsiteX19" fmla="*/ 1140714 w 1511807"/>
                <a:gd name="connsiteY19" fmla="*/ 371380 h 1511808"/>
                <a:gd name="connsiteX20" fmla="*/ 844772 w 1511807"/>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7" h="1511808">
                  <a:moveTo>
                    <a:pt x="833914" y="833914"/>
                  </a:moveTo>
                  <a:cubicBezTo>
                    <a:pt x="790861" y="882301"/>
                    <a:pt x="720947" y="882301"/>
                    <a:pt x="677894" y="833914"/>
                  </a:cubicBezTo>
                  <a:cubicBezTo>
                    <a:pt x="629507" y="790861"/>
                    <a:pt x="629507" y="720947"/>
                    <a:pt x="677894" y="677894"/>
                  </a:cubicBezTo>
                  <a:cubicBezTo>
                    <a:pt x="720947" y="634841"/>
                    <a:pt x="790861" y="629507"/>
                    <a:pt x="833914" y="677894"/>
                  </a:cubicBezTo>
                  <a:cubicBezTo>
                    <a:pt x="882301" y="720947"/>
                    <a:pt x="882301" y="790861"/>
                    <a:pt x="833914" y="833914"/>
                  </a:cubicBezTo>
                  <a:lnTo>
                    <a:pt x="833914" y="833914"/>
                  </a:lnTo>
                  <a:close/>
                  <a:moveTo>
                    <a:pt x="753237" y="0"/>
                  </a:moveTo>
                  <a:cubicBezTo>
                    <a:pt x="338995" y="0"/>
                    <a:pt x="0" y="338899"/>
                    <a:pt x="0" y="758571"/>
                  </a:cubicBezTo>
                  <a:cubicBezTo>
                    <a:pt x="0" y="1178242"/>
                    <a:pt x="338899" y="1511808"/>
                    <a:pt x="753237" y="1511808"/>
                  </a:cubicBezTo>
                  <a:cubicBezTo>
                    <a:pt x="1167575" y="1511808"/>
                    <a:pt x="1511808" y="1172908"/>
                    <a:pt x="1511808" y="758571"/>
                  </a:cubicBezTo>
                  <a:cubicBezTo>
                    <a:pt x="1511808" y="344233"/>
                    <a:pt x="1172909" y="0"/>
                    <a:pt x="753237" y="0"/>
                  </a:cubicBezTo>
                  <a:lnTo>
                    <a:pt x="753237" y="0"/>
                  </a:lnTo>
                  <a:close/>
                  <a:moveTo>
                    <a:pt x="1151382" y="1129856"/>
                  </a:moveTo>
                  <a:cubicBezTo>
                    <a:pt x="1242822" y="1032986"/>
                    <a:pt x="1296638" y="903922"/>
                    <a:pt x="1296638" y="758666"/>
                  </a:cubicBezTo>
                  <a:cubicBezTo>
                    <a:pt x="1296638" y="688753"/>
                    <a:pt x="1285875" y="624173"/>
                    <a:pt x="1264348" y="565023"/>
                  </a:cubicBezTo>
                  <a:moveTo>
                    <a:pt x="936212" y="242221"/>
                  </a:moveTo>
                  <a:cubicBezTo>
                    <a:pt x="877062" y="226123"/>
                    <a:pt x="817816" y="215360"/>
                    <a:pt x="753332" y="215360"/>
                  </a:cubicBezTo>
                  <a:cubicBezTo>
                    <a:pt x="457390" y="215360"/>
                    <a:pt x="215360" y="457486"/>
                    <a:pt x="215360" y="758762"/>
                  </a:cubicBezTo>
                  <a:cubicBezTo>
                    <a:pt x="215360" y="904018"/>
                    <a:pt x="269177" y="1033177"/>
                    <a:pt x="360616"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1762AABF-F0D5-A831-65B9-63CF68DA0CDA}"/>
                </a:ext>
              </a:extLst>
            </p:cNvPr>
            <p:cNvSpPr/>
            <p:nvPr/>
          </p:nvSpPr>
          <p:spPr>
            <a:xfrm>
              <a:off x="7086699" y="2191921"/>
              <a:ext cx="124850" cy="124778"/>
            </a:xfrm>
            <a:custGeom>
              <a:avLst/>
              <a:gdLst>
                <a:gd name="connsiteX0" fmla="*/ 833914 w 1511807"/>
                <a:gd name="connsiteY0" fmla="*/ 833914 h 1511808"/>
                <a:gd name="connsiteX1" fmla="*/ 677894 w 1511807"/>
                <a:gd name="connsiteY1" fmla="*/ 833914 h 1511808"/>
                <a:gd name="connsiteX2" fmla="*/ 677894 w 1511807"/>
                <a:gd name="connsiteY2" fmla="*/ 677894 h 1511808"/>
                <a:gd name="connsiteX3" fmla="*/ 833914 w 1511807"/>
                <a:gd name="connsiteY3" fmla="*/ 677894 h 1511808"/>
                <a:gd name="connsiteX4" fmla="*/ 833914 w 1511807"/>
                <a:gd name="connsiteY4" fmla="*/ 833914 h 1511808"/>
                <a:gd name="connsiteX5" fmla="*/ 833914 w 1511807"/>
                <a:gd name="connsiteY5" fmla="*/ 833914 h 1511808"/>
                <a:gd name="connsiteX6" fmla="*/ 753237 w 1511807"/>
                <a:gd name="connsiteY6" fmla="*/ 0 h 1511808"/>
                <a:gd name="connsiteX7" fmla="*/ 0 w 1511807"/>
                <a:gd name="connsiteY7" fmla="*/ 758571 h 1511808"/>
                <a:gd name="connsiteX8" fmla="*/ 753237 w 1511807"/>
                <a:gd name="connsiteY8" fmla="*/ 1511808 h 1511808"/>
                <a:gd name="connsiteX9" fmla="*/ 1511808 w 1511807"/>
                <a:gd name="connsiteY9" fmla="*/ 758571 h 1511808"/>
                <a:gd name="connsiteX10" fmla="*/ 753237 w 1511807"/>
                <a:gd name="connsiteY10" fmla="*/ 0 h 1511808"/>
                <a:gd name="connsiteX11" fmla="*/ 753237 w 1511807"/>
                <a:gd name="connsiteY11" fmla="*/ 0 h 1511808"/>
                <a:gd name="connsiteX12" fmla="*/ 1151382 w 1511807"/>
                <a:gd name="connsiteY12" fmla="*/ 1129856 h 1511808"/>
                <a:gd name="connsiteX13" fmla="*/ 1296638 w 1511807"/>
                <a:gd name="connsiteY13" fmla="*/ 758666 h 1511808"/>
                <a:gd name="connsiteX14" fmla="*/ 1264348 w 1511807"/>
                <a:gd name="connsiteY14" fmla="*/ 565023 h 1511808"/>
                <a:gd name="connsiteX15" fmla="*/ 936212 w 1511807"/>
                <a:gd name="connsiteY15" fmla="*/ 242221 h 1511808"/>
                <a:gd name="connsiteX16" fmla="*/ 753332 w 1511807"/>
                <a:gd name="connsiteY16" fmla="*/ 215360 h 1511808"/>
                <a:gd name="connsiteX17" fmla="*/ 215360 w 1511807"/>
                <a:gd name="connsiteY17" fmla="*/ 758762 h 1511808"/>
                <a:gd name="connsiteX18" fmla="*/ 360616 w 1511807"/>
                <a:gd name="connsiteY18" fmla="*/ 1129951 h 1511808"/>
                <a:gd name="connsiteX19" fmla="*/ 1140714 w 1511807"/>
                <a:gd name="connsiteY19" fmla="*/ 371380 h 1511808"/>
                <a:gd name="connsiteX20" fmla="*/ 844772 w 1511807"/>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7" h="1511808">
                  <a:moveTo>
                    <a:pt x="833914" y="833914"/>
                  </a:moveTo>
                  <a:cubicBezTo>
                    <a:pt x="790860" y="882301"/>
                    <a:pt x="720947" y="882301"/>
                    <a:pt x="677894" y="833914"/>
                  </a:cubicBezTo>
                  <a:cubicBezTo>
                    <a:pt x="629507" y="790861"/>
                    <a:pt x="629507" y="720947"/>
                    <a:pt x="677894" y="677894"/>
                  </a:cubicBezTo>
                  <a:cubicBezTo>
                    <a:pt x="720947" y="634841"/>
                    <a:pt x="790860" y="629507"/>
                    <a:pt x="833914" y="677894"/>
                  </a:cubicBezTo>
                  <a:cubicBezTo>
                    <a:pt x="882301" y="720947"/>
                    <a:pt x="882301" y="790861"/>
                    <a:pt x="833914" y="833914"/>
                  </a:cubicBezTo>
                  <a:lnTo>
                    <a:pt x="833914" y="833914"/>
                  </a:lnTo>
                  <a:close/>
                  <a:moveTo>
                    <a:pt x="753237" y="0"/>
                  </a:moveTo>
                  <a:cubicBezTo>
                    <a:pt x="338994" y="0"/>
                    <a:pt x="0" y="338899"/>
                    <a:pt x="0" y="758571"/>
                  </a:cubicBezTo>
                  <a:cubicBezTo>
                    <a:pt x="0" y="1178242"/>
                    <a:pt x="338900" y="1511808"/>
                    <a:pt x="753237" y="1511808"/>
                  </a:cubicBezTo>
                  <a:cubicBezTo>
                    <a:pt x="1167575" y="1511808"/>
                    <a:pt x="1511808" y="1172908"/>
                    <a:pt x="1511808" y="758571"/>
                  </a:cubicBezTo>
                  <a:cubicBezTo>
                    <a:pt x="1511808" y="344233"/>
                    <a:pt x="1172909" y="0"/>
                    <a:pt x="753237" y="0"/>
                  </a:cubicBezTo>
                  <a:lnTo>
                    <a:pt x="753237" y="0"/>
                  </a:lnTo>
                  <a:close/>
                  <a:moveTo>
                    <a:pt x="1151382" y="1129856"/>
                  </a:moveTo>
                  <a:cubicBezTo>
                    <a:pt x="1242822" y="1032986"/>
                    <a:pt x="1296638" y="903922"/>
                    <a:pt x="1296638" y="758666"/>
                  </a:cubicBezTo>
                  <a:cubicBezTo>
                    <a:pt x="1296638" y="688753"/>
                    <a:pt x="1285875" y="624173"/>
                    <a:pt x="1264348" y="565023"/>
                  </a:cubicBezTo>
                  <a:moveTo>
                    <a:pt x="936212" y="242221"/>
                  </a:moveTo>
                  <a:cubicBezTo>
                    <a:pt x="877062" y="226123"/>
                    <a:pt x="817816" y="215360"/>
                    <a:pt x="753332" y="215360"/>
                  </a:cubicBezTo>
                  <a:cubicBezTo>
                    <a:pt x="457391" y="215360"/>
                    <a:pt x="215360" y="457486"/>
                    <a:pt x="215360" y="758762"/>
                  </a:cubicBezTo>
                  <a:cubicBezTo>
                    <a:pt x="215360" y="904018"/>
                    <a:pt x="269177" y="1033177"/>
                    <a:pt x="360616"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nvGrpSpPr>
            <p:cNvPr id="535" name="Group 534">
              <a:extLst>
                <a:ext uri="{FF2B5EF4-FFF2-40B4-BE49-F238E27FC236}">
                  <a16:creationId xmlns:a16="http://schemas.microsoft.com/office/drawing/2014/main" id="{F927B8A2-B587-6351-E2E5-AB57030BEE15}"/>
                </a:ext>
              </a:extLst>
            </p:cNvPr>
            <p:cNvGrpSpPr/>
            <p:nvPr/>
          </p:nvGrpSpPr>
          <p:grpSpPr>
            <a:xfrm>
              <a:off x="6570571" y="2070921"/>
              <a:ext cx="234088" cy="257010"/>
              <a:chOff x="3862694" y="2070921"/>
              <a:chExt cx="234088" cy="257010"/>
            </a:xfrm>
          </p:grpSpPr>
          <p:sp>
            <p:nvSpPr>
              <p:cNvPr id="574" name="Freeform: Shape 573">
                <a:extLst>
                  <a:ext uri="{FF2B5EF4-FFF2-40B4-BE49-F238E27FC236}">
                    <a16:creationId xmlns:a16="http://schemas.microsoft.com/office/drawing/2014/main" id="{68582BD4-A72B-C96E-F082-45BEE3E7239B}"/>
                  </a:ext>
                </a:extLst>
              </p:cNvPr>
              <p:cNvSpPr/>
              <p:nvPr/>
            </p:nvSpPr>
            <p:spPr>
              <a:xfrm>
                <a:off x="3862694" y="2070921"/>
                <a:ext cx="234088" cy="257010"/>
              </a:xfrm>
              <a:custGeom>
                <a:avLst/>
                <a:gdLst>
                  <a:gd name="connsiteX0" fmla="*/ 280419 w 408306"/>
                  <a:gd name="connsiteY0" fmla="*/ 519553 h 519552"/>
                  <a:gd name="connsiteX1" fmla="*/ 27234 w 408306"/>
                  <a:gd name="connsiteY1" fmla="*/ 519553 h 519552"/>
                  <a:gd name="connsiteX2" fmla="*/ 0 w 408306"/>
                  <a:gd name="connsiteY2" fmla="*/ 492318 h 519552"/>
                  <a:gd name="connsiteX3" fmla="*/ 0 w 408306"/>
                  <a:gd name="connsiteY3" fmla="*/ 27248 h 519552"/>
                  <a:gd name="connsiteX4" fmla="*/ 27234 w 408306"/>
                  <a:gd name="connsiteY4" fmla="*/ 0 h 519552"/>
                  <a:gd name="connsiteX5" fmla="*/ 381072 w 408306"/>
                  <a:gd name="connsiteY5" fmla="*/ 0 h 519552"/>
                  <a:gd name="connsiteX6" fmla="*/ 408306 w 408306"/>
                  <a:gd name="connsiteY6" fmla="*/ 27248 h 519552"/>
                  <a:gd name="connsiteX7" fmla="*/ 408306 w 408306"/>
                  <a:gd name="connsiteY7" fmla="*/ 305428 h 5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06" h="519552">
                    <a:moveTo>
                      <a:pt x="280419" y="519553"/>
                    </a:moveTo>
                    <a:lnTo>
                      <a:pt x="27234" y="519553"/>
                    </a:lnTo>
                    <a:cubicBezTo>
                      <a:pt x="12204" y="519553"/>
                      <a:pt x="0" y="507363"/>
                      <a:pt x="0" y="492318"/>
                    </a:cubicBezTo>
                    <a:lnTo>
                      <a:pt x="0" y="27248"/>
                    </a:lnTo>
                    <a:cubicBezTo>
                      <a:pt x="0" y="12204"/>
                      <a:pt x="12204" y="0"/>
                      <a:pt x="27234" y="0"/>
                    </a:cubicBezTo>
                    <a:lnTo>
                      <a:pt x="381072" y="0"/>
                    </a:lnTo>
                    <a:cubicBezTo>
                      <a:pt x="396102" y="0"/>
                      <a:pt x="408306" y="12204"/>
                      <a:pt x="408306" y="27248"/>
                    </a:cubicBezTo>
                    <a:lnTo>
                      <a:pt x="408306" y="305428"/>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Shape 574">
                <a:extLst>
                  <a:ext uri="{FF2B5EF4-FFF2-40B4-BE49-F238E27FC236}">
                    <a16:creationId xmlns:a16="http://schemas.microsoft.com/office/drawing/2014/main" id="{02A9426C-A0CD-E503-C787-6A31DFFB28B3}"/>
                  </a:ext>
                </a:extLst>
              </p:cNvPr>
              <p:cNvSpPr/>
              <p:nvPr/>
            </p:nvSpPr>
            <p:spPr>
              <a:xfrm>
                <a:off x="3903269" y="2147400"/>
                <a:ext cx="152954" cy="130444"/>
              </a:xfrm>
              <a:custGeom>
                <a:avLst/>
                <a:gdLst>
                  <a:gd name="connsiteX0" fmla="*/ 209646 w 266788"/>
                  <a:gd name="connsiteY0" fmla="*/ 263695 h 263695"/>
                  <a:gd name="connsiteX1" fmla="*/ 13029 w 266788"/>
                  <a:gd name="connsiteY1" fmla="*/ 263695 h 263695"/>
                  <a:gd name="connsiteX2" fmla="*/ 0 w 266788"/>
                  <a:gd name="connsiteY2" fmla="*/ 250652 h 263695"/>
                  <a:gd name="connsiteX3" fmla="*/ 0 w 266788"/>
                  <a:gd name="connsiteY3" fmla="*/ 13043 h 263695"/>
                  <a:gd name="connsiteX4" fmla="*/ 13029 w 266788"/>
                  <a:gd name="connsiteY4" fmla="*/ 0 h 263695"/>
                  <a:gd name="connsiteX5" fmla="*/ 253745 w 266788"/>
                  <a:gd name="connsiteY5" fmla="*/ 0 h 263695"/>
                  <a:gd name="connsiteX6" fmla="*/ 266788 w 266788"/>
                  <a:gd name="connsiteY6" fmla="*/ 13043 h 263695"/>
                  <a:gd name="connsiteX7" fmla="*/ 266788 w 266788"/>
                  <a:gd name="connsiteY7" fmla="*/ 155177 h 26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88" h="263695">
                    <a:moveTo>
                      <a:pt x="209646" y="263695"/>
                    </a:moveTo>
                    <a:lnTo>
                      <a:pt x="13029" y="263695"/>
                    </a:lnTo>
                    <a:cubicBezTo>
                      <a:pt x="5836" y="263695"/>
                      <a:pt x="0" y="257859"/>
                      <a:pt x="0" y="250652"/>
                    </a:cubicBezTo>
                    <a:lnTo>
                      <a:pt x="0" y="13043"/>
                    </a:lnTo>
                    <a:cubicBezTo>
                      <a:pt x="0" y="5850"/>
                      <a:pt x="5836" y="0"/>
                      <a:pt x="13029" y="0"/>
                    </a:cubicBezTo>
                    <a:lnTo>
                      <a:pt x="253745" y="0"/>
                    </a:lnTo>
                    <a:cubicBezTo>
                      <a:pt x="260952" y="0"/>
                      <a:pt x="266788" y="5850"/>
                      <a:pt x="266788" y="13043"/>
                    </a:cubicBezTo>
                    <a:lnTo>
                      <a:pt x="266788"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Shape 575">
                <a:extLst>
                  <a:ext uri="{FF2B5EF4-FFF2-40B4-BE49-F238E27FC236}">
                    <a16:creationId xmlns:a16="http://schemas.microsoft.com/office/drawing/2014/main" id="{603694EF-2BFC-98B9-FA30-91F48B6659E0}"/>
                  </a:ext>
                </a:extLst>
              </p:cNvPr>
              <p:cNvSpPr/>
              <p:nvPr/>
            </p:nvSpPr>
            <p:spPr>
              <a:xfrm>
                <a:off x="3883138"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Shape 576">
                <a:extLst>
                  <a:ext uri="{FF2B5EF4-FFF2-40B4-BE49-F238E27FC236}">
                    <a16:creationId xmlns:a16="http://schemas.microsoft.com/office/drawing/2014/main" id="{195C1867-ED1D-910F-2AFD-9CCF001A5F4C}"/>
                  </a:ext>
                </a:extLst>
              </p:cNvPr>
              <p:cNvSpPr/>
              <p:nvPr/>
            </p:nvSpPr>
            <p:spPr>
              <a:xfrm>
                <a:off x="4067295"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Shape 577">
                <a:extLst>
                  <a:ext uri="{FF2B5EF4-FFF2-40B4-BE49-F238E27FC236}">
                    <a16:creationId xmlns:a16="http://schemas.microsoft.com/office/drawing/2014/main" id="{E7DFA62E-5378-D509-C27A-3D4473CB63F6}"/>
                  </a:ext>
                </a:extLst>
              </p:cNvPr>
              <p:cNvSpPr/>
              <p:nvPr/>
            </p:nvSpPr>
            <p:spPr>
              <a:xfrm>
                <a:off x="3883138" y="2302385"/>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Shape 578">
                <a:extLst>
                  <a:ext uri="{FF2B5EF4-FFF2-40B4-BE49-F238E27FC236}">
                    <a16:creationId xmlns:a16="http://schemas.microsoft.com/office/drawing/2014/main" id="{EF51D358-12EC-E200-D6E8-B97DE04D50B4}"/>
                  </a:ext>
                </a:extLst>
              </p:cNvPr>
              <p:cNvSpPr/>
              <p:nvPr/>
            </p:nvSpPr>
            <p:spPr>
              <a:xfrm>
                <a:off x="392392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Shape 579">
                <a:extLst>
                  <a:ext uri="{FF2B5EF4-FFF2-40B4-BE49-F238E27FC236}">
                    <a16:creationId xmlns:a16="http://schemas.microsoft.com/office/drawing/2014/main" id="{24CE2B14-0B9C-A246-9D72-7CE3A677FEBA}"/>
                  </a:ext>
                </a:extLst>
              </p:cNvPr>
              <p:cNvSpPr/>
              <p:nvPr/>
            </p:nvSpPr>
            <p:spPr>
              <a:xfrm>
                <a:off x="395120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Shape 580">
                <a:extLst>
                  <a:ext uri="{FF2B5EF4-FFF2-40B4-BE49-F238E27FC236}">
                    <a16:creationId xmlns:a16="http://schemas.microsoft.com/office/drawing/2014/main" id="{6B48F94B-4E0F-2581-4DC0-2C7EBF2B5E6E}"/>
                  </a:ext>
                </a:extLst>
              </p:cNvPr>
              <p:cNvSpPr/>
              <p:nvPr/>
            </p:nvSpPr>
            <p:spPr>
              <a:xfrm>
                <a:off x="397848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Shape 581">
                <a:extLst>
                  <a:ext uri="{FF2B5EF4-FFF2-40B4-BE49-F238E27FC236}">
                    <a16:creationId xmlns:a16="http://schemas.microsoft.com/office/drawing/2014/main" id="{3242AF5C-0BAC-7C02-82DC-C005A66554E1}"/>
                  </a:ext>
                </a:extLst>
              </p:cNvPr>
              <p:cNvSpPr/>
              <p:nvPr/>
            </p:nvSpPr>
            <p:spPr>
              <a:xfrm>
                <a:off x="400576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Shape 582">
                <a:extLst>
                  <a:ext uri="{FF2B5EF4-FFF2-40B4-BE49-F238E27FC236}">
                    <a16:creationId xmlns:a16="http://schemas.microsoft.com/office/drawing/2014/main" id="{6F4D20F5-3E49-9DAC-03AD-45109D199459}"/>
                  </a:ext>
                </a:extLst>
              </p:cNvPr>
              <p:cNvSpPr/>
              <p:nvPr/>
            </p:nvSpPr>
            <p:spPr>
              <a:xfrm>
                <a:off x="403304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Shape 583">
                <a:extLst>
                  <a:ext uri="{FF2B5EF4-FFF2-40B4-BE49-F238E27FC236}">
                    <a16:creationId xmlns:a16="http://schemas.microsoft.com/office/drawing/2014/main" id="{02DED31A-8F1E-0B56-9BA7-066414476950}"/>
                  </a:ext>
                </a:extLst>
              </p:cNvPr>
              <p:cNvSpPr/>
              <p:nvPr/>
            </p:nvSpPr>
            <p:spPr>
              <a:xfrm>
                <a:off x="392392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Shape 584">
                <a:extLst>
                  <a:ext uri="{FF2B5EF4-FFF2-40B4-BE49-F238E27FC236}">
                    <a16:creationId xmlns:a16="http://schemas.microsoft.com/office/drawing/2014/main" id="{8520098D-C798-7A54-01EB-7831D1225D84}"/>
                  </a:ext>
                </a:extLst>
              </p:cNvPr>
              <p:cNvSpPr/>
              <p:nvPr/>
            </p:nvSpPr>
            <p:spPr>
              <a:xfrm>
                <a:off x="395120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Shape 585">
                <a:extLst>
                  <a:ext uri="{FF2B5EF4-FFF2-40B4-BE49-F238E27FC236}">
                    <a16:creationId xmlns:a16="http://schemas.microsoft.com/office/drawing/2014/main" id="{D221A4BB-4CC9-BB06-892B-9A1469D4D55D}"/>
                  </a:ext>
                </a:extLst>
              </p:cNvPr>
              <p:cNvSpPr/>
              <p:nvPr/>
            </p:nvSpPr>
            <p:spPr>
              <a:xfrm>
                <a:off x="397848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35C7C528-1D71-65B5-476B-6CDC491D1290}"/>
                  </a:ext>
                </a:extLst>
              </p:cNvPr>
              <p:cNvSpPr/>
              <p:nvPr/>
            </p:nvSpPr>
            <p:spPr>
              <a:xfrm>
                <a:off x="4005763"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Shape 587">
                <a:extLst>
                  <a:ext uri="{FF2B5EF4-FFF2-40B4-BE49-F238E27FC236}">
                    <a16:creationId xmlns:a16="http://schemas.microsoft.com/office/drawing/2014/main" id="{9D52BB78-FA61-776C-9E53-7ABE0CD1C689}"/>
                  </a:ext>
                </a:extLst>
              </p:cNvPr>
              <p:cNvSpPr/>
              <p:nvPr/>
            </p:nvSpPr>
            <p:spPr>
              <a:xfrm>
                <a:off x="3923922" y="2070928"/>
                <a:ext cx="109112" cy="24390"/>
              </a:xfrm>
              <a:custGeom>
                <a:avLst/>
                <a:gdLst>
                  <a:gd name="connsiteX0" fmla="*/ 0 w 190318"/>
                  <a:gd name="connsiteY0" fmla="*/ 0 h 49304"/>
                  <a:gd name="connsiteX1" fmla="*/ 0 w 190318"/>
                  <a:gd name="connsiteY1" fmla="*/ 38794 h 49304"/>
                  <a:gd name="connsiteX2" fmla="*/ 10510 w 190318"/>
                  <a:gd name="connsiteY2" fmla="*/ 49305 h 49304"/>
                  <a:gd name="connsiteX3" fmla="*/ 179809 w 190318"/>
                  <a:gd name="connsiteY3" fmla="*/ 49305 h 49304"/>
                  <a:gd name="connsiteX4" fmla="*/ 190319 w 190318"/>
                  <a:gd name="connsiteY4" fmla="*/ 38794 h 49304"/>
                  <a:gd name="connsiteX5" fmla="*/ 190319 w 190318"/>
                  <a:gd name="connsiteY5" fmla="*/ 0 h 4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318" h="49304">
                    <a:moveTo>
                      <a:pt x="0" y="0"/>
                    </a:moveTo>
                    <a:lnTo>
                      <a:pt x="0" y="38794"/>
                    </a:lnTo>
                    <a:cubicBezTo>
                      <a:pt x="0" y="44602"/>
                      <a:pt x="4702" y="49305"/>
                      <a:pt x="10510" y="49305"/>
                    </a:cubicBezTo>
                    <a:lnTo>
                      <a:pt x="179809" y="49305"/>
                    </a:lnTo>
                    <a:cubicBezTo>
                      <a:pt x="185617" y="49305"/>
                      <a:pt x="190319" y="44602"/>
                      <a:pt x="190319" y="38794"/>
                    </a:cubicBezTo>
                    <a:lnTo>
                      <a:pt x="190319"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Shape 588">
                <a:extLst>
                  <a:ext uri="{FF2B5EF4-FFF2-40B4-BE49-F238E27FC236}">
                    <a16:creationId xmlns:a16="http://schemas.microsoft.com/office/drawing/2014/main" id="{2534E7A5-ACB6-9FE8-45E8-A9F587AC8BAA}"/>
                  </a:ext>
                </a:extLst>
              </p:cNvPr>
              <p:cNvSpPr/>
              <p:nvPr/>
            </p:nvSpPr>
            <p:spPr>
              <a:xfrm>
                <a:off x="4005763" y="2070928"/>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Shape 589">
                <a:extLst>
                  <a:ext uri="{FF2B5EF4-FFF2-40B4-BE49-F238E27FC236}">
                    <a16:creationId xmlns:a16="http://schemas.microsoft.com/office/drawing/2014/main" id="{25D70770-601E-E9C0-B73C-5B138F47E30E}"/>
                  </a:ext>
                </a:extLst>
              </p:cNvPr>
              <p:cNvSpPr/>
              <p:nvPr/>
            </p:nvSpPr>
            <p:spPr>
              <a:xfrm>
                <a:off x="3914254"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Shape 590">
                <a:extLst>
                  <a:ext uri="{FF2B5EF4-FFF2-40B4-BE49-F238E27FC236}">
                    <a16:creationId xmlns:a16="http://schemas.microsoft.com/office/drawing/2014/main" id="{14A880C1-9858-8BE6-F068-0CCFFB5170A9}"/>
                  </a:ext>
                </a:extLst>
              </p:cNvPr>
              <p:cNvSpPr/>
              <p:nvPr/>
            </p:nvSpPr>
            <p:spPr>
              <a:xfrm>
                <a:off x="4007464" y="219041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Shape 591">
                <a:extLst>
                  <a:ext uri="{FF2B5EF4-FFF2-40B4-BE49-F238E27FC236}">
                    <a16:creationId xmlns:a16="http://schemas.microsoft.com/office/drawing/2014/main" id="{BA6491E6-37AB-41F1-709A-5CE5645C044E}"/>
                  </a:ext>
                </a:extLst>
              </p:cNvPr>
              <p:cNvSpPr/>
              <p:nvPr/>
            </p:nvSpPr>
            <p:spPr>
              <a:xfrm>
                <a:off x="3959932"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36" name="Group 535">
              <a:extLst>
                <a:ext uri="{FF2B5EF4-FFF2-40B4-BE49-F238E27FC236}">
                  <a16:creationId xmlns:a16="http://schemas.microsoft.com/office/drawing/2014/main" id="{354302E0-D0F1-9E95-5D29-0942242549AC}"/>
                </a:ext>
              </a:extLst>
            </p:cNvPr>
            <p:cNvGrpSpPr/>
            <p:nvPr/>
          </p:nvGrpSpPr>
          <p:grpSpPr>
            <a:xfrm>
              <a:off x="6745429" y="2051343"/>
              <a:ext cx="232732" cy="257702"/>
              <a:chOff x="4037552" y="2051343"/>
              <a:chExt cx="232732" cy="257702"/>
            </a:xfrm>
          </p:grpSpPr>
          <p:sp>
            <p:nvSpPr>
              <p:cNvPr id="556" name="Freeform: Shape 555">
                <a:extLst>
                  <a:ext uri="{FF2B5EF4-FFF2-40B4-BE49-F238E27FC236}">
                    <a16:creationId xmlns:a16="http://schemas.microsoft.com/office/drawing/2014/main" id="{28169334-8177-10AB-9694-9B7E0ADE4C77}"/>
                  </a:ext>
                </a:extLst>
              </p:cNvPr>
              <p:cNvSpPr/>
              <p:nvPr/>
            </p:nvSpPr>
            <p:spPr>
              <a:xfrm>
                <a:off x="4037552" y="2051343"/>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Shape 556">
                <a:extLst>
                  <a:ext uri="{FF2B5EF4-FFF2-40B4-BE49-F238E27FC236}">
                    <a16:creationId xmlns:a16="http://schemas.microsoft.com/office/drawing/2014/main" id="{57974B97-F8C2-AF7A-ADA1-9F91166E4EFD}"/>
                  </a:ext>
                </a:extLst>
              </p:cNvPr>
              <p:cNvSpPr/>
              <p:nvPr/>
            </p:nvSpPr>
            <p:spPr>
              <a:xfrm>
                <a:off x="4144988" y="2308353"/>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Shape 557">
                <a:extLst>
                  <a:ext uri="{FF2B5EF4-FFF2-40B4-BE49-F238E27FC236}">
                    <a16:creationId xmlns:a16="http://schemas.microsoft.com/office/drawing/2014/main" id="{46932079-81BF-9896-1E89-DC38C26F77F5}"/>
                  </a:ext>
                </a:extLst>
              </p:cNvPr>
              <p:cNvSpPr/>
              <p:nvPr/>
            </p:nvSpPr>
            <p:spPr>
              <a:xfrm>
                <a:off x="4146697" y="2258266"/>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9" name="Freeform: Shape 558">
                <a:extLst>
                  <a:ext uri="{FF2B5EF4-FFF2-40B4-BE49-F238E27FC236}">
                    <a16:creationId xmlns:a16="http://schemas.microsoft.com/office/drawing/2014/main" id="{6D09A70D-6A68-5BED-EB15-C8695ACC3436}"/>
                  </a:ext>
                </a:extLst>
              </p:cNvPr>
              <p:cNvSpPr/>
              <p:nvPr/>
            </p:nvSpPr>
            <p:spPr>
              <a:xfrm>
                <a:off x="4107357" y="2127822"/>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0" name="Freeform: Shape 559">
                <a:extLst>
                  <a:ext uri="{FF2B5EF4-FFF2-40B4-BE49-F238E27FC236}">
                    <a16:creationId xmlns:a16="http://schemas.microsoft.com/office/drawing/2014/main" id="{ACBFA1D7-F2E5-0830-19A5-B736F7CAE31E}"/>
                  </a:ext>
                </a:extLst>
              </p:cNvPr>
              <p:cNvSpPr/>
              <p:nvPr/>
            </p:nvSpPr>
            <p:spPr>
              <a:xfrm>
                <a:off x="4240789" y="2069544"/>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1" name="Freeform: Shape 560">
                <a:extLst>
                  <a:ext uri="{FF2B5EF4-FFF2-40B4-BE49-F238E27FC236}">
                    <a16:creationId xmlns:a16="http://schemas.microsoft.com/office/drawing/2014/main" id="{4381CCED-84B7-1789-8ECA-0AE2932F6585}"/>
                  </a:ext>
                </a:extLst>
              </p:cNvPr>
              <p:cNvSpPr/>
              <p:nvPr/>
            </p:nvSpPr>
            <p:spPr>
              <a:xfrm>
                <a:off x="412469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2" name="Freeform: Shape 561">
                <a:extLst>
                  <a:ext uri="{FF2B5EF4-FFF2-40B4-BE49-F238E27FC236}">
                    <a16:creationId xmlns:a16="http://schemas.microsoft.com/office/drawing/2014/main" id="{F3A895B1-E5B7-4715-09E2-633CA73547B8}"/>
                  </a:ext>
                </a:extLst>
              </p:cNvPr>
              <p:cNvSpPr/>
              <p:nvPr/>
            </p:nvSpPr>
            <p:spPr>
              <a:xfrm>
                <a:off x="415197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3" name="Freeform: Shape 562">
                <a:extLst>
                  <a:ext uri="{FF2B5EF4-FFF2-40B4-BE49-F238E27FC236}">
                    <a16:creationId xmlns:a16="http://schemas.microsoft.com/office/drawing/2014/main" id="{DA74BE53-068F-3DAF-E5CB-43689ECB7525}"/>
                  </a:ext>
                </a:extLst>
              </p:cNvPr>
              <p:cNvSpPr/>
              <p:nvPr/>
            </p:nvSpPr>
            <p:spPr>
              <a:xfrm>
                <a:off x="417925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Shape 563">
                <a:extLst>
                  <a:ext uri="{FF2B5EF4-FFF2-40B4-BE49-F238E27FC236}">
                    <a16:creationId xmlns:a16="http://schemas.microsoft.com/office/drawing/2014/main" id="{77F02A34-14D4-161B-E85C-52816CF3B7D1}"/>
                  </a:ext>
                </a:extLst>
              </p:cNvPr>
              <p:cNvSpPr/>
              <p:nvPr/>
            </p:nvSpPr>
            <p:spPr>
              <a:xfrm>
                <a:off x="420653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Shape 564">
                <a:extLst>
                  <a:ext uri="{FF2B5EF4-FFF2-40B4-BE49-F238E27FC236}">
                    <a16:creationId xmlns:a16="http://schemas.microsoft.com/office/drawing/2014/main" id="{237A8031-915A-11BF-CE39-4D46C161C3E9}"/>
                  </a:ext>
                </a:extLst>
              </p:cNvPr>
              <p:cNvSpPr/>
              <p:nvPr/>
            </p:nvSpPr>
            <p:spPr>
              <a:xfrm>
                <a:off x="4151976"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6" name="Freeform: Shape 565">
                <a:extLst>
                  <a:ext uri="{FF2B5EF4-FFF2-40B4-BE49-F238E27FC236}">
                    <a16:creationId xmlns:a16="http://schemas.microsoft.com/office/drawing/2014/main" id="{7543937F-0A0B-9C21-C91B-35D152FE01C0}"/>
                  </a:ext>
                </a:extLst>
              </p:cNvPr>
              <p:cNvSpPr/>
              <p:nvPr/>
            </p:nvSpPr>
            <p:spPr>
              <a:xfrm>
                <a:off x="4179257"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7" name="Freeform: Shape 566">
                <a:extLst>
                  <a:ext uri="{FF2B5EF4-FFF2-40B4-BE49-F238E27FC236}">
                    <a16:creationId xmlns:a16="http://schemas.microsoft.com/office/drawing/2014/main" id="{AE11381E-EDD7-021B-F554-2A2D59AB5671}"/>
                  </a:ext>
                </a:extLst>
              </p:cNvPr>
              <p:cNvSpPr/>
              <p:nvPr/>
            </p:nvSpPr>
            <p:spPr>
              <a:xfrm>
                <a:off x="4097416" y="2051343"/>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AD7BAE93-FBEB-AF39-B126-0FD0EA52FE87}"/>
                  </a:ext>
                </a:extLst>
              </p:cNvPr>
              <p:cNvSpPr/>
              <p:nvPr/>
            </p:nvSpPr>
            <p:spPr>
              <a:xfrm>
                <a:off x="4107357" y="2051343"/>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62DDB0DE-DCF5-7F23-8104-064AC3D1D6D7}"/>
                  </a:ext>
                </a:extLst>
              </p:cNvPr>
              <p:cNvSpPr/>
              <p:nvPr/>
            </p:nvSpPr>
            <p:spPr>
              <a:xfrm>
                <a:off x="4179257" y="2051343"/>
                <a:ext cx="802" cy="24396"/>
              </a:xfrm>
              <a:custGeom>
                <a:avLst/>
                <a:gdLst>
                  <a:gd name="connsiteX0" fmla="*/ 0 w 1399"/>
                  <a:gd name="connsiteY0" fmla="*/ 0 h 49318"/>
                  <a:gd name="connsiteX1" fmla="*/ 0 w 1399"/>
                  <a:gd name="connsiteY1" fmla="*/ 49319 h 49318"/>
                </a:gdLst>
                <a:ahLst/>
                <a:cxnLst>
                  <a:cxn ang="0">
                    <a:pos x="connsiteX0" y="connsiteY0"/>
                  </a:cxn>
                  <a:cxn ang="0">
                    <a:pos x="connsiteX1" y="connsiteY1"/>
                  </a:cxn>
                </a:cxnLst>
                <a:rect l="l" t="t" r="r" b="b"/>
                <a:pathLst>
                  <a:path w="1399" h="49318">
                    <a:moveTo>
                      <a:pt x="0" y="0"/>
                    </a:moveTo>
                    <a:lnTo>
                      <a:pt x="0" y="49319"/>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0" name="Freeform: Shape 569">
                <a:extLst>
                  <a:ext uri="{FF2B5EF4-FFF2-40B4-BE49-F238E27FC236}">
                    <a16:creationId xmlns:a16="http://schemas.microsoft.com/office/drawing/2014/main" id="{7740EE67-52F4-742C-F54E-3C86F5A81D2C}"/>
                  </a:ext>
                </a:extLst>
              </p:cNvPr>
              <p:cNvSpPr/>
              <p:nvPr/>
            </p:nvSpPr>
            <p:spPr>
              <a:xfrm>
                <a:off x="4107357" y="2196471"/>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19"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1" name="Freeform: Shape 570">
                <a:extLst>
                  <a:ext uri="{FF2B5EF4-FFF2-40B4-BE49-F238E27FC236}">
                    <a16:creationId xmlns:a16="http://schemas.microsoft.com/office/drawing/2014/main" id="{ACBA1566-C378-FD63-E95A-AB6BADE2E0B5}"/>
                  </a:ext>
                </a:extLst>
              </p:cNvPr>
              <p:cNvSpPr/>
              <p:nvPr/>
            </p:nvSpPr>
            <p:spPr>
              <a:xfrm>
                <a:off x="4107357" y="2170828"/>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2" name="Freeform: Shape 571">
                <a:extLst>
                  <a:ext uri="{FF2B5EF4-FFF2-40B4-BE49-F238E27FC236}">
                    <a16:creationId xmlns:a16="http://schemas.microsoft.com/office/drawing/2014/main" id="{D8B042CE-577A-1B32-B3E8-B70596F8D613}"/>
                  </a:ext>
                </a:extLst>
              </p:cNvPr>
              <p:cNvSpPr/>
              <p:nvPr/>
            </p:nvSpPr>
            <p:spPr>
              <a:xfrm>
                <a:off x="4180958" y="2170831"/>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3" name="Freeform: Shape 572">
                <a:extLst>
                  <a:ext uri="{FF2B5EF4-FFF2-40B4-BE49-F238E27FC236}">
                    <a16:creationId xmlns:a16="http://schemas.microsoft.com/office/drawing/2014/main" id="{94F9C6FB-BEA9-2D6F-F1E8-0E971FE895FA}"/>
                  </a:ext>
                </a:extLst>
              </p:cNvPr>
              <p:cNvSpPr/>
              <p:nvPr/>
            </p:nvSpPr>
            <p:spPr>
              <a:xfrm>
                <a:off x="4134929" y="2171270"/>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37" name="Group 536">
              <a:extLst>
                <a:ext uri="{FF2B5EF4-FFF2-40B4-BE49-F238E27FC236}">
                  <a16:creationId xmlns:a16="http://schemas.microsoft.com/office/drawing/2014/main" id="{88BAE032-25B7-0D78-251F-B1F53F0E3732}"/>
                </a:ext>
              </a:extLst>
            </p:cNvPr>
            <p:cNvGrpSpPr/>
            <p:nvPr/>
          </p:nvGrpSpPr>
          <p:grpSpPr>
            <a:xfrm>
              <a:off x="6925703" y="2030567"/>
              <a:ext cx="232732" cy="257702"/>
              <a:chOff x="4217826" y="2030567"/>
              <a:chExt cx="232732" cy="257702"/>
            </a:xfrm>
          </p:grpSpPr>
          <p:sp>
            <p:nvSpPr>
              <p:cNvPr id="538" name="Freeform: Shape 537">
                <a:extLst>
                  <a:ext uri="{FF2B5EF4-FFF2-40B4-BE49-F238E27FC236}">
                    <a16:creationId xmlns:a16="http://schemas.microsoft.com/office/drawing/2014/main" id="{ACAAAFF2-BB56-BBCE-1BB4-E30095D8ACC1}"/>
                  </a:ext>
                </a:extLst>
              </p:cNvPr>
              <p:cNvSpPr/>
              <p:nvPr/>
            </p:nvSpPr>
            <p:spPr>
              <a:xfrm>
                <a:off x="4217826" y="2030567"/>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52A6C8DE-19FD-756C-5FCF-5ACBAAB58B46}"/>
                  </a:ext>
                </a:extLst>
              </p:cNvPr>
              <p:cNvSpPr/>
              <p:nvPr/>
            </p:nvSpPr>
            <p:spPr>
              <a:xfrm>
                <a:off x="4325262" y="2287577"/>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F898D242-0F84-95A2-DAEB-DAA6BB8F35AA}"/>
                  </a:ext>
                </a:extLst>
              </p:cNvPr>
              <p:cNvSpPr/>
              <p:nvPr/>
            </p:nvSpPr>
            <p:spPr>
              <a:xfrm>
                <a:off x="4326971" y="2237490"/>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821B6A68-3D34-CC8F-C272-016F6D6CA525}"/>
                  </a:ext>
                </a:extLst>
              </p:cNvPr>
              <p:cNvSpPr/>
              <p:nvPr/>
            </p:nvSpPr>
            <p:spPr>
              <a:xfrm>
                <a:off x="4287631" y="2107046"/>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2" name="Freeform: Shape 541">
                <a:extLst>
                  <a:ext uri="{FF2B5EF4-FFF2-40B4-BE49-F238E27FC236}">
                    <a16:creationId xmlns:a16="http://schemas.microsoft.com/office/drawing/2014/main" id="{7C4E0951-4B0D-EF82-BBE3-8B38003920E2}"/>
                  </a:ext>
                </a:extLst>
              </p:cNvPr>
              <p:cNvSpPr/>
              <p:nvPr/>
            </p:nvSpPr>
            <p:spPr>
              <a:xfrm>
                <a:off x="4421063" y="2048768"/>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E66CCACC-05E0-5CDC-05FF-A326493B3F0D}"/>
                  </a:ext>
                </a:extLst>
              </p:cNvPr>
              <p:cNvSpPr/>
              <p:nvPr/>
            </p:nvSpPr>
            <p:spPr>
              <a:xfrm>
                <a:off x="4304970"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4" name="Freeform: Shape 543">
                <a:extLst>
                  <a:ext uri="{FF2B5EF4-FFF2-40B4-BE49-F238E27FC236}">
                    <a16:creationId xmlns:a16="http://schemas.microsoft.com/office/drawing/2014/main" id="{D35A6F86-29A8-7E65-90E6-532B37BF90B6}"/>
                  </a:ext>
                </a:extLst>
              </p:cNvPr>
              <p:cNvSpPr/>
              <p:nvPr/>
            </p:nvSpPr>
            <p:spPr>
              <a:xfrm>
                <a:off x="433225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5" name="Freeform: Shape 544">
                <a:extLst>
                  <a:ext uri="{FF2B5EF4-FFF2-40B4-BE49-F238E27FC236}">
                    <a16:creationId xmlns:a16="http://schemas.microsoft.com/office/drawing/2014/main" id="{6A31DFC4-1629-815E-5955-01D9A21FE33F}"/>
                  </a:ext>
                </a:extLst>
              </p:cNvPr>
              <p:cNvSpPr/>
              <p:nvPr/>
            </p:nvSpPr>
            <p:spPr>
              <a:xfrm>
                <a:off x="435953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Shape 545">
                <a:extLst>
                  <a:ext uri="{FF2B5EF4-FFF2-40B4-BE49-F238E27FC236}">
                    <a16:creationId xmlns:a16="http://schemas.microsoft.com/office/drawing/2014/main" id="{D9BF267E-2C1D-A39A-8DC0-73BD21AD0DEA}"/>
                  </a:ext>
                </a:extLst>
              </p:cNvPr>
              <p:cNvSpPr/>
              <p:nvPr/>
            </p:nvSpPr>
            <p:spPr>
              <a:xfrm>
                <a:off x="438681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D648A539-CE05-90F3-02A1-9B2F2C445C53}"/>
                  </a:ext>
                </a:extLst>
              </p:cNvPr>
              <p:cNvSpPr/>
              <p:nvPr/>
            </p:nvSpPr>
            <p:spPr>
              <a:xfrm>
                <a:off x="433225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7D9AE2A0-528C-0BFB-3AB1-AAE01D65D2B8}"/>
                  </a:ext>
                </a:extLst>
              </p:cNvPr>
              <p:cNvSpPr/>
              <p:nvPr/>
            </p:nvSpPr>
            <p:spPr>
              <a:xfrm>
                <a:off x="435953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EC1BC6E3-66C3-9B2F-46AA-534A95E79ABA}"/>
                  </a:ext>
                </a:extLst>
              </p:cNvPr>
              <p:cNvSpPr/>
              <p:nvPr/>
            </p:nvSpPr>
            <p:spPr>
              <a:xfrm>
                <a:off x="4277690" y="2030567"/>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E1BF06D5-A476-2BF1-CCD1-082A3AE6FC4A}"/>
                  </a:ext>
                </a:extLst>
              </p:cNvPr>
              <p:cNvSpPr/>
              <p:nvPr/>
            </p:nvSpPr>
            <p:spPr>
              <a:xfrm>
                <a:off x="4287631" y="2030567"/>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97C71FDA-731B-E8E6-A889-1C31D808E13B}"/>
                  </a:ext>
                </a:extLst>
              </p:cNvPr>
              <p:cNvSpPr/>
              <p:nvPr/>
            </p:nvSpPr>
            <p:spPr>
              <a:xfrm>
                <a:off x="4359531" y="2030574"/>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BAC88E49-6142-718C-8BFA-EB508C86B2C3}"/>
                  </a:ext>
                </a:extLst>
              </p:cNvPr>
              <p:cNvSpPr/>
              <p:nvPr/>
            </p:nvSpPr>
            <p:spPr>
              <a:xfrm>
                <a:off x="4287631" y="2175695"/>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20"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3F3928A0-2DAE-8835-BB22-DE842BD4897D}"/>
                  </a:ext>
                </a:extLst>
              </p:cNvPr>
              <p:cNvSpPr/>
              <p:nvPr/>
            </p:nvSpPr>
            <p:spPr>
              <a:xfrm>
                <a:off x="4287631" y="2150052"/>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47C94E4C-2DF3-B09A-09E3-191F35488F9C}"/>
                  </a:ext>
                </a:extLst>
              </p:cNvPr>
              <p:cNvSpPr/>
              <p:nvPr/>
            </p:nvSpPr>
            <p:spPr>
              <a:xfrm>
                <a:off x="4361232" y="215005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804A8C9A-CC4C-ABEF-2238-EEF21393251B}"/>
                  </a:ext>
                </a:extLst>
              </p:cNvPr>
              <p:cNvSpPr/>
              <p:nvPr/>
            </p:nvSpPr>
            <p:spPr>
              <a:xfrm>
                <a:off x="4314018" y="2150048"/>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93" name="Graphic 296">
            <a:extLst>
              <a:ext uri="{FF2B5EF4-FFF2-40B4-BE49-F238E27FC236}">
                <a16:creationId xmlns:a16="http://schemas.microsoft.com/office/drawing/2014/main" id="{0897A223-4510-1A13-BE50-D3F4DFEC148E}"/>
              </a:ext>
              <a:ext uri="{C183D7F6-B498-43B3-948B-1728B52AA6E4}">
                <adec:decorative xmlns:adec="http://schemas.microsoft.com/office/drawing/2017/decorative" val="1"/>
              </a:ext>
            </a:extLst>
          </p:cNvPr>
          <p:cNvGrpSpPr/>
          <p:nvPr/>
        </p:nvGrpSpPr>
        <p:grpSpPr>
          <a:xfrm>
            <a:off x="8137571" y="2028543"/>
            <a:ext cx="233704" cy="322896"/>
            <a:chOff x="5770561" y="2878136"/>
            <a:chExt cx="898207" cy="1241011"/>
          </a:xfrm>
          <a:noFill/>
        </p:grpSpPr>
        <p:sp>
          <p:nvSpPr>
            <p:cNvPr id="594" name="Freeform: Shape 593">
              <a:extLst>
                <a:ext uri="{FF2B5EF4-FFF2-40B4-BE49-F238E27FC236}">
                  <a16:creationId xmlns:a16="http://schemas.microsoft.com/office/drawing/2014/main" id="{331AD26F-821B-D0E3-4983-28B5FC3D5717}"/>
                </a:ext>
              </a:extLst>
            </p:cNvPr>
            <p:cNvSpPr/>
            <p:nvPr/>
          </p:nvSpPr>
          <p:spPr>
            <a:xfrm>
              <a:off x="5770561" y="2878136"/>
              <a:ext cx="898207" cy="324231"/>
            </a:xfrm>
            <a:custGeom>
              <a:avLst/>
              <a:gdLst>
                <a:gd name="connsiteX0" fmla="*/ 0 w 898207"/>
                <a:gd name="connsiteY0" fmla="*/ 0 h 324231"/>
                <a:gd name="connsiteX1" fmla="*/ 898208 w 898207"/>
                <a:gd name="connsiteY1" fmla="*/ 0 h 324231"/>
                <a:gd name="connsiteX2" fmla="*/ 898208 w 898207"/>
                <a:gd name="connsiteY2" fmla="*/ 324231 h 324231"/>
                <a:gd name="connsiteX3" fmla="*/ 0 w 898207"/>
                <a:gd name="connsiteY3" fmla="*/ 324231 h 324231"/>
              </a:gdLst>
              <a:ahLst/>
              <a:cxnLst>
                <a:cxn ang="0">
                  <a:pos x="connsiteX0" y="connsiteY0"/>
                </a:cxn>
                <a:cxn ang="0">
                  <a:pos x="connsiteX1" y="connsiteY1"/>
                </a:cxn>
                <a:cxn ang="0">
                  <a:pos x="connsiteX2" y="connsiteY2"/>
                </a:cxn>
                <a:cxn ang="0">
                  <a:pos x="connsiteX3" y="connsiteY3"/>
                </a:cxn>
              </a:cxnLst>
              <a:rect l="l" t="t" r="r" b="b"/>
              <a:pathLst>
                <a:path w="898207" h="324231">
                  <a:moveTo>
                    <a:pt x="0" y="0"/>
                  </a:moveTo>
                  <a:lnTo>
                    <a:pt x="898208" y="0"/>
                  </a:lnTo>
                  <a:lnTo>
                    <a:pt x="898208" y="324231"/>
                  </a:lnTo>
                  <a:lnTo>
                    <a:pt x="0" y="32423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Shape 594">
              <a:extLst>
                <a:ext uri="{FF2B5EF4-FFF2-40B4-BE49-F238E27FC236}">
                  <a16:creationId xmlns:a16="http://schemas.microsoft.com/office/drawing/2014/main" id="{ACE56D0D-2ED2-7112-FA73-C591B499076D}"/>
                </a:ext>
              </a:extLst>
            </p:cNvPr>
            <p:cNvSpPr/>
            <p:nvPr/>
          </p:nvSpPr>
          <p:spPr>
            <a:xfrm>
              <a:off x="5770561" y="3336574"/>
              <a:ext cx="898207" cy="324231"/>
            </a:xfrm>
            <a:custGeom>
              <a:avLst/>
              <a:gdLst>
                <a:gd name="connsiteX0" fmla="*/ 0 w 898207"/>
                <a:gd name="connsiteY0" fmla="*/ 0 h 324231"/>
                <a:gd name="connsiteX1" fmla="*/ 898208 w 898207"/>
                <a:gd name="connsiteY1" fmla="*/ 0 h 324231"/>
                <a:gd name="connsiteX2" fmla="*/ 898208 w 898207"/>
                <a:gd name="connsiteY2" fmla="*/ 324231 h 324231"/>
                <a:gd name="connsiteX3" fmla="*/ 0 w 898207"/>
                <a:gd name="connsiteY3" fmla="*/ 324231 h 324231"/>
              </a:gdLst>
              <a:ahLst/>
              <a:cxnLst>
                <a:cxn ang="0">
                  <a:pos x="connsiteX0" y="connsiteY0"/>
                </a:cxn>
                <a:cxn ang="0">
                  <a:pos x="connsiteX1" y="connsiteY1"/>
                </a:cxn>
                <a:cxn ang="0">
                  <a:pos x="connsiteX2" y="connsiteY2"/>
                </a:cxn>
                <a:cxn ang="0">
                  <a:pos x="connsiteX3" y="connsiteY3"/>
                </a:cxn>
              </a:cxnLst>
              <a:rect l="l" t="t" r="r" b="b"/>
              <a:pathLst>
                <a:path w="898207" h="324231">
                  <a:moveTo>
                    <a:pt x="0" y="0"/>
                  </a:moveTo>
                  <a:lnTo>
                    <a:pt x="898208" y="0"/>
                  </a:lnTo>
                  <a:lnTo>
                    <a:pt x="898208" y="324231"/>
                  </a:lnTo>
                  <a:lnTo>
                    <a:pt x="0" y="32423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Shape 595">
              <a:extLst>
                <a:ext uri="{FF2B5EF4-FFF2-40B4-BE49-F238E27FC236}">
                  <a16:creationId xmlns:a16="http://schemas.microsoft.com/office/drawing/2014/main" id="{44507E52-6A58-40C3-3847-FA99CFE7429A}"/>
                </a:ext>
              </a:extLst>
            </p:cNvPr>
            <p:cNvSpPr/>
            <p:nvPr/>
          </p:nvSpPr>
          <p:spPr>
            <a:xfrm>
              <a:off x="5770561" y="3794917"/>
              <a:ext cx="898207" cy="324230"/>
            </a:xfrm>
            <a:custGeom>
              <a:avLst/>
              <a:gdLst>
                <a:gd name="connsiteX0" fmla="*/ 0 w 898207"/>
                <a:gd name="connsiteY0" fmla="*/ 0 h 324230"/>
                <a:gd name="connsiteX1" fmla="*/ 898208 w 898207"/>
                <a:gd name="connsiteY1" fmla="*/ 0 h 324230"/>
                <a:gd name="connsiteX2" fmla="*/ 898208 w 898207"/>
                <a:gd name="connsiteY2" fmla="*/ 324231 h 324230"/>
                <a:gd name="connsiteX3" fmla="*/ 0 w 898207"/>
                <a:gd name="connsiteY3" fmla="*/ 324231 h 324230"/>
              </a:gdLst>
              <a:ahLst/>
              <a:cxnLst>
                <a:cxn ang="0">
                  <a:pos x="connsiteX0" y="connsiteY0"/>
                </a:cxn>
                <a:cxn ang="0">
                  <a:pos x="connsiteX1" y="connsiteY1"/>
                </a:cxn>
                <a:cxn ang="0">
                  <a:pos x="connsiteX2" y="connsiteY2"/>
                </a:cxn>
                <a:cxn ang="0">
                  <a:pos x="connsiteX3" y="connsiteY3"/>
                </a:cxn>
              </a:cxnLst>
              <a:rect l="l" t="t" r="r" b="b"/>
              <a:pathLst>
                <a:path w="898207" h="324230">
                  <a:moveTo>
                    <a:pt x="0" y="0"/>
                  </a:moveTo>
                  <a:lnTo>
                    <a:pt x="898208" y="0"/>
                  </a:lnTo>
                  <a:lnTo>
                    <a:pt x="898208" y="324231"/>
                  </a:lnTo>
                  <a:lnTo>
                    <a:pt x="0" y="32423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Shape 596">
              <a:extLst>
                <a:ext uri="{FF2B5EF4-FFF2-40B4-BE49-F238E27FC236}">
                  <a16:creationId xmlns:a16="http://schemas.microsoft.com/office/drawing/2014/main" id="{F6D3A59C-B727-9B40-4C3B-EC5929D908BA}"/>
                </a:ext>
              </a:extLst>
            </p:cNvPr>
            <p:cNvSpPr/>
            <p:nvPr/>
          </p:nvSpPr>
          <p:spPr>
            <a:xfrm>
              <a:off x="5856477" y="3870355"/>
              <a:ext cx="736854" cy="74580"/>
            </a:xfrm>
            <a:custGeom>
              <a:avLst/>
              <a:gdLst>
                <a:gd name="connsiteX0" fmla="*/ 0 w 736854"/>
                <a:gd name="connsiteY0" fmla="*/ 0 h 74580"/>
                <a:gd name="connsiteX1" fmla="*/ 736854 w 736854"/>
                <a:gd name="connsiteY1" fmla="*/ 0 h 74580"/>
                <a:gd name="connsiteX2" fmla="*/ 736854 w 736854"/>
                <a:gd name="connsiteY2" fmla="*/ 74581 h 74580"/>
                <a:gd name="connsiteX3" fmla="*/ 0 w 736854"/>
                <a:gd name="connsiteY3" fmla="*/ 74581 h 74580"/>
              </a:gdLst>
              <a:ahLst/>
              <a:cxnLst>
                <a:cxn ang="0">
                  <a:pos x="connsiteX0" y="connsiteY0"/>
                </a:cxn>
                <a:cxn ang="0">
                  <a:pos x="connsiteX1" y="connsiteY1"/>
                </a:cxn>
                <a:cxn ang="0">
                  <a:pos x="connsiteX2" y="connsiteY2"/>
                </a:cxn>
                <a:cxn ang="0">
                  <a:pos x="connsiteX3" y="connsiteY3"/>
                </a:cxn>
              </a:cxnLst>
              <a:rect l="l" t="t" r="r" b="b"/>
              <a:pathLst>
                <a:path w="736854" h="74580">
                  <a:moveTo>
                    <a:pt x="0" y="0"/>
                  </a:moveTo>
                  <a:lnTo>
                    <a:pt x="736854" y="0"/>
                  </a:lnTo>
                  <a:lnTo>
                    <a:pt x="736854" y="74581"/>
                  </a:lnTo>
                  <a:lnTo>
                    <a:pt x="0" y="7458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Shape 597">
              <a:extLst>
                <a:ext uri="{FF2B5EF4-FFF2-40B4-BE49-F238E27FC236}">
                  <a16:creationId xmlns:a16="http://schemas.microsoft.com/office/drawing/2014/main" id="{8C2071CB-7D2D-C638-FC8E-4BF061EF23F5}"/>
                </a:ext>
              </a:extLst>
            </p:cNvPr>
            <p:cNvSpPr/>
            <p:nvPr/>
          </p:nvSpPr>
          <p:spPr>
            <a:xfrm>
              <a:off x="5856477" y="3993609"/>
              <a:ext cx="736854" cy="74580"/>
            </a:xfrm>
            <a:custGeom>
              <a:avLst/>
              <a:gdLst>
                <a:gd name="connsiteX0" fmla="*/ 0 w 736854"/>
                <a:gd name="connsiteY0" fmla="*/ 0 h 74580"/>
                <a:gd name="connsiteX1" fmla="*/ 736854 w 736854"/>
                <a:gd name="connsiteY1" fmla="*/ 0 h 74580"/>
                <a:gd name="connsiteX2" fmla="*/ 736854 w 736854"/>
                <a:gd name="connsiteY2" fmla="*/ 74581 h 74580"/>
                <a:gd name="connsiteX3" fmla="*/ 0 w 736854"/>
                <a:gd name="connsiteY3" fmla="*/ 74581 h 74580"/>
              </a:gdLst>
              <a:ahLst/>
              <a:cxnLst>
                <a:cxn ang="0">
                  <a:pos x="connsiteX0" y="connsiteY0"/>
                </a:cxn>
                <a:cxn ang="0">
                  <a:pos x="connsiteX1" y="connsiteY1"/>
                </a:cxn>
                <a:cxn ang="0">
                  <a:pos x="connsiteX2" y="connsiteY2"/>
                </a:cxn>
                <a:cxn ang="0">
                  <a:pos x="connsiteX3" y="connsiteY3"/>
                </a:cxn>
              </a:cxnLst>
              <a:rect l="l" t="t" r="r" b="b"/>
              <a:pathLst>
                <a:path w="736854" h="74580">
                  <a:moveTo>
                    <a:pt x="0" y="0"/>
                  </a:moveTo>
                  <a:lnTo>
                    <a:pt x="736854" y="0"/>
                  </a:lnTo>
                  <a:lnTo>
                    <a:pt x="736854" y="74581"/>
                  </a:lnTo>
                  <a:lnTo>
                    <a:pt x="0" y="7458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28682A4B-B4FF-3AA7-78EF-E7D161302411}"/>
                </a:ext>
              </a:extLst>
            </p:cNvPr>
            <p:cNvSpPr/>
            <p:nvPr/>
          </p:nvSpPr>
          <p:spPr>
            <a:xfrm>
              <a:off x="5856477" y="3202367"/>
              <a:ext cx="9525" cy="130682"/>
            </a:xfrm>
            <a:custGeom>
              <a:avLst/>
              <a:gdLst>
                <a:gd name="connsiteX0" fmla="*/ 0 w 9525"/>
                <a:gd name="connsiteY0" fmla="*/ 0 h 130682"/>
                <a:gd name="connsiteX1" fmla="*/ 0 w 9525"/>
                <a:gd name="connsiteY1" fmla="*/ 130683 h 130682"/>
              </a:gdLst>
              <a:ahLst/>
              <a:cxnLst>
                <a:cxn ang="0">
                  <a:pos x="connsiteX0" y="connsiteY0"/>
                </a:cxn>
                <a:cxn ang="0">
                  <a:pos x="connsiteX1" y="connsiteY1"/>
                </a:cxn>
              </a:cxnLst>
              <a:rect l="l" t="t" r="r" b="b"/>
              <a:pathLst>
                <a:path w="9525" h="130682">
                  <a:moveTo>
                    <a:pt x="0" y="0"/>
                  </a:moveTo>
                  <a:lnTo>
                    <a:pt x="0" y="13068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27B26D56-C6DA-2AC6-D5D5-2245660083BE}"/>
                </a:ext>
              </a:extLst>
            </p:cNvPr>
            <p:cNvSpPr/>
            <p:nvPr/>
          </p:nvSpPr>
          <p:spPr>
            <a:xfrm>
              <a:off x="6590949" y="3202367"/>
              <a:ext cx="9525" cy="130682"/>
            </a:xfrm>
            <a:custGeom>
              <a:avLst/>
              <a:gdLst>
                <a:gd name="connsiteX0" fmla="*/ 0 w 9525"/>
                <a:gd name="connsiteY0" fmla="*/ 0 h 130682"/>
                <a:gd name="connsiteX1" fmla="*/ 0 w 9525"/>
                <a:gd name="connsiteY1" fmla="*/ 130683 h 130682"/>
              </a:gdLst>
              <a:ahLst/>
              <a:cxnLst>
                <a:cxn ang="0">
                  <a:pos x="connsiteX0" y="connsiteY0"/>
                </a:cxn>
                <a:cxn ang="0">
                  <a:pos x="connsiteX1" y="connsiteY1"/>
                </a:cxn>
              </a:cxnLst>
              <a:rect l="l" t="t" r="r" b="b"/>
              <a:pathLst>
                <a:path w="9525" h="130682">
                  <a:moveTo>
                    <a:pt x="0" y="0"/>
                  </a:moveTo>
                  <a:lnTo>
                    <a:pt x="0" y="13068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1A2B77C6-F60E-B8F5-E5A8-2BD82C504986}"/>
                </a:ext>
              </a:extLst>
            </p:cNvPr>
            <p:cNvSpPr/>
            <p:nvPr/>
          </p:nvSpPr>
          <p:spPr>
            <a:xfrm>
              <a:off x="5856477" y="3664425"/>
              <a:ext cx="9525" cy="130682"/>
            </a:xfrm>
            <a:custGeom>
              <a:avLst/>
              <a:gdLst>
                <a:gd name="connsiteX0" fmla="*/ 0 w 9525"/>
                <a:gd name="connsiteY0" fmla="*/ 0 h 130682"/>
                <a:gd name="connsiteX1" fmla="*/ 0 w 9525"/>
                <a:gd name="connsiteY1" fmla="*/ 130683 h 130682"/>
              </a:gdLst>
              <a:ahLst/>
              <a:cxnLst>
                <a:cxn ang="0">
                  <a:pos x="connsiteX0" y="connsiteY0"/>
                </a:cxn>
                <a:cxn ang="0">
                  <a:pos x="connsiteX1" y="connsiteY1"/>
                </a:cxn>
              </a:cxnLst>
              <a:rect l="l" t="t" r="r" b="b"/>
              <a:pathLst>
                <a:path w="9525" h="130682">
                  <a:moveTo>
                    <a:pt x="0" y="0"/>
                  </a:moveTo>
                  <a:lnTo>
                    <a:pt x="0" y="13068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5A5C6FC4-858F-0A71-3B27-5A986D652FF0}"/>
                </a:ext>
              </a:extLst>
            </p:cNvPr>
            <p:cNvSpPr/>
            <p:nvPr/>
          </p:nvSpPr>
          <p:spPr>
            <a:xfrm>
              <a:off x="6590949" y="3664425"/>
              <a:ext cx="9525" cy="130682"/>
            </a:xfrm>
            <a:custGeom>
              <a:avLst/>
              <a:gdLst>
                <a:gd name="connsiteX0" fmla="*/ 0 w 9525"/>
                <a:gd name="connsiteY0" fmla="*/ 0 h 130682"/>
                <a:gd name="connsiteX1" fmla="*/ 0 w 9525"/>
                <a:gd name="connsiteY1" fmla="*/ 130683 h 130682"/>
              </a:gdLst>
              <a:ahLst/>
              <a:cxnLst>
                <a:cxn ang="0">
                  <a:pos x="connsiteX0" y="connsiteY0"/>
                </a:cxn>
                <a:cxn ang="0">
                  <a:pos x="connsiteX1" y="connsiteY1"/>
                </a:cxn>
              </a:cxnLst>
              <a:rect l="l" t="t" r="r" b="b"/>
              <a:pathLst>
                <a:path w="9525" h="130682">
                  <a:moveTo>
                    <a:pt x="0" y="0"/>
                  </a:moveTo>
                  <a:lnTo>
                    <a:pt x="0" y="13068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Freeform: Shape 602">
              <a:extLst>
                <a:ext uri="{FF2B5EF4-FFF2-40B4-BE49-F238E27FC236}">
                  <a16:creationId xmlns:a16="http://schemas.microsoft.com/office/drawing/2014/main" id="{39DB6D7C-76E7-51A1-C2BC-F5A73B506B36}"/>
                </a:ext>
              </a:extLst>
            </p:cNvPr>
            <p:cNvSpPr/>
            <p:nvPr/>
          </p:nvSpPr>
          <p:spPr>
            <a:xfrm>
              <a:off x="6457980" y="2976148"/>
              <a:ext cx="135445" cy="135445"/>
            </a:xfrm>
            <a:custGeom>
              <a:avLst/>
              <a:gdLst>
                <a:gd name="connsiteX0" fmla="*/ 135446 w 135445"/>
                <a:gd name="connsiteY0" fmla="*/ 67723 h 135445"/>
                <a:gd name="connsiteX1" fmla="*/ 67723 w 135445"/>
                <a:gd name="connsiteY1" fmla="*/ 135446 h 135445"/>
                <a:gd name="connsiteX2" fmla="*/ 0 w 135445"/>
                <a:gd name="connsiteY2" fmla="*/ 67723 h 135445"/>
                <a:gd name="connsiteX3" fmla="*/ 67723 w 135445"/>
                <a:gd name="connsiteY3" fmla="*/ 0 h 135445"/>
                <a:gd name="connsiteX4" fmla="*/ 135446 w 135445"/>
                <a:gd name="connsiteY4" fmla="*/ 67723 h 13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45" h="135445">
                  <a:moveTo>
                    <a:pt x="135446" y="67723"/>
                  </a:moveTo>
                  <a:cubicBezTo>
                    <a:pt x="135446" y="105125"/>
                    <a:pt x="105125" y="135446"/>
                    <a:pt x="67723" y="135446"/>
                  </a:cubicBezTo>
                  <a:cubicBezTo>
                    <a:pt x="30321" y="135446"/>
                    <a:pt x="0" y="105125"/>
                    <a:pt x="0" y="67723"/>
                  </a:cubicBezTo>
                  <a:cubicBezTo>
                    <a:pt x="0" y="30321"/>
                    <a:pt x="30321" y="0"/>
                    <a:pt x="67723" y="0"/>
                  </a:cubicBezTo>
                  <a:cubicBezTo>
                    <a:pt x="105125" y="0"/>
                    <a:pt x="135446" y="30321"/>
                    <a:pt x="135446" y="67723"/>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Shape 603">
              <a:extLst>
                <a:ext uri="{FF2B5EF4-FFF2-40B4-BE49-F238E27FC236}">
                  <a16:creationId xmlns:a16="http://schemas.microsoft.com/office/drawing/2014/main" id="{3C559A8B-F774-2915-3364-88C3C5EBCA91}"/>
                </a:ext>
              </a:extLst>
            </p:cNvPr>
            <p:cNvSpPr/>
            <p:nvPr/>
          </p:nvSpPr>
          <p:spPr>
            <a:xfrm>
              <a:off x="5887338" y="2878136"/>
              <a:ext cx="489585" cy="113442"/>
            </a:xfrm>
            <a:custGeom>
              <a:avLst/>
              <a:gdLst>
                <a:gd name="connsiteX0" fmla="*/ 0 w 489585"/>
                <a:gd name="connsiteY0" fmla="*/ 0 h 113442"/>
                <a:gd name="connsiteX1" fmla="*/ 0 w 489585"/>
                <a:gd name="connsiteY1" fmla="*/ 113443 h 113442"/>
                <a:gd name="connsiteX2" fmla="*/ 489585 w 489585"/>
                <a:gd name="connsiteY2" fmla="*/ 113443 h 113442"/>
                <a:gd name="connsiteX3" fmla="*/ 489585 w 489585"/>
                <a:gd name="connsiteY3" fmla="*/ 0 h 113442"/>
              </a:gdLst>
              <a:ahLst/>
              <a:cxnLst>
                <a:cxn ang="0">
                  <a:pos x="connsiteX0" y="connsiteY0"/>
                </a:cxn>
                <a:cxn ang="0">
                  <a:pos x="connsiteX1" y="connsiteY1"/>
                </a:cxn>
                <a:cxn ang="0">
                  <a:pos x="connsiteX2" y="connsiteY2"/>
                </a:cxn>
                <a:cxn ang="0">
                  <a:pos x="connsiteX3" y="connsiteY3"/>
                </a:cxn>
              </a:cxnLst>
              <a:rect l="l" t="t" r="r" b="b"/>
              <a:pathLst>
                <a:path w="489585" h="113442">
                  <a:moveTo>
                    <a:pt x="0" y="0"/>
                  </a:moveTo>
                  <a:lnTo>
                    <a:pt x="0" y="113443"/>
                  </a:lnTo>
                  <a:lnTo>
                    <a:pt x="489585" y="113443"/>
                  </a:lnTo>
                  <a:lnTo>
                    <a:pt x="48958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Shape 604">
              <a:extLst>
                <a:ext uri="{FF2B5EF4-FFF2-40B4-BE49-F238E27FC236}">
                  <a16:creationId xmlns:a16="http://schemas.microsoft.com/office/drawing/2014/main" id="{6E412846-14D5-29B0-C2DD-9C2113176357}"/>
                </a:ext>
              </a:extLst>
            </p:cNvPr>
            <p:cNvSpPr/>
            <p:nvPr/>
          </p:nvSpPr>
          <p:spPr>
            <a:xfrm>
              <a:off x="5887338" y="3095401"/>
              <a:ext cx="489585" cy="9525"/>
            </a:xfrm>
            <a:custGeom>
              <a:avLst/>
              <a:gdLst>
                <a:gd name="connsiteX0" fmla="*/ 0 w 489585"/>
                <a:gd name="connsiteY0" fmla="*/ 0 h 9525"/>
                <a:gd name="connsiteX1" fmla="*/ 489585 w 489585"/>
                <a:gd name="connsiteY1" fmla="*/ 0 h 9525"/>
              </a:gdLst>
              <a:ahLst/>
              <a:cxnLst>
                <a:cxn ang="0">
                  <a:pos x="connsiteX0" y="connsiteY0"/>
                </a:cxn>
                <a:cxn ang="0">
                  <a:pos x="connsiteX1" y="connsiteY1"/>
                </a:cxn>
              </a:cxnLst>
              <a:rect l="l" t="t" r="r" b="b"/>
              <a:pathLst>
                <a:path w="489585" h="9525">
                  <a:moveTo>
                    <a:pt x="0" y="0"/>
                  </a:moveTo>
                  <a:lnTo>
                    <a:pt x="48958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Shape 605">
              <a:extLst>
                <a:ext uri="{FF2B5EF4-FFF2-40B4-BE49-F238E27FC236}">
                  <a16:creationId xmlns:a16="http://schemas.microsoft.com/office/drawing/2014/main" id="{0FBD2626-463B-DF66-4EA3-A4CEFDB1D4CD}"/>
                </a:ext>
              </a:extLst>
            </p:cNvPr>
            <p:cNvSpPr/>
            <p:nvPr/>
          </p:nvSpPr>
          <p:spPr>
            <a:xfrm>
              <a:off x="5887338" y="3406678"/>
              <a:ext cx="674370" cy="9525"/>
            </a:xfrm>
            <a:custGeom>
              <a:avLst/>
              <a:gdLst>
                <a:gd name="connsiteX0" fmla="*/ 0 w 674370"/>
                <a:gd name="connsiteY0" fmla="*/ 0 h 9525"/>
                <a:gd name="connsiteX1" fmla="*/ 674370 w 674370"/>
                <a:gd name="connsiteY1" fmla="*/ 0 h 9525"/>
              </a:gdLst>
              <a:ahLst/>
              <a:cxnLst>
                <a:cxn ang="0">
                  <a:pos x="connsiteX0" y="connsiteY0"/>
                </a:cxn>
                <a:cxn ang="0">
                  <a:pos x="connsiteX1" y="connsiteY1"/>
                </a:cxn>
              </a:cxnLst>
              <a:rect l="l" t="t" r="r" b="b"/>
              <a:pathLst>
                <a:path w="674370" h="9525">
                  <a:moveTo>
                    <a:pt x="0" y="0"/>
                  </a:moveTo>
                  <a:lnTo>
                    <a:pt x="67437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Shape 606">
              <a:extLst>
                <a:ext uri="{FF2B5EF4-FFF2-40B4-BE49-F238E27FC236}">
                  <a16:creationId xmlns:a16="http://schemas.microsoft.com/office/drawing/2014/main" id="{28F6DA99-503D-6E18-AB72-8FDC3BB2B96A}"/>
                </a:ext>
              </a:extLst>
            </p:cNvPr>
            <p:cNvSpPr/>
            <p:nvPr/>
          </p:nvSpPr>
          <p:spPr>
            <a:xfrm>
              <a:off x="5887338" y="3495832"/>
              <a:ext cx="674370" cy="9525"/>
            </a:xfrm>
            <a:custGeom>
              <a:avLst/>
              <a:gdLst>
                <a:gd name="connsiteX0" fmla="*/ 0 w 674370"/>
                <a:gd name="connsiteY0" fmla="*/ 0 h 9525"/>
                <a:gd name="connsiteX1" fmla="*/ 674370 w 674370"/>
                <a:gd name="connsiteY1" fmla="*/ 0 h 9525"/>
              </a:gdLst>
              <a:ahLst/>
              <a:cxnLst>
                <a:cxn ang="0">
                  <a:pos x="connsiteX0" y="connsiteY0"/>
                </a:cxn>
                <a:cxn ang="0">
                  <a:pos x="connsiteX1" y="connsiteY1"/>
                </a:cxn>
              </a:cxnLst>
              <a:rect l="l" t="t" r="r" b="b"/>
              <a:pathLst>
                <a:path w="674370" h="9525">
                  <a:moveTo>
                    <a:pt x="0" y="0"/>
                  </a:moveTo>
                  <a:lnTo>
                    <a:pt x="67437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8" name="Freeform: Shape 607">
              <a:extLst>
                <a:ext uri="{FF2B5EF4-FFF2-40B4-BE49-F238E27FC236}">
                  <a16:creationId xmlns:a16="http://schemas.microsoft.com/office/drawing/2014/main" id="{2E310FC0-B8C0-B654-7764-43C00FACF773}"/>
                </a:ext>
              </a:extLst>
            </p:cNvPr>
            <p:cNvSpPr/>
            <p:nvPr/>
          </p:nvSpPr>
          <p:spPr>
            <a:xfrm>
              <a:off x="5887338" y="3584986"/>
              <a:ext cx="512254" cy="9525"/>
            </a:xfrm>
            <a:custGeom>
              <a:avLst/>
              <a:gdLst>
                <a:gd name="connsiteX0" fmla="*/ 0 w 512254"/>
                <a:gd name="connsiteY0" fmla="*/ 0 h 9525"/>
                <a:gd name="connsiteX1" fmla="*/ 512255 w 512254"/>
                <a:gd name="connsiteY1" fmla="*/ 0 h 9525"/>
              </a:gdLst>
              <a:ahLst/>
              <a:cxnLst>
                <a:cxn ang="0">
                  <a:pos x="connsiteX0" y="connsiteY0"/>
                </a:cxn>
                <a:cxn ang="0">
                  <a:pos x="connsiteX1" y="connsiteY1"/>
                </a:cxn>
              </a:cxnLst>
              <a:rect l="l" t="t" r="r" b="b"/>
              <a:pathLst>
                <a:path w="512254" h="9525">
                  <a:moveTo>
                    <a:pt x="0" y="0"/>
                  </a:moveTo>
                  <a:lnTo>
                    <a:pt x="51225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9" name="Freeform: Shape 608">
              <a:extLst>
                <a:ext uri="{FF2B5EF4-FFF2-40B4-BE49-F238E27FC236}">
                  <a16:creationId xmlns:a16="http://schemas.microsoft.com/office/drawing/2014/main" id="{F6C8C0A0-F76B-5FE3-2B63-742FEE6CF2FA}"/>
                </a:ext>
              </a:extLst>
            </p:cNvPr>
            <p:cNvSpPr/>
            <p:nvPr/>
          </p:nvSpPr>
          <p:spPr>
            <a:xfrm>
              <a:off x="6041357" y="2878136"/>
              <a:ext cx="9525" cy="113442"/>
            </a:xfrm>
            <a:custGeom>
              <a:avLst/>
              <a:gdLst>
                <a:gd name="connsiteX0" fmla="*/ 0 w 9525"/>
                <a:gd name="connsiteY0" fmla="*/ 0 h 113442"/>
                <a:gd name="connsiteX1" fmla="*/ 0 w 9525"/>
                <a:gd name="connsiteY1" fmla="*/ 113443 h 113442"/>
              </a:gdLst>
              <a:ahLst/>
              <a:cxnLst>
                <a:cxn ang="0">
                  <a:pos x="connsiteX0" y="connsiteY0"/>
                </a:cxn>
                <a:cxn ang="0">
                  <a:pos x="connsiteX1" y="connsiteY1"/>
                </a:cxn>
              </a:cxnLst>
              <a:rect l="l" t="t" r="r" b="b"/>
              <a:pathLst>
                <a:path w="9525" h="113442">
                  <a:moveTo>
                    <a:pt x="0" y="0"/>
                  </a:moveTo>
                  <a:lnTo>
                    <a:pt x="0" y="11344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0" name="Freeform: Shape 609">
              <a:extLst>
                <a:ext uri="{FF2B5EF4-FFF2-40B4-BE49-F238E27FC236}">
                  <a16:creationId xmlns:a16="http://schemas.microsoft.com/office/drawing/2014/main" id="{8A9C68EF-FC2A-690E-F6A7-619562E3F6C4}"/>
                </a:ext>
              </a:extLst>
            </p:cNvPr>
            <p:cNvSpPr/>
            <p:nvPr/>
          </p:nvSpPr>
          <p:spPr>
            <a:xfrm>
              <a:off x="6219665" y="2878136"/>
              <a:ext cx="9525" cy="113442"/>
            </a:xfrm>
            <a:custGeom>
              <a:avLst/>
              <a:gdLst>
                <a:gd name="connsiteX0" fmla="*/ 0 w 9525"/>
                <a:gd name="connsiteY0" fmla="*/ 0 h 113442"/>
                <a:gd name="connsiteX1" fmla="*/ 0 w 9525"/>
                <a:gd name="connsiteY1" fmla="*/ 113443 h 113442"/>
              </a:gdLst>
              <a:ahLst/>
              <a:cxnLst>
                <a:cxn ang="0">
                  <a:pos x="connsiteX0" y="connsiteY0"/>
                </a:cxn>
                <a:cxn ang="0">
                  <a:pos x="connsiteX1" y="connsiteY1"/>
                </a:cxn>
              </a:cxnLst>
              <a:rect l="l" t="t" r="r" b="b"/>
              <a:pathLst>
                <a:path w="9525" h="113442">
                  <a:moveTo>
                    <a:pt x="0" y="0"/>
                  </a:moveTo>
                  <a:lnTo>
                    <a:pt x="0" y="11344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4" name="Group 613">
            <a:extLst>
              <a:ext uri="{FF2B5EF4-FFF2-40B4-BE49-F238E27FC236}">
                <a16:creationId xmlns:a16="http://schemas.microsoft.com/office/drawing/2014/main" id="{0AD57612-05E6-5CA4-8DBE-6F0D3B268A81}"/>
              </a:ext>
            </a:extLst>
          </p:cNvPr>
          <p:cNvGrpSpPr>
            <a:grpSpLocks noChangeAspect="1"/>
          </p:cNvGrpSpPr>
          <p:nvPr/>
        </p:nvGrpSpPr>
        <p:grpSpPr>
          <a:xfrm>
            <a:off x="10160029" y="2039067"/>
            <a:ext cx="348267" cy="365760"/>
            <a:chOff x="9542746" y="2031601"/>
            <a:chExt cx="281433" cy="295569"/>
          </a:xfrm>
        </p:grpSpPr>
        <p:sp>
          <p:nvSpPr>
            <p:cNvPr id="611" name="Graphic 72">
              <a:extLst>
                <a:ext uri="{FF2B5EF4-FFF2-40B4-BE49-F238E27FC236}">
                  <a16:creationId xmlns:a16="http://schemas.microsoft.com/office/drawing/2014/main" id="{B876B6F2-609D-B787-FA29-FABFC0F2EA37}"/>
                </a:ext>
                <a:ext uri="{C183D7F6-B498-43B3-948B-1728B52AA6E4}">
                  <adec:decorative xmlns:adec="http://schemas.microsoft.com/office/drawing/2017/decorative" val="1"/>
                </a:ext>
              </a:extLst>
            </p:cNvPr>
            <p:cNvSpPr/>
            <p:nvPr/>
          </p:nvSpPr>
          <p:spPr>
            <a:xfrm>
              <a:off x="9542746" y="2031601"/>
              <a:ext cx="193318" cy="238079"/>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2" name="cloud">
              <a:extLst>
                <a:ext uri="{FF2B5EF4-FFF2-40B4-BE49-F238E27FC236}">
                  <a16:creationId xmlns:a16="http://schemas.microsoft.com/office/drawing/2014/main" id="{E4353CAB-123D-AC1A-67AD-D7CC2C510708}"/>
                </a:ext>
                <a:ext uri="{C183D7F6-B498-43B3-948B-1728B52AA6E4}">
                  <adec:decorative xmlns:adec="http://schemas.microsoft.com/office/drawing/2017/decorative" val="1"/>
                </a:ext>
              </a:extLst>
            </p:cNvPr>
            <p:cNvSpPr>
              <a:spLocks noChangeAspect="1"/>
            </p:cNvSpPr>
            <p:nvPr/>
          </p:nvSpPr>
          <p:spPr bwMode="auto">
            <a:xfrm>
              <a:off x="9595440" y="2181441"/>
              <a:ext cx="228739" cy="14572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tx2"/>
            </a:solidFill>
            <a:ln w="9525" cap="flat">
              <a:solidFill>
                <a:schemeClr val="bg1"/>
              </a:solidFill>
              <a:prstDash val="solid"/>
              <a:miter lim="800000"/>
              <a:headEnd/>
              <a:tailE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3" name="bot_3">
              <a:extLst>
                <a:ext uri="{FF2B5EF4-FFF2-40B4-BE49-F238E27FC236}">
                  <a16:creationId xmlns:a16="http://schemas.microsoft.com/office/drawing/2014/main" id="{E4B7BA95-0D87-8D50-1FFC-F46B033A0318}"/>
                </a:ext>
                <a:ext uri="{C183D7F6-B498-43B3-948B-1728B52AA6E4}">
                  <adec:decorative xmlns:adec="http://schemas.microsoft.com/office/drawing/2017/decorative" val="1"/>
                </a:ext>
              </a:extLst>
            </p:cNvPr>
            <p:cNvSpPr>
              <a:spLocks noChangeAspect="1" noEditPoints="1"/>
            </p:cNvSpPr>
            <p:nvPr/>
          </p:nvSpPr>
          <p:spPr bwMode="auto">
            <a:xfrm>
              <a:off x="9674940" y="2229287"/>
              <a:ext cx="69738" cy="50037"/>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ln w="6350">
              <a:solidFill>
                <a:schemeClr val="bg1"/>
              </a:solidFill>
              <a:headEnd type="triangle" w="med" len="med"/>
              <a:tailEnd type="triangl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39C8D235-D9C9-4A90-28CC-4BED47D30DCF}"/>
              </a:ext>
            </a:extLst>
          </p:cNvPr>
          <p:cNvSpPr/>
          <p:nvPr/>
        </p:nvSpPr>
        <p:spPr bwMode="auto">
          <a:xfrm>
            <a:off x="5022998" y="6445102"/>
            <a:ext cx="2146004" cy="3074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12257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3">
            <a:extLst>
              <a:ext uri="{FF2B5EF4-FFF2-40B4-BE49-F238E27FC236}">
                <a16:creationId xmlns:a16="http://schemas.microsoft.com/office/drawing/2014/main" id="{B49599D8-13CD-ED5D-F1A5-5040A54A9A76}"/>
              </a:ext>
            </a:extLst>
          </p:cNvPr>
          <p:cNvSpPr>
            <a:spLocks noGrp="1"/>
          </p:cNvSpPr>
          <p:nvPr>
            <p:ph type="title"/>
          </p:nvPr>
        </p:nvSpPr>
        <p:spPr>
          <a:xfrm>
            <a:off x="97998" y="309054"/>
            <a:ext cx="11306469" cy="402674"/>
          </a:xfrm>
        </p:spPr>
        <p:txBody>
          <a:bodyPr/>
          <a:lstStyle/>
          <a:p>
            <a:r>
              <a:rPr lang="en-US" sz="3600">
                <a:solidFill>
                  <a:srgbClr val="2A446F"/>
                </a:solidFill>
              </a:rPr>
              <a:t>Choose Azure Disk type for performance</a:t>
            </a:r>
          </a:p>
        </p:txBody>
      </p:sp>
      <p:grpSp>
        <p:nvGrpSpPr>
          <p:cNvPr id="2" name="Group 1">
            <a:extLst>
              <a:ext uri="{FF2B5EF4-FFF2-40B4-BE49-F238E27FC236}">
                <a16:creationId xmlns:a16="http://schemas.microsoft.com/office/drawing/2014/main" id="{16A05DBB-060B-E52E-326F-4CC775045ED3}"/>
              </a:ext>
            </a:extLst>
          </p:cNvPr>
          <p:cNvGrpSpPr/>
          <p:nvPr/>
        </p:nvGrpSpPr>
        <p:grpSpPr>
          <a:xfrm>
            <a:off x="258339" y="1062771"/>
            <a:ext cx="11535611" cy="5252406"/>
            <a:chOff x="-12964" y="487327"/>
            <a:chExt cx="12282719" cy="5592585"/>
          </a:xfrm>
        </p:grpSpPr>
        <p:sp>
          <p:nvSpPr>
            <p:cNvPr id="36" name="Rectangle 35">
              <a:extLst>
                <a:ext uri="{FF2B5EF4-FFF2-40B4-BE49-F238E27FC236}">
                  <a16:creationId xmlns:a16="http://schemas.microsoft.com/office/drawing/2014/main" id="{28013693-54AC-2E3B-D0BC-66EDF3B66ABC}"/>
                </a:ext>
              </a:extLst>
            </p:cNvPr>
            <p:cNvSpPr/>
            <p:nvPr/>
          </p:nvSpPr>
          <p:spPr bwMode="auto">
            <a:xfrm>
              <a:off x="3563106" y="2439684"/>
              <a:ext cx="1278385" cy="745725"/>
            </a:xfrm>
            <a:prstGeom prst="rect">
              <a:avLst/>
            </a:prstGeom>
            <a:solidFill>
              <a:srgbClr val="0078D4"/>
            </a:solidFill>
            <a:ln w="63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Requires consistent perf and low latency</a:t>
              </a:r>
            </a:p>
          </p:txBody>
        </p:sp>
        <p:sp>
          <p:nvSpPr>
            <p:cNvPr id="37" name="Rectangle 36">
              <a:extLst>
                <a:ext uri="{FF2B5EF4-FFF2-40B4-BE49-F238E27FC236}">
                  <a16:creationId xmlns:a16="http://schemas.microsoft.com/office/drawing/2014/main" id="{D30EDB2D-8B34-26D6-6DAD-59AA45D4ACED}"/>
                </a:ext>
              </a:extLst>
            </p:cNvPr>
            <p:cNvSpPr/>
            <p:nvPr/>
          </p:nvSpPr>
          <p:spPr bwMode="auto">
            <a:xfrm>
              <a:off x="6690165" y="3307196"/>
              <a:ext cx="1144719" cy="542846"/>
            </a:xfrm>
            <a:prstGeom prst="rect">
              <a:avLst/>
            </a:prstGeom>
            <a:solidFill>
              <a:srgbClr val="0078D4"/>
            </a:solidFill>
            <a:ln w="63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Requires high IOPS/</a:t>
              </a:r>
              <a:r>
                <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MBps</a:t>
              </a: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391B40DC-20E7-9B32-DE73-722E181C4634}"/>
                </a:ext>
              </a:extLst>
            </p:cNvPr>
            <p:cNvSpPr/>
            <p:nvPr/>
          </p:nvSpPr>
          <p:spPr bwMode="auto">
            <a:xfrm>
              <a:off x="8696715" y="2294718"/>
              <a:ext cx="1278385" cy="467786"/>
            </a:xfrm>
            <a:prstGeom prst="rect">
              <a:avLst/>
            </a:prstGeom>
            <a:solidFill>
              <a:srgbClr val="0078D4"/>
            </a:solidFill>
            <a:ln w="63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Requires sub-</a:t>
              </a:r>
              <a:r>
                <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ms</a:t>
              </a: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latency</a:t>
              </a:r>
            </a:p>
          </p:txBody>
        </p:sp>
        <p:sp>
          <p:nvSpPr>
            <p:cNvPr id="39" name="Rectangle 38">
              <a:extLst>
                <a:ext uri="{FF2B5EF4-FFF2-40B4-BE49-F238E27FC236}">
                  <a16:creationId xmlns:a16="http://schemas.microsoft.com/office/drawing/2014/main" id="{34A57F00-1EDD-6A9E-40B8-0E222A0812D5}"/>
                </a:ext>
              </a:extLst>
            </p:cNvPr>
            <p:cNvSpPr/>
            <p:nvPr/>
          </p:nvSpPr>
          <p:spPr bwMode="auto">
            <a:xfrm>
              <a:off x="5383719" y="1469013"/>
              <a:ext cx="2170708" cy="745725"/>
            </a:xfrm>
            <a:prstGeom prst="rect">
              <a:avLst/>
            </a:prstGeom>
            <a:solidFill>
              <a:srgbClr val="0078D4"/>
            </a:solidFill>
            <a:ln w="63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sng"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IO/Throughput-intensive?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Peak IOPS/</a:t>
              </a:r>
              <a:r>
                <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MBps</a:t>
              </a: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per TB</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Average IOPS/</a:t>
              </a:r>
              <a:r>
                <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MBps</a:t>
              </a: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per TB</a:t>
              </a:r>
            </a:p>
          </p:txBody>
        </p:sp>
        <p:sp>
          <p:nvSpPr>
            <p:cNvPr id="40" name="Oval 39">
              <a:extLst>
                <a:ext uri="{FF2B5EF4-FFF2-40B4-BE49-F238E27FC236}">
                  <a16:creationId xmlns:a16="http://schemas.microsoft.com/office/drawing/2014/main" id="{7D949CF2-DA56-BE37-6193-524E53E8BAD7}"/>
                </a:ext>
              </a:extLst>
            </p:cNvPr>
            <p:cNvSpPr/>
            <p:nvPr/>
          </p:nvSpPr>
          <p:spPr bwMode="auto">
            <a:xfrm>
              <a:off x="6004951" y="487327"/>
              <a:ext cx="882267" cy="481407"/>
            </a:xfrm>
            <a:prstGeom prst="ellipse">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Start</a:t>
              </a:r>
            </a:p>
          </p:txBody>
        </p:sp>
        <p:cxnSp>
          <p:nvCxnSpPr>
            <p:cNvPr id="41" name="Straight Arrow Connector 40">
              <a:extLst>
                <a:ext uri="{FF2B5EF4-FFF2-40B4-BE49-F238E27FC236}">
                  <a16:creationId xmlns:a16="http://schemas.microsoft.com/office/drawing/2014/main" id="{3F3DBB2F-B0B8-EF91-0355-5B36B366B0CD}"/>
                </a:ext>
              </a:extLst>
            </p:cNvPr>
            <p:cNvCxnSpPr>
              <a:cxnSpLocks/>
              <a:stCxn id="40" idx="4"/>
              <a:endCxn id="112" idx="0"/>
            </p:cNvCxnSpPr>
            <p:nvPr/>
          </p:nvCxnSpPr>
          <p:spPr>
            <a:xfrm flipH="1">
              <a:off x="6441685" y="968734"/>
              <a:ext cx="4400" cy="243736"/>
            </a:xfrm>
            <a:prstGeom prst="straightConnector1">
              <a:avLst/>
            </a:prstGeom>
            <a:noFill/>
            <a:ln w="6350" cap="flat" cmpd="sng" algn="ctr">
              <a:solidFill>
                <a:sysClr val="windowText" lastClr="000000"/>
              </a:solidFill>
              <a:prstDash val="solid"/>
              <a:miter lim="800000"/>
              <a:headEnd type="none" w="lg" len="med"/>
              <a:tailEnd type="triangle"/>
            </a:ln>
            <a:effectLst/>
          </p:spPr>
        </p:cxnSp>
        <p:cxnSp>
          <p:nvCxnSpPr>
            <p:cNvPr id="42" name="Connector: Elbow 41">
              <a:extLst>
                <a:ext uri="{FF2B5EF4-FFF2-40B4-BE49-F238E27FC236}">
                  <a16:creationId xmlns:a16="http://schemas.microsoft.com/office/drawing/2014/main" id="{B271DA6C-E053-B36A-7D31-9352C4687FD2}"/>
                </a:ext>
              </a:extLst>
            </p:cNvPr>
            <p:cNvCxnSpPr>
              <a:cxnSpLocks/>
              <a:stCxn id="39" idx="1"/>
              <a:endCxn id="113" idx="0"/>
            </p:cNvCxnSpPr>
            <p:nvPr/>
          </p:nvCxnSpPr>
          <p:spPr>
            <a:xfrm rot="10800000" flipV="1">
              <a:off x="4205209" y="1841875"/>
              <a:ext cx="1178510" cy="284303"/>
            </a:xfrm>
            <a:prstGeom prst="bentConnector2">
              <a:avLst/>
            </a:prstGeom>
            <a:noFill/>
            <a:ln w="6350" cap="flat" cmpd="sng" algn="ctr">
              <a:solidFill>
                <a:sysClr val="windowText" lastClr="000000"/>
              </a:solidFill>
              <a:prstDash val="solid"/>
              <a:miter lim="800000"/>
              <a:headEnd type="none" w="lg" len="med"/>
              <a:tailEnd type="triangle"/>
            </a:ln>
            <a:effectLst/>
          </p:spPr>
        </p:cxnSp>
        <p:cxnSp>
          <p:nvCxnSpPr>
            <p:cNvPr id="43" name="Connector: Elbow 42">
              <a:extLst>
                <a:ext uri="{FF2B5EF4-FFF2-40B4-BE49-F238E27FC236}">
                  <a16:creationId xmlns:a16="http://schemas.microsoft.com/office/drawing/2014/main" id="{5AF7C6F6-B334-E976-8F51-A1DBEF5342B7}"/>
                </a:ext>
              </a:extLst>
            </p:cNvPr>
            <p:cNvCxnSpPr>
              <a:cxnSpLocks/>
              <a:stCxn id="39" idx="3"/>
              <a:endCxn id="114" idx="0"/>
            </p:cNvCxnSpPr>
            <p:nvPr/>
          </p:nvCxnSpPr>
          <p:spPr>
            <a:xfrm>
              <a:off x="7554427" y="1841876"/>
              <a:ext cx="1792489" cy="190247"/>
            </a:xfrm>
            <a:prstGeom prst="bentConnector2">
              <a:avLst/>
            </a:prstGeom>
            <a:noFill/>
            <a:ln w="6350" cap="flat" cmpd="sng" algn="ctr">
              <a:solidFill>
                <a:sysClr val="windowText" lastClr="000000"/>
              </a:solidFill>
              <a:prstDash val="solid"/>
              <a:miter lim="800000"/>
              <a:headEnd type="none" w="lg" len="med"/>
              <a:tailEnd type="triangle"/>
            </a:ln>
            <a:effectLst/>
          </p:spPr>
        </p:cxnSp>
        <p:cxnSp>
          <p:nvCxnSpPr>
            <p:cNvPr id="44" name="Connector: Elbow 43">
              <a:extLst>
                <a:ext uri="{FF2B5EF4-FFF2-40B4-BE49-F238E27FC236}">
                  <a16:creationId xmlns:a16="http://schemas.microsoft.com/office/drawing/2014/main" id="{E2B78356-A1BE-6DC4-5854-001E7AE70DFA}"/>
                </a:ext>
              </a:extLst>
            </p:cNvPr>
            <p:cNvCxnSpPr>
              <a:cxnSpLocks/>
              <a:stCxn id="38" idx="1"/>
              <a:endCxn id="115" idx="0"/>
            </p:cNvCxnSpPr>
            <p:nvPr/>
          </p:nvCxnSpPr>
          <p:spPr>
            <a:xfrm rot="10800000" flipV="1">
              <a:off x="7252153" y="2528611"/>
              <a:ext cx="1444562" cy="522402"/>
            </a:xfrm>
            <a:prstGeom prst="bentConnector2">
              <a:avLst/>
            </a:prstGeom>
            <a:noFill/>
            <a:ln w="6350" cap="flat" cmpd="sng" algn="ctr">
              <a:solidFill>
                <a:sysClr val="windowText" lastClr="000000"/>
              </a:solidFill>
              <a:prstDash val="solid"/>
              <a:miter lim="800000"/>
              <a:headEnd type="none" w="lg" len="med"/>
              <a:tailEnd type="triangle"/>
            </a:ln>
            <a:effectLst/>
          </p:spPr>
        </p:cxnSp>
        <p:grpSp>
          <p:nvGrpSpPr>
            <p:cNvPr id="45" name="Group 44">
              <a:extLst>
                <a:ext uri="{FF2B5EF4-FFF2-40B4-BE49-F238E27FC236}">
                  <a16:creationId xmlns:a16="http://schemas.microsoft.com/office/drawing/2014/main" id="{7A5F1B37-F605-A04D-4BAB-924BB3DC1AC7}"/>
                </a:ext>
              </a:extLst>
            </p:cNvPr>
            <p:cNvGrpSpPr>
              <a:grpSpLocks noChangeAspect="1"/>
            </p:cNvGrpSpPr>
            <p:nvPr/>
          </p:nvGrpSpPr>
          <p:grpSpPr>
            <a:xfrm>
              <a:off x="4173414" y="4627442"/>
              <a:ext cx="358570" cy="427296"/>
              <a:chOff x="5477764" y="5013499"/>
              <a:chExt cx="268565" cy="320040"/>
            </a:xfrm>
          </p:grpSpPr>
          <p:grpSp>
            <p:nvGrpSpPr>
              <p:cNvPr id="46" name="Group 45">
                <a:extLst>
                  <a:ext uri="{FF2B5EF4-FFF2-40B4-BE49-F238E27FC236}">
                    <a16:creationId xmlns:a16="http://schemas.microsoft.com/office/drawing/2014/main" id="{778698E6-68D3-D61E-8ED2-B01236DDEAFA}"/>
                  </a:ext>
                </a:extLst>
              </p:cNvPr>
              <p:cNvGrpSpPr/>
              <p:nvPr/>
            </p:nvGrpSpPr>
            <p:grpSpPr>
              <a:xfrm>
                <a:off x="5477764" y="5013499"/>
                <a:ext cx="268565" cy="320040"/>
                <a:chOff x="5477764" y="5010341"/>
                <a:chExt cx="268565" cy="320040"/>
              </a:xfrm>
            </p:grpSpPr>
            <p:sp>
              <p:nvSpPr>
                <p:cNvPr id="51" name="Freeform 5">
                  <a:extLst>
                    <a:ext uri="{FF2B5EF4-FFF2-40B4-BE49-F238E27FC236}">
                      <a16:creationId xmlns:a16="http://schemas.microsoft.com/office/drawing/2014/main" id="{9466E11A-12C1-0B10-5F32-E6FBFE775E0A}"/>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EEAB61C2-859E-3C23-5030-085B4A2A088E}"/>
                    </a:ext>
                  </a:extLst>
                </p:cNvPr>
                <p:cNvGrpSpPr/>
                <p:nvPr/>
              </p:nvGrpSpPr>
              <p:grpSpPr>
                <a:xfrm>
                  <a:off x="5518161" y="5046557"/>
                  <a:ext cx="187770" cy="208407"/>
                  <a:chOff x="5513643" y="5046557"/>
                  <a:chExt cx="187770" cy="208407"/>
                </a:xfrm>
                <a:solidFill>
                  <a:srgbClr val="0078D3"/>
                </a:solidFill>
              </p:grpSpPr>
              <p:sp>
                <p:nvSpPr>
                  <p:cNvPr id="53" name="Oval 52">
                    <a:extLst>
                      <a:ext uri="{FF2B5EF4-FFF2-40B4-BE49-F238E27FC236}">
                        <a16:creationId xmlns:a16="http://schemas.microsoft.com/office/drawing/2014/main" id="{DADF7389-F7E6-9284-8F58-4D3AB53F028F}"/>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0DF07D1F-D59C-470F-3EB2-ABC36BD57EC8}"/>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6603615-A591-B475-1528-8D962DD931D2}"/>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45C0FBE-F66A-74D3-E8B6-3610A6330A2D}"/>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7" name="Group 46">
                <a:extLst>
                  <a:ext uri="{FF2B5EF4-FFF2-40B4-BE49-F238E27FC236}">
                    <a16:creationId xmlns:a16="http://schemas.microsoft.com/office/drawing/2014/main" id="{F12ABBEC-7566-7634-83E1-9979E5CD5630}"/>
                  </a:ext>
                </a:extLst>
              </p:cNvPr>
              <p:cNvGrpSpPr/>
              <p:nvPr/>
            </p:nvGrpSpPr>
            <p:grpSpPr>
              <a:xfrm>
                <a:off x="5571787" y="5284616"/>
                <a:ext cx="80519" cy="48923"/>
                <a:chOff x="5884568" y="5297481"/>
                <a:chExt cx="80519" cy="48923"/>
              </a:xfrm>
            </p:grpSpPr>
            <p:sp>
              <p:nvSpPr>
                <p:cNvPr id="48" name="Line 7">
                  <a:extLst>
                    <a:ext uri="{FF2B5EF4-FFF2-40B4-BE49-F238E27FC236}">
                      <a16:creationId xmlns:a16="http://schemas.microsoft.com/office/drawing/2014/main" id="{FB08A536-A286-ABFE-08D1-60D0F70443CF}"/>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49" name="Line 8">
                  <a:extLst>
                    <a:ext uri="{FF2B5EF4-FFF2-40B4-BE49-F238E27FC236}">
                      <a16:creationId xmlns:a16="http://schemas.microsoft.com/office/drawing/2014/main" id="{F0BEDF49-7A28-6FFC-2032-40E303BC4AC4}"/>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50" name="Line 9">
                  <a:extLst>
                    <a:ext uri="{FF2B5EF4-FFF2-40B4-BE49-F238E27FC236}">
                      <a16:creationId xmlns:a16="http://schemas.microsoft.com/office/drawing/2014/main" id="{49688444-F0B5-F856-AC97-E7B378F6B57D}"/>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8BB76DFF-1F04-0401-A39D-0E1868BE1117}"/>
                </a:ext>
              </a:extLst>
            </p:cNvPr>
            <p:cNvGrpSpPr/>
            <p:nvPr/>
          </p:nvGrpSpPr>
          <p:grpSpPr>
            <a:xfrm>
              <a:off x="6141599" y="4619016"/>
              <a:ext cx="501223" cy="570475"/>
              <a:chOff x="8618441" y="2851722"/>
              <a:chExt cx="511273" cy="581914"/>
            </a:xfrm>
          </p:grpSpPr>
          <p:grpSp>
            <p:nvGrpSpPr>
              <p:cNvPr id="58" name="Group 57">
                <a:extLst>
                  <a:ext uri="{FF2B5EF4-FFF2-40B4-BE49-F238E27FC236}">
                    <a16:creationId xmlns:a16="http://schemas.microsoft.com/office/drawing/2014/main" id="{81A32F59-7411-65D4-2041-AFF3814817FF}"/>
                  </a:ext>
                </a:extLst>
              </p:cNvPr>
              <p:cNvGrpSpPr>
                <a:grpSpLocks noChangeAspect="1"/>
              </p:cNvGrpSpPr>
              <p:nvPr/>
            </p:nvGrpSpPr>
            <p:grpSpPr>
              <a:xfrm>
                <a:off x="8618441" y="2851722"/>
                <a:ext cx="365760" cy="435864"/>
                <a:chOff x="5477764" y="5013499"/>
                <a:chExt cx="268565" cy="320040"/>
              </a:xfrm>
            </p:grpSpPr>
            <p:grpSp>
              <p:nvGrpSpPr>
                <p:cNvPr id="62" name="Group 61">
                  <a:extLst>
                    <a:ext uri="{FF2B5EF4-FFF2-40B4-BE49-F238E27FC236}">
                      <a16:creationId xmlns:a16="http://schemas.microsoft.com/office/drawing/2014/main" id="{22B76193-62DF-A5B8-23B8-3EEC3B66039F}"/>
                    </a:ext>
                  </a:extLst>
                </p:cNvPr>
                <p:cNvGrpSpPr/>
                <p:nvPr/>
              </p:nvGrpSpPr>
              <p:grpSpPr>
                <a:xfrm>
                  <a:off x="5477764" y="5013499"/>
                  <a:ext cx="268565" cy="320040"/>
                  <a:chOff x="5477764" y="5010341"/>
                  <a:chExt cx="268565" cy="320040"/>
                </a:xfrm>
              </p:grpSpPr>
              <p:sp>
                <p:nvSpPr>
                  <p:cNvPr id="67" name="Freeform 5">
                    <a:extLst>
                      <a:ext uri="{FF2B5EF4-FFF2-40B4-BE49-F238E27FC236}">
                        <a16:creationId xmlns:a16="http://schemas.microsoft.com/office/drawing/2014/main" id="{96C71D75-BDBA-7F85-D659-48E768D4086A}"/>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14113BE3-1411-5A27-5B37-A58F1D5C4D01}"/>
                      </a:ext>
                    </a:extLst>
                  </p:cNvPr>
                  <p:cNvGrpSpPr/>
                  <p:nvPr/>
                </p:nvGrpSpPr>
                <p:grpSpPr>
                  <a:xfrm>
                    <a:off x="5518161" y="5046557"/>
                    <a:ext cx="187770" cy="208407"/>
                    <a:chOff x="5513643" y="5046557"/>
                    <a:chExt cx="187770" cy="208407"/>
                  </a:xfrm>
                  <a:solidFill>
                    <a:srgbClr val="0078D3"/>
                  </a:solidFill>
                </p:grpSpPr>
                <p:sp>
                  <p:nvSpPr>
                    <p:cNvPr id="69" name="Oval 68">
                      <a:extLst>
                        <a:ext uri="{FF2B5EF4-FFF2-40B4-BE49-F238E27FC236}">
                          <a16:creationId xmlns:a16="http://schemas.microsoft.com/office/drawing/2014/main" id="{66F2BA83-271F-C507-5089-AEA08F486A9F}"/>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ED9F48F6-87AD-2130-E41A-909C499A0931}"/>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54DE7175-3883-4DCD-5E7C-9461DF053C9F}"/>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274E2A25-4651-A898-5368-F3149FC23196}"/>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F3884574-C1F9-D814-0D25-567EE137B9E5}"/>
                    </a:ext>
                  </a:extLst>
                </p:cNvPr>
                <p:cNvGrpSpPr/>
                <p:nvPr/>
              </p:nvGrpSpPr>
              <p:grpSpPr>
                <a:xfrm>
                  <a:off x="5571787" y="5284616"/>
                  <a:ext cx="80519" cy="48923"/>
                  <a:chOff x="5884568" y="5297481"/>
                  <a:chExt cx="80519" cy="48923"/>
                </a:xfrm>
              </p:grpSpPr>
              <p:sp>
                <p:nvSpPr>
                  <p:cNvPr id="64" name="Line 7">
                    <a:extLst>
                      <a:ext uri="{FF2B5EF4-FFF2-40B4-BE49-F238E27FC236}">
                        <a16:creationId xmlns:a16="http://schemas.microsoft.com/office/drawing/2014/main" id="{5242780F-FE61-4CD4-7402-D4E872ED8C92}"/>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65" name="Line 8">
                    <a:extLst>
                      <a:ext uri="{FF2B5EF4-FFF2-40B4-BE49-F238E27FC236}">
                        <a16:creationId xmlns:a16="http://schemas.microsoft.com/office/drawing/2014/main" id="{36358787-A1F9-90B7-1225-ABB98CDF1AF2}"/>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66" name="Line 9">
                    <a:extLst>
                      <a:ext uri="{FF2B5EF4-FFF2-40B4-BE49-F238E27FC236}">
                        <a16:creationId xmlns:a16="http://schemas.microsoft.com/office/drawing/2014/main" id="{B6054AA7-5BE9-49DE-AB3C-B893831D7171}"/>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59" name="Group 58">
                <a:extLst>
                  <a:ext uri="{FF2B5EF4-FFF2-40B4-BE49-F238E27FC236}">
                    <a16:creationId xmlns:a16="http://schemas.microsoft.com/office/drawing/2014/main" id="{835EFD12-139F-1D5A-4BDF-CBB8B17A3AF8}"/>
                  </a:ext>
                </a:extLst>
              </p:cNvPr>
              <p:cNvGrpSpPr/>
              <p:nvPr/>
            </p:nvGrpSpPr>
            <p:grpSpPr>
              <a:xfrm>
                <a:off x="8837614" y="3141536"/>
                <a:ext cx="292100" cy="292100"/>
                <a:chOff x="9201151" y="3497263"/>
                <a:chExt cx="292100" cy="292100"/>
              </a:xfrm>
            </p:grpSpPr>
            <p:sp>
              <p:nvSpPr>
                <p:cNvPr id="60" name="Oval 59">
                  <a:extLst>
                    <a:ext uri="{FF2B5EF4-FFF2-40B4-BE49-F238E27FC236}">
                      <a16:creationId xmlns:a16="http://schemas.microsoft.com/office/drawing/2014/main" id="{8770ADC0-41D8-2375-0E49-F654F24A9A36}"/>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1018">
                  <a:extLst>
                    <a:ext uri="{FF2B5EF4-FFF2-40B4-BE49-F238E27FC236}">
                      <a16:creationId xmlns:a16="http://schemas.microsoft.com/office/drawing/2014/main" id="{534232D5-FF18-676B-ACCD-D5ADC5071E0C}"/>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F2C55502-AA08-4E4C-E153-807720B9367A}"/>
                </a:ext>
              </a:extLst>
            </p:cNvPr>
            <p:cNvGrpSpPr/>
            <p:nvPr/>
          </p:nvGrpSpPr>
          <p:grpSpPr>
            <a:xfrm>
              <a:off x="2004782" y="4660204"/>
              <a:ext cx="343800" cy="343882"/>
              <a:chOff x="5675510" y="1777459"/>
              <a:chExt cx="350694" cy="350778"/>
            </a:xfrm>
            <a:noFill/>
          </p:grpSpPr>
          <p:sp>
            <p:nvSpPr>
              <p:cNvPr id="74" name="StorageOptical_E958" title="Icon of a hard disk">
                <a:extLst>
                  <a:ext uri="{FF2B5EF4-FFF2-40B4-BE49-F238E27FC236}">
                    <a16:creationId xmlns:a16="http://schemas.microsoft.com/office/drawing/2014/main" id="{300CE71A-E9DE-0E90-7539-3FE86F79D741}"/>
                  </a:ext>
                </a:extLst>
              </p:cNvPr>
              <p:cNvSpPr>
                <a:spLocks noChangeAspect="1" noEditPoints="1"/>
              </p:cNvSpPr>
              <p:nvPr/>
            </p:nvSpPr>
            <p:spPr bwMode="auto">
              <a:xfrm>
                <a:off x="5675510" y="1777459"/>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grpFill/>
              <a:ln w="1905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cxnSp>
            <p:nvCxnSpPr>
              <p:cNvPr id="75" name="Straight Connector 74">
                <a:extLst>
                  <a:ext uri="{FF2B5EF4-FFF2-40B4-BE49-F238E27FC236}">
                    <a16:creationId xmlns:a16="http://schemas.microsoft.com/office/drawing/2014/main" id="{728D0BB3-9B92-1600-EDF8-83DA55A2E088}"/>
                  </a:ext>
                </a:extLst>
              </p:cNvPr>
              <p:cNvCxnSpPr>
                <a:stCxn id="74" idx="12"/>
                <a:endCxn id="74" idx="13"/>
              </p:cNvCxnSpPr>
              <p:nvPr/>
            </p:nvCxnSpPr>
            <p:spPr>
              <a:xfrm>
                <a:off x="5753318" y="1855285"/>
                <a:ext cx="42550" cy="42561"/>
              </a:xfrm>
              <a:prstGeom prst="line">
                <a:avLst/>
              </a:prstGeom>
              <a:grpFill/>
              <a:ln w="19050" cap="sq" cmpd="sng" algn="ctr">
                <a:solidFill>
                  <a:srgbClr val="75757A"/>
                </a:solidFill>
                <a:prstDash val="solid"/>
                <a:miter lim="800000"/>
                <a:headEnd type="none" w="lg" len="med"/>
                <a:tailEnd type="none" w="lg" len="med"/>
              </a:ln>
              <a:effectLst/>
            </p:spPr>
          </p:cxnSp>
          <p:cxnSp>
            <p:nvCxnSpPr>
              <p:cNvPr id="76" name="Straight Connector 75">
                <a:extLst>
                  <a:ext uri="{FF2B5EF4-FFF2-40B4-BE49-F238E27FC236}">
                    <a16:creationId xmlns:a16="http://schemas.microsoft.com/office/drawing/2014/main" id="{FF7EAC79-CB3D-7A6D-DCC2-F7D1945AB123}"/>
                  </a:ext>
                </a:extLst>
              </p:cNvPr>
              <p:cNvCxnSpPr>
                <a:cxnSpLocks/>
                <a:stCxn id="74" idx="10"/>
                <a:endCxn id="74" idx="11"/>
              </p:cNvCxnSpPr>
              <p:nvPr/>
            </p:nvCxnSpPr>
            <p:spPr>
              <a:xfrm>
                <a:off x="5905846" y="2007850"/>
                <a:ext cx="42550" cy="42561"/>
              </a:xfrm>
              <a:prstGeom prst="line">
                <a:avLst/>
              </a:prstGeom>
              <a:grpFill/>
              <a:ln w="19050" cap="sq" cmpd="sng" algn="ctr">
                <a:solidFill>
                  <a:srgbClr val="75757A"/>
                </a:solidFill>
                <a:prstDash val="solid"/>
                <a:miter lim="800000"/>
                <a:headEnd type="none" w="lg" len="med"/>
                <a:tailEnd type="none" w="lg" len="med"/>
              </a:ln>
              <a:effectLst/>
            </p:spPr>
          </p:cxnSp>
        </p:grpSp>
        <p:grpSp>
          <p:nvGrpSpPr>
            <p:cNvPr id="77" name="Group 76">
              <a:extLst>
                <a:ext uri="{FF2B5EF4-FFF2-40B4-BE49-F238E27FC236}">
                  <a16:creationId xmlns:a16="http://schemas.microsoft.com/office/drawing/2014/main" id="{F3692B68-B3BA-9086-3A0E-B2EAE69733C2}"/>
                </a:ext>
              </a:extLst>
            </p:cNvPr>
            <p:cNvGrpSpPr/>
            <p:nvPr/>
          </p:nvGrpSpPr>
          <p:grpSpPr>
            <a:xfrm>
              <a:off x="10156495" y="4594735"/>
              <a:ext cx="501222" cy="570475"/>
              <a:chOff x="9365707" y="2403475"/>
              <a:chExt cx="511272" cy="581914"/>
            </a:xfrm>
          </p:grpSpPr>
          <p:grpSp>
            <p:nvGrpSpPr>
              <p:cNvPr id="78" name="Group 77">
                <a:extLst>
                  <a:ext uri="{FF2B5EF4-FFF2-40B4-BE49-F238E27FC236}">
                    <a16:creationId xmlns:a16="http://schemas.microsoft.com/office/drawing/2014/main" id="{A22A4F12-3F69-519A-2012-791AEFA54FBF}"/>
                  </a:ext>
                </a:extLst>
              </p:cNvPr>
              <p:cNvGrpSpPr>
                <a:grpSpLocks noChangeAspect="1"/>
              </p:cNvGrpSpPr>
              <p:nvPr/>
            </p:nvGrpSpPr>
            <p:grpSpPr>
              <a:xfrm>
                <a:off x="9365707" y="2403475"/>
                <a:ext cx="365760" cy="435864"/>
                <a:chOff x="5477764" y="5013499"/>
                <a:chExt cx="268565" cy="320040"/>
              </a:xfrm>
            </p:grpSpPr>
            <p:grpSp>
              <p:nvGrpSpPr>
                <p:cNvPr id="84" name="Group 83">
                  <a:extLst>
                    <a:ext uri="{FF2B5EF4-FFF2-40B4-BE49-F238E27FC236}">
                      <a16:creationId xmlns:a16="http://schemas.microsoft.com/office/drawing/2014/main" id="{E46E6B0B-CD81-C77E-4E01-5C65DF1C9FD7}"/>
                    </a:ext>
                  </a:extLst>
                </p:cNvPr>
                <p:cNvGrpSpPr/>
                <p:nvPr/>
              </p:nvGrpSpPr>
              <p:grpSpPr>
                <a:xfrm>
                  <a:off x="5477764" y="5013499"/>
                  <a:ext cx="268565" cy="320040"/>
                  <a:chOff x="5477764" y="5010341"/>
                  <a:chExt cx="268565" cy="320040"/>
                </a:xfrm>
              </p:grpSpPr>
              <p:sp>
                <p:nvSpPr>
                  <p:cNvPr id="89" name="Freeform 5">
                    <a:extLst>
                      <a:ext uri="{FF2B5EF4-FFF2-40B4-BE49-F238E27FC236}">
                        <a16:creationId xmlns:a16="http://schemas.microsoft.com/office/drawing/2014/main" id="{0C699A84-4E6B-1C9C-BB7A-21A618A65C27}"/>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1873F71E-E37C-B172-74EE-C17E73AF99AE}"/>
                      </a:ext>
                    </a:extLst>
                  </p:cNvPr>
                  <p:cNvGrpSpPr/>
                  <p:nvPr/>
                </p:nvGrpSpPr>
                <p:grpSpPr>
                  <a:xfrm>
                    <a:off x="5518161" y="5046557"/>
                    <a:ext cx="187770" cy="208407"/>
                    <a:chOff x="5513643" y="5046557"/>
                    <a:chExt cx="187770" cy="208407"/>
                  </a:xfrm>
                  <a:solidFill>
                    <a:srgbClr val="0078D3"/>
                  </a:solidFill>
                </p:grpSpPr>
                <p:sp>
                  <p:nvSpPr>
                    <p:cNvPr id="91" name="Oval 90">
                      <a:extLst>
                        <a:ext uri="{FF2B5EF4-FFF2-40B4-BE49-F238E27FC236}">
                          <a16:creationId xmlns:a16="http://schemas.microsoft.com/office/drawing/2014/main" id="{0D20D3E0-13BC-6C8F-398E-7954EBE63CD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8601515F-13C2-55F2-E1A3-73B1138EC6AA}"/>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BBC529A1-2C5F-30D9-ADB3-37FB98689231}"/>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C3B42C34-74DA-BC7A-A667-7189EB9763F6}"/>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D6EF2D8F-2A65-505F-89AB-FC5E5C8BBEB2}"/>
                    </a:ext>
                  </a:extLst>
                </p:cNvPr>
                <p:cNvGrpSpPr/>
                <p:nvPr/>
              </p:nvGrpSpPr>
              <p:grpSpPr>
                <a:xfrm>
                  <a:off x="5571787" y="5284616"/>
                  <a:ext cx="80519" cy="48923"/>
                  <a:chOff x="5884568" y="5297481"/>
                  <a:chExt cx="80519" cy="48923"/>
                </a:xfrm>
              </p:grpSpPr>
              <p:sp>
                <p:nvSpPr>
                  <p:cNvPr id="86" name="Line 7">
                    <a:extLst>
                      <a:ext uri="{FF2B5EF4-FFF2-40B4-BE49-F238E27FC236}">
                        <a16:creationId xmlns:a16="http://schemas.microsoft.com/office/drawing/2014/main" id="{A46DBFBA-CA48-8BD7-D62E-B6BEB179D6D1}"/>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87" name="Line 8">
                    <a:extLst>
                      <a:ext uri="{FF2B5EF4-FFF2-40B4-BE49-F238E27FC236}">
                        <a16:creationId xmlns:a16="http://schemas.microsoft.com/office/drawing/2014/main" id="{BCA4DB42-E2DF-12C1-DC88-30500C622565}"/>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88" name="Line 9">
                    <a:extLst>
                      <a:ext uri="{FF2B5EF4-FFF2-40B4-BE49-F238E27FC236}">
                        <a16:creationId xmlns:a16="http://schemas.microsoft.com/office/drawing/2014/main" id="{36A04995-C13B-E5B8-827A-67AAAC4E0A9D}"/>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18F9A004-8878-131F-7A84-4B93C1FF0421}"/>
                  </a:ext>
                </a:extLst>
              </p:cNvPr>
              <p:cNvGrpSpPr/>
              <p:nvPr/>
            </p:nvGrpSpPr>
            <p:grpSpPr>
              <a:xfrm>
                <a:off x="9483884" y="2693289"/>
                <a:ext cx="393095" cy="292100"/>
                <a:chOff x="9483884" y="2693289"/>
                <a:chExt cx="393095" cy="292100"/>
              </a:xfrm>
            </p:grpSpPr>
            <p:sp>
              <p:nvSpPr>
                <p:cNvPr id="80" name="Rectangle: Rounded Corners 79">
                  <a:extLst>
                    <a:ext uri="{FF2B5EF4-FFF2-40B4-BE49-F238E27FC236}">
                      <a16:creationId xmlns:a16="http://schemas.microsoft.com/office/drawing/2014/main" id="{FB399CC7-1ABA-4634-9C83-C1B48AA3561A}"/>
                    </a:ext>
                  </a:extLst>
                </p:cNvPr>
                <p:cNvSpPr/>
                <p:nvPr/>
              </p:nvSpPr>
              <p:spPr bwMode="auto">
                <a:xfrm>
                  <a:off x="9483884" y="2693289"/>
                  <a:ext cx="393095" cy="292100"/>
                </a:xfrm>
                <a:prstGeom prst="round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10A5EA31-664D-8C61-CC5B-B333C4047FB0}"/>
                    </a:ext>
                  </a:extLst>
                </p:cNvPr>
                <p:cNvGrpSpPr/>
                <p:nvPr/>
              </p:nvGrpSpPr>
              <p:grpSpPr>
                <a:xfrm>
                  <a:off x="9544505" y="2756136"/>
                  <a:ext cx="271853" cy="187577"/>
                  <a:chOff x="9525948" y="2756136"/>
                  <a:chExt cx="271853" cy="187577"/>
                </a:xfrm>
              </p:grpSpPr>
              <p:sp>
                <p:nvSpPr>
                  <p:cNvPr id="82" name="Freeform 1018">
                    <a:extLst>
                      <a:ext uri="{FF2B5EF4-FFF2-40B4-BE49-F238E27FC236}">
                        <a16:creationId xmlns:a16="http://schemas.microsoft.com/office/drawing/2014/main" id="{64555EA7-A546-67B3-4374-9EE7AA5191AB}"/>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83" name="Freeform 1018">
                    <a:extLst>
                      <a:ext uri="{FF2B5EF4-FFF2-40B4-BE49-F238E27FC236}">
                        <a16:creationId xmlns:a16="http://schemas.microsoft.com/office/drawing/2014/main" id="{54E67F42-654C-06C0-9FA4-903757CF107E}"/>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cxnSp>
          <p:nvCxnSpPr>
            <p:cNvPr id="95" name="Connector: Elbow 94">
              <a:extLst>
                <a:ext uri="{FF2B5EF4-FFF2-40B4-BE49-F238E27FC236}">
                  <a16:creationId xmlns:a16="http://schemas.microsoft.com/office/drawing/2014/main" id="{53C549D7-D53C-B7D3-FA30-2FB8A56F3DC6}"/>
                </a:ext>
              </a:extLst>
            </p:cNvPr>
            <p:cNvCxnSpPr>
              <a:cxnSpLocks/>
              <a:stCxn id="36" idx="1"/>
              <a:endCxn id="97" idx="0"/>
            </p:cNvCxnSpPr>
            <p:nvPr/>
          </p:nvCxnSpPr>
          <p:spPr>
            <a:xfrm rot="10800000" flipV="1">
              <a:off x="3047464" y="2812547"/>
              <a:ext cx="515643" cy="1834300"/>
            </a:xfrm>
            <a:prstGeom prst="bentConnector2">
              <a:avLst/>
            </a:prstGeom>
            <a:noFill/>
            <a:ln w="6350" cap="flat" cmpd="sng" algn="ctr">
              <a:solidFill>
                <a:sysClr val="windowText" lastClr="000000"/>
              </a:solidFill>
              <a:prstDash val="solid"/>
              <a:miter lim="800000"/>
              <a:headEnd type="none" w="lg" len="med"/>
              <a:tailEnd type="triangle"/>
            </a:ln>
            <a:effectLst/>
          </p:spPr>
        </p:cxnSp>
        <p:cxnSp>
          <p:nvCxnSpPr>
            <p:cNvPr id="96" name="Connector: Elbow 95">
              <a:extLst>
                <a:ext uri="{FF2B5EF4-FFF2-40B4-BE49-F238E27FC236}">
                  <a16:creationId xmlns:a16="http://schemas.microsoft.com/office/drawing/2014/main" id="{1CAB5F58-1DF2-580C-6BE1-37CE0AB56E9A}"/>
                </a:ext>
              </a:extLst>
            </p:cNvPr>
            <p:cNvCxnSpPr>
              <a:cxnSpLocks/>
              <a:stCxn id="36" idx="3"/>
              <a:endCxn id="98" idx="0"/>
            </p:cNvCxnSpPr>
            <p:nvPr/>
          </p:nvCxnSpPr>
          <p:spPr>
            <a:xfrm>
              <a:off x="4841491" y="2812547"/>
              <a:ext cx="400900" cy="1848318"/>
            </a:xfrm>
            <a:prstGeom prst="bentConnector2">
              <a:avLst/>
            </a:prstGeom>
            <a:noFill/>
            <a:ln w="6350" cap="flat" cmpd="sng" algn="ctr">
              <a:solidFill>
                <a:sysClr val="windowText" lastClr="000000"/>
              </a:solidFill>
              <a:prstDash val="solid"/>
              <a:miter lim="800000"/>
              <a:headEnd type="none" w="lg" len="med"/>
              <a:tailEnd type="triangle"/>
            </a:ln>
            <a:effectLst/>
          </p:spPr>
        </p:cxnSp>
        <p:sp>
          <p:nvSpPr>
            <p:cNvPr id="97" name="Rectangle 96">
              <a:extLst>
                <a:ext uri="{FF2B5EF4-FFF2-40B4-BE49-F238E27FC236}">
                  <a16:creationId xmlns:a16="http://schemas.microsoft.com/office/drawing/2014/main" id="{FA1CD9D3-44A7-9DE1-DBB4-500D36AA45AE}"/>
                </a:ext>
              </a:extLst>
            </p:cNvPr>
            <p:cNvSpPr/>
            <p:nvPr/>
          </p:nvSpPr>
          <p:spPr bwMode="auto">
            <a:xfrm>
              <a:off x="2408270" y="4646847"/>
              <a:ext cx="1278385" cy="370597"/>
            </a:xfrm>
            <a:prstGeom prst="rect">
              <a:avLst/>
            </a:prstGeom>
            <a:solidFill>
              <a:srgbClr val="50E6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Standard HDD</a:t>
              </a:r>
            </a:p>
          </p:txBody>
        </p:sp>
        <p:sp>
          <p:nvSpPr>
            <p:cNvPr id="98" name="Rectangle 97">
              <a:extLst>
                <a:ext uri="{FF2B5EF4-FFF2-40B4-BE49-F238E27FC236}">
                  <a16:creationId xmlns:a16="http://schemas.microsoft.com/office/drawing/2014/main" id="{67F5EBAA-2C42-BCF6-4D82-32F07D3052CC}"/>
                </a:ext>
              </a:extLst>
            </p:cNvPr>
            <p:cNvSpPr/>
            <p:nvPr/>
          </p:nvSpPr>
          <p:spPr bwMode="auto">
            <a:xfrm>
              <a:off x="4603198" y="4660865"/>
              <a:ext cx="1278385" cy="370597"/>
            </a:xfrm>
            <a:prstGeom prst="rect">
              <a:avLst/>
            </a:prstGeom>
            <a:solidFill>
              <a:srgbClr val="50E6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Standard SSD</a:t>
              </a:r>
            </a:p>
          </p:txBody>
        </p:sp>
        <p:sp>
          <p:nvSpPr>
            <p:cNvPr id="99" name="Rectangle 98">
              <a:extLst>
                <a:ext uri="{FF2B5EF4-FFF2-40B4-BE49-F238E27FC236}">
                  <a16:creationId xmlns:a16="http://schemas.microsoft.com/office/drawing/2014/main" id="{008B945B-CF85-0440-093A-CFC36DB03A17}"/>
                </a:ext>
              </a:extLst>
            </p:cNvPr>
            <p:cNvSpPr/>
            <p:nvPr/>
          </p:nvSpPr>
          <p:spPr bwMode="auto">
            <a:xfrm>
              <a:off x="6623333" y="4556710"/>
              <a:ext cx="1278385" cy="370597"/>
            </a:xfrm>
            <a:prstGeom prst="rect">
              <a:avLst/>
            </a:prstGeom>
            <a:solidFill>
              <a:srgbClr val="50E6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Premium SSD</a:t>
              </a:r>
            </a:p>
          </p:txBody>
        </p:sp>
        <p:sp>
          <p:nvSpPr>
            <p:cNvPr id="100" name="Rectangle 99">
              <a:extLst>
                <a:ext uri="{FF2B5EF4-FFF2-40B4-BE49-F238E27FC236}">
                  <a16:creationId xmlns:a16="http://schemas.microsoft.com/office/drawing/2014/main" id="{2BFDDA14-BAD2-86C2-5BF4-CFDF1EBE3CD7}"/>
                </a:ext>
              </a:extLst>
            </p:cNvPr>
            <p:cNvSpPr/>
            <p:nvPr/>
          </p:nvSpPr>
          <p:spPr bwMode="auto">
            <a:xfrm>
              <a:off x="10611524" y="4592925"/>
              <a:ext cx="1278385" cy="370597"/>
            </a:xfrm>
            <a:prstGeom prst="rect">
              <a:avLst/>
            </a:prstGeom>
            <a:solidFill>
              <a:srgbClr val="50E6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Ultra Disk</a:t>
              </a:r>
            </a:p>
          </p:txBody>
        </p:sp>
        <p:cxnSp>
          <p:nvCxnSpPr>
            <p:cNvPr id="101" name="Connector: Elbow 100">
              <a:extLst>
                <a:ext uri="{FF2B5EF4-FFF2-40B4-BE49-F238E27FC236}">
                  <a16:creationId xmlns:a16="http://schemas.microsoft.com/office/drawing/2014/main" id="{6D76A1CD-CB3C-FF51-35AC-BDE9E981DF6F}"/>
                </a:ext>
              </a:extLst>
            </p:cNvPr>
            <p:cNvCxnSpPr>
              <a:cxnSpLocks/>
            </p:cNvCxnSpPr>
            <p:nvPr/>
          </p:nvCxnSpPr>
          <p:spPr>
            <a:xfrm rot="16200000" flipH="1">
              <a:off x="6891163" y="4204442"/>
              <a:ext cx="659043" cy="1"/>
            </a:xfrm>
            <a:prstGeom prst="bentConnector3">
              <a:avLst>
                <a:gd name="adj1" fmla="val 50000"/>
              </a:avLst>
            </a:prstGeom>
            <a:noFill/>
            <a:ln w="6350" cap="flat" cmpd="sng" algn="ctr">
              <a:solidFill>
                <a:sysClr val="windowText" lastClr="000000"/>
              </a:solidFill>
              <a:prstDash val="solid"/>
              <a:miter lim="800000"/>
              <a:headEnd type="none" w="lg" len="med"/>
              <a:tailEnd type="triangle"/>
            </a:ln>
            <a:effectLst/>
          </p:spPr>
        </p:cxnSp>
        <p:cxnSp>
          <p:nvCxnSpPr>
            <p:cNvPr id="102" name="Connector: Elbow 101">
              <a:extLst>
                <a:ext uri="{FF2B5EF4-FFF2-40B4-BE49-F238E27FC236}">
                  <a16:creationId xmlns:a16="http://schemas.microsoft.com/office/drawing/2014/main" id="{16B1A943-9B83-ED65-370C-2789C6CF22E5}"/>
                </a:ext>
              </a:extLst>
            </p:cNvPr>
            <p:cNvCxnSpPr>
              <a:cxnSpLocks/>
              <a:stCxn id="194" idx="3"/>
              <a:endCxn id="100" idx="0"/>
            </p:cNvCxnSpPr>
            <p:nvPr/>
          </p:nvCxnSpPr>
          <p:spPr>
            <a:xfrm>
              <a:off x="10085085" y="3594321"/>
              <a:ext cx="1165632" cy="998604"/>
            </a:xfrm>
            <a:prstGeom prst="bentConnector2">
              <a:avLst/>
            </a:prstGeom>
            <a:noFill/>
            <a:ln w="6350" cap="flat" cmpd="sng" algn="ctr">
              <a:solidFill>
                <a:sysClr val="windowText" lastClr="000000"/>
              </a:solidFill>
              <a:prstDash val="solid"/>
              <a:miter lim="800000"/>
              <a:headEnd type="none" w="lg" len="med"/>
              <a:tailEnd type="triangle"/>
            </a:ln>
            <a:effectLst/>
          </p:spPr>
        </p:cxnSp>
        <p:sp>
          <p:nvSpPr>
            <p:cNvPr id="103" name="TextBox 102">
              <a:extLst>
                <a:ext uri="{FF2B5EF4-FFF2-40B4-BE49-F238E27FC236}">
                  <a16:creationId xmlns:a16="http://schemas.microsoft.com/office/drawing/2014/main" id="{630CCBF0-C15A-066A-FF0B-17FD5D5A6C4C}"/>
                </a:ext>
              </a:extLst>
            </p:cNvPr>
            <p:cNvSpPr txBox="1"/>
            <p:nvPr/>
          </p:nvSpPr>
          <p:spPr>
            <a:xfrm>
              <a:off x="4969656" y="2523035"/>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Yes</a:t>
              </a:r>
            </a:p>
          </p:txBody>
        </p:sp>
        <p:sp>
          <p:nvSpPr>
            <p:cNvPr id="104" name="TextBox 103">
              <a:extLst>
                <a:ext uri="{FF2B5EF4-FFF2-40B4-BE49-F238E27FC236}">
                  <a16:creationId xmlns:a16="http://schemas.microsoft.com/office/drawing/2014/main" id="{9FCE8D3C-2C44-EB39-7F9C-86BCC6086341}"/>
                </a:ext>
              </a:extLst>
            </p:cNvPr>
            <p:cNvSpPr txBox="1"/>
            <p:nvPr/>
          </p:nvSpPr>
          <p:spPr>
            <a:xfrm>
              <a:off x="3179588" y="2576486"/>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No</a:t>
              </a:r>
            </a:p>
          </p:txBody>
        </p:sp>
        <p:sp>
          <p:nvSpPr>
            <p:cNvPr id="105" name="TextBox 104">
              <a:extLst>
                <a:ext uri="{FF2B5EF4-FFF2-40B4-BE49-F238E27FC236}">
                  <a16:creationId xmlns:a16="http://schemas.microsoft.com/office/drawing/2014/main" id="{18EEC605-7E00-79E4-A834-D358162B69AE}"/>
                </a:ext>
              </a:extLst>
            </p:cNvPr>
            <p:cNvSpPr txBox="1"/>
            <p:nvPr/>
          </p:nvSpPr>
          <p:spPr>
            <a:xfrm>
              <a:off x="7642522" y="1464152"/>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Yes</a:t>
              </a:r>
            </a:p>
          </p:txBody>
        </p:sp>
        <p:sp>
          <p:nvSpPr>
            <p:cNvPr id="106" name="TextBox 105">
              <a:extLst>
                <a:ext uri="{FF2B5EF4-FFF2-40B4-BE49-F238E27FC236}">
                  <a16:creationId xmlns:a16="http://schemas.microsoft.com/office/drawing/2014/main" id="{A90818ED-3ED1-A2DC-96A4-5C51B21AB899}"/>
                </a:ext>
              </a:extLst>
            </p:cNvPr>
            <p:cNvSpPr txBox="1"/>
            <p:nvPr/>
          </p:nvSpPr>
          <p:spPr>
            <a:xfrm>
              <a:off x="5167866" y="1455458"/>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No</a:t>
              </a:r>
            </a:p>
          </p:txBody>
        </p:sp>
        <p:sp>
          <p:nvSpPr>
            <p:cNvPr id="108" name="TextBox 107">
              <a:extLst>
                <a:ext uri="{FF2B5EF4-FFF2-40B4-BE49-F238E27FC236}">
                  <a16:creationId xmlns:a16="http://schemas.microsoft.com/office/drawing/2014/main" id="{EEF8CD70-FCE4-75E3-4DA8-BB25C72EF70E}"/>
                </a:ext>
              </a:extLst>
            </p:cNvPr>
            <p:cNvSpPr txBox="1"/>
            <p:nvPr/>
          </p:nvSpPr>
          <p:spPr>
            <a:xfrm>
              <a:off x="8981650" y="3041706"/>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Yes</a:t>
              </a:r>
            </a:p>
          </p:txBody>
        </p:sp>
        <p:sp>
          <p:nvSpPr>
            <p:cNvPr id="109" name="TextBox 108">
              <a:extLst>
                <a:ext uri="{FF2B5EF4-FFF2-40B4-BE49-F238E27FC236}">
                  <a16:creationId xmlns:a16="http://schemas.microsoft.com/office/drawing/2014/main" id="{A11D3752-DE07-D68F-BAEC-2AE4F12447AB}"/>
                </a:ext>
              </a:extLst>
            </p:cNvPr>
            <p:cNvSpPr txBox="1"/>
            <p:nvPr/>
          </p:nvSpPr>
          <p:spPr>
            <a:xfrm>
              <a:off x="8378761" y="2307658"/>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No</a:t>
              </a:r>
            </a:p>
          </p:txBody>
        </p:sp>
        <p:sp>
          <p:nvSpPr>
            <p:cNvPr id="110" name="TextBox 109">
              <a:extLst>
                <a:ext uri="{FF2B5EF4-FFF2-40B4-BE49-F238E27FC236}">
                  <a16:creationId xmlns:a16="http://schemas.microsoft.com/office/drawing/2014/main" id="{EE86FE9A-57B3-D748-12B4-A883AED6CA0A}"/>
                </a:ext>
              </a:extLst>
            </p:cNvPr>
            <p:cNvSpPr txBox="1"/>
            <p:nvPr/>
          </p:nvSpPr>
          <p:spPr>
            <a:xfrm>
              <a:off x="10198319" y="3419502"/>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Yes</a:t>
              </a:r>
            </a:p>
          </p:txBody>
        </p:sp>
        <p:sp>
          <p:nvSpPr>
            <p:cNvPr id="111" name="TextBox 110">
              <a:extLst>
                <a:ext uri="{FF2B5EF4-FFF2-40B4-BE49-F238E27FC236}">
                  <a16:creationId xmlns:a16="http://schemas.microsoft.com/office/drawing/2014/main" id="{893FA5B3-54C0-BCC6-4D35-474B76A7B1CC}"/>
                </a:ext>
              </a:extLst>
            </p:cNvPr>
            <p:cNvSpPr txBox="1"/>
            <p:nvPr/>
          </p:nvSpPr>
          <p:spPr>
            <a:xfrm>
              <a:off x="6949611" y="4033939"/>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No</a:t>
              </a:r>
            </a:p>
          </p:txBody>
        </p:sp>
        <p:sp>
          <p:nvSpPr>
            <p:cNvPr id="112" name="Diamond 111">
              <a:extLst>
                <a:ext uri="{FF2B5EF4-FFF2-40B4-BE49-F238E27FC236}">
                  <a16:creationId xmlns:a16="http://schemas.microsoft.com/office/drawing/2014/main" id="{E76D548D-039D-8EFA-A801-E0B9C5A27836}"/>
                </a:ext>
              </a:extLst>
            </p:cNvPr>
            <p:cNvSpPr/>
            <p:nvPr/>
          </p:nvSpPr>
          <p:spPr bwMode="auto">
            <a:xfrm>
              <a:off x="6363389" y="1212470"/>
              <a:ext cx="156592" cy="24199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113" name="Diamond 112">
              <a:extLst>
                <a:ext uri="{FF2B5EF4-FFF2-40B4-BE49-F238E27FC236}">
                  <a16:creationId xmlns:a16="http://schemas.microsoft.com/office/drawing/2014/main" id="{7CFB593F-3C85-B2AE-88A9-7E006A4DF61A}"/>
                </a:ext>
              </a:extLst>
            </p:cNvPr>
            <p:cNvSpPr/>
            <p:nvPr/>
          </p:nvSpPr>
          <p:spPr bwMode="auto">
            <a:xfrm>
              <a:off x="4126913" y="2126179"/>
              <a:ext cx="156592" cy="24199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114" name="Diamond 113">
              <a:extLst>
                <a:ext uri="{FF2B5EF4-FFF2-40B4-BE49-F238E27FC236}">
                  <a16:creationId xmlns:a16="http://schemas.microsoft.com/office/drawing/2014/main" id="{E8F7C3FD-7682-BE28-8D02-DC495F1BDD3C}"/>
                </a:ext>
              </a:extLst>
            </p:cNvPr>
            <p:cNvSpPr/>
            <p:nvPr/>
          </p:nvSpPr>
          <p:spPr bwMode="auto">
            <a:xfrm>
              <a:off x="9268620" y="2032123"/>
              <a:ext cx="156592" cy="24199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115" name="Diamond 114">
              <a:extLst>
                <a:ext uri="{FF2B5EF4-FFF2-40B4-BE49-F238E27FC236}">
                  <a16:creationId xmlns:a16="http://schemas.microsoft.com/office/drawing/2014/main" id="{4887E63E-CCFF-D20D-CE21-62F17910A1C1}"/>
                </a:ext>
              </a:extLst>
            </p:cNvPr>
            <p:cNvSpPr/>
            <p:nvPr/>
          </p:nvSpPr>
          <p:spPr bwMode="auto">
            <a:xfrm>
              <a:off x="7173857" y="3051013"/>
              <a:ext cx="156592" cy="24199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116" name="Content Placeholder 2">
              <a:extLst>
                <a:ext uri="{FF2B5EF4-FFF2-40B4-BE49-F238E27FC236}">
                  <a16:creationId xmlns:a16="http://schemas.microsoft.com/office/drawing/2014/main" id="{AD047526-8002-283D-225A-33BEED316082}"/>
                </a:ext>
              </a:extLst>
            </p:cNvPr>
            <p:cNvSpPr txBox="1">
              <a:spLocks/>
            </p:cNvSpPr>
            <p:nvPr/>
          </p:nvSpPr>
          <p:spPr>
            <a:xfrm>
              <a:off x="519096" y="1565548"/>
              <a:ext cx="2486025" cy="2016125"/>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Primary </a:t>
              </a:r>
              <a:b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Considerations: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Latency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IOPS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Throughput</a:t>
              </a:r>
            </a:p>
          </p:txBody>
        </p:sp>
        <p:cxnSp>
          <p:nvCxnSpPr>
            <p:cNvPr id="118" name="Straight Connector 117">
              <a:extLst>
                <a:ext uri="{FF2B5EF4-FFF2-40B4-BE49-F238E27FC236}">
                  <a16:creationId xmlns:a16="http://schemas.microsoft.com/office/drawing/2014/main" id="{436AB829-3BE7-B7C5-E281-75A5411A19BD}"/>
                </a:ext>
              </a:extLst>
            </p:cNvPr>
            <p:cNvCxnSpPr>
              <a:cxnSpLocks/>
            </p:cNvCxnSpPr>
            <p:nvPr/>
          </p:nvCxnSpPr>
          <p:spPr>
            <a:xfrm>
              <a:off x="110785" y="4301583"/>
              <a:ext cx="12158970" cy="0"/>
            </a:xfrm>
            <a:prstGeom prst="line">
              <a:avLst/>
            </a:prstGeom>
            <a:noFill/>
            <a:ln w="6350" cap="flat" cmpd="sng" algn="ctr">
              <a:solidFill>
                <a:srgbClr val="E7E6E6">
                  <a:lumMod val="90000"/>
                </a:srgbClr>
              </a:solidFill>
              <a:prstDash val="dash"/>
              <a:miter lim="800000"/>
            </a:ln>
            <a:effectLst/>
          </p:spPr>
        </p:cxnSp>
        <p:cxnSp>
          <p:nvCxnSpPr>
            <p:cNvPr id="119" name="Straight Connector 118">
              <a:extLst>
                <a:ext uri="{FF2B5EF4-FFF2-40B4-BE49-F238E27FC236}">
                  <a16:creationId xmlns:a16="http://schemas.microsoft.com/office/drawing/2014/main" id="{E4C9E83C-A8A5-6D43-9A34-D2A661D7FE8F}"/>
                </a:ext>
              </a:extLst>
            </p:cNvPr>
            <p:cNvCxnSpPr>
              <a:cxnSpLocks/>
            </p:cNvCxnSpPr>
            <p:nvPr/>
          </p:nvCxnSpPr>
          <p:spPr>
            <a:xfrm>
              <a:off x="134293" y="5339759"/>
              <a:ext cx="12135462" cy="0"/>
            </a:xfrm>
            <a:prstGeom prst="line">
              <a:avLst/>
            </a:prstGeom>
            <a:noFill/>
            <a:ln w="6350" cap="flat" cmpd="sng" algn="ctr">
              <a:solidFill>
                <a:srgbClr val="E7E6E6">
                  <a:lumMod val="90000"/>
                </a:srgbClr>
              </a:solidFill>
              <a:prstDash val="dash"/>
              <a:miter lim="800000"/>
            </a:ln>
            <a:effectLst/>
          </p:spPr>
        </p:cxnSp>
        <p:sp>
          <p:nvSpPr>
            <p:cNvPr id="120" name="Content Placeholder 2">
              <a:extLst>
                <a:ext uri="{FF2B5EF4-FFF2-40B4-BE49-F238E27FC236}">
                  <a16:creationId xmlns:a16="http://schemas.microsoft.com/office/drawing/2014/main" id="{ACBA4F15-C95F-457C-2DED-6BD3C923F8E3}"/>
                </a:ext>
              </a:extLst>
            </p:cNvPr>
            <p:cNvSpPr txBox="1">
              <a:spLocks/>
            </p:cNvSpPr>
            <p:nvPr/>
          </p:nvSpPr>
          <p:spPr>
            <a:xfrm>
              <a:off x="-12964" y="4669163"/>
              <a:ext cx="1659386" cy="477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Disk Types</a:t>
              </a:r>
            </a:p>
          </p:txBody>
        </p:sp>
        <p:cxnSp>
          <p:nvCxnSpPr>
            <p:cNvPr id="122" name="Straight Connector 121">
              <a:extLst>
                <a:ext uri="{FF2B5EF4-FFF2-40B4-BE49-F238E27FC236}">
                  <a16:creationId xmlns:a16="http://schemas.microsoft.com/office/drawing/2014/main" id="{A8C98E70-4F8D-B09B-4773-C134B9D9A0F1}"/>
                </a:ext>
              </a:extLst>
            </p:cNvPr>
            <p:cNvCxnSpPr>
              <a:cxnSpLocks/>
            </p:cNvCxnSpPr>
            <p:nvPr/>
          </p:nvCxnSpPr>
          <p:spPr>
            <a:xfrm flipV="1">
              <a:off x="1728231" y="4298118"/>
              <a:ext cx="0" cy="1781794"/>
            </a:xfrm>
            <a:prstGeom prst="line">
              <a:avLst/>
            </a:prstGeom>
            <a:noFill/>
            <a:ln w="6350" cap="flat" cmpd="sng" algn="ctr">
              <a:solidFill>
                <a:srgbClr val="E7E6E6">
                  <a:lumMod val="90000"/>
                </a:srgbClr>
              </a:solidFill>
              <a:prstDash val="dash"/>
              <a:miter lim="800000"/>
            </a:ln>
            <a:effectLst/>
          </p:spPr>
        </p:cxnSp>
        <p:cxnSp>
          <p:nvCxnSpPr>
            <p:cNvPr id="123" name="Straight Connector 122">
              <a:extLst>
                <a:ext uri="{FF2B5EF4-FFF2-40B4-BE49-F238E27FC236}">
                  <a16:creationId xmlns:a16="http://schemas.microsoft.com/office/drawing/2014/main" id="{59EC44DA-3CE3-F10A-BB44-B651CFC1DB26}"/>
                </a:ext>
              </a:extLst>
            </p:cNvPr>
            <p:cNvCxnSpPr>
              <a:cxnSpLocks/>
            </p:cNvCxnSpPr>
            <p:nvPr/>
          </p:nvCxnSpPr>
          <p:spPr>
            <a:xfrm>
              <a:off x="102834" y="6057165"/>
              <a:ext cx="12089166" cy="0"/>
            </a:xfrm>
            <a:prstGeom prst="line">
              <a:avLst/>
            </a:prstGeom>
            <a:noFill/>
            <a:ln w="6350" cap="flat" cmpd="sng" algn="ctr">
              <a:solidFill>
                <a:srgbClr val="E7E6E6">
                  <a:lumMod val="90000"/>
                </a:srgbClr>
              </a:solidFill>
              <a:prstDash val="dash"/>
              <a:miter lim="800000"/>
            </a:ln>
            <a:effectLst/>
          </p:spPr>
        </p:cxnSp>
        <p:cxnSp>
          <p:nvCxnSpPr>
            <p:cNvPr id="124" name="Straight Connector 123">
              <a:extLst>
                <a:ext uri="{FF2B5EF4-FFF2-40B4-BE49-F238E27FC236}">
                  <a16:creationId xmlns:a16="http://schemas.microsoft.com/office/drawing/2014/main" id="{07E061AB-B48A-20A4-99AF-89E9F30B58A4}"/>
                </a:ext>
              </a:extLst>
            </p:cNvPr>
            <p:cNvCxnSpPr>
              <a:cxnSpLocks/>
            </p:cNvCxnSpPr>
            <p:nvPr/>
          </p:nvCxnSpPr>
          <p:spPr>
            <a:xfrm flipV="1">
              <a:off x="3911786" y="4278610"/>
              <a:ext cx="0" cy="1755582"/>
            </a:xfrm>
            <a:prstGeom prst="line">
              <a:avLst/>
            </a:prstGeom>
            <a:noFill/>
            <a:ln w="6350" cap="flat" cmpd="sng" algn="ctr">
              <a:solidFill>
                <a:srgbClr val="E7E6E6">
                  <a:lumMod val="90000"/>
                </a:srgbClr>
              </a:solidFill>
              <a:prstDash val="dash"/>
              <a:miter lim="800000"/>
            </a:ln>
            <a:effectLst/>
          </p:spPr>
        </p:cxnSp>
        <p:cxnSp>
          <p:nvCxnSpPr>
            <p:cNvPr id="125" name="Straight Connector 124">
              <a:extLst>
                <a:ext uri="{FF2B5EF4-FFF2-40B4-BE49-F238E27FC236}">
                  <a16:creationId xmlns:a16="http://schemas.microsoft.com/office/drawing/2014/main" id="{B4F300E6-D6F4-C341-C9E6-743B02A1441C}"/>
                </a:ext>
              </a:extLst>
            </p:cNvPr>
            <p:cNvCxnSpPr>
              <a:cxnSpLocks/>
            </p:cNvCxnSpPr>
            <p:nvPr/>
          </p:nvCxnSpPr>
          <p:spPr>
            <a:xfrm flipV="1">
              <a:off x="5964579" y="4285336"/>
              <a:ext cx="0" cy="1755582"/>
            </a:xfrm>
            <a:prstGeom prst="line">
              <a:avLst/>
            </a:prstGeom>
            <a:noFill/>
            <a:ln w="6350" cap="flat" cmpd="sng" algn="ctr">
              <a:solidFill>
                <a:srgbClr val="E7E6E6">
                  <a:lumMod val="90000"/>
                </a:srgbClr>
              </a:solidFill>
              <a:prstDash val="dash"/>
              <a:miter lim="800000"/>
            </a:ln>
            <a:effectLst/>
          </p:spPr>
        </p:cxnSp>
        <p:cxnSp>
          <p:nvCxnSpPr>
            <p:cNvPr id="126" name="Straight Connector 125">
              <a:extLst>
                <a:ext uri="{FF2B5EF4-FFF2-40B4-BE49-F238E27FC236}">
                  <a16:creationId xmlns:a16="http://schemas.microsoft.com/office/drawing/2014/main" id="{8B975609-840E-651E-3C2E-88D31C4616EE}"/>
                </a:ext>
              </a:extLst>
            </p:cNvPr>
            <p:cNvCxnSpPr>
              <a:cxnSpLocks/>
            </p:cNvCxnSpPr>
            <p:nvPr/>
          </p:nvCxnSpPr>
          <p:spPr>
            <a:xfrm flipV="1">
              <a:off x="8121975" y="4324330"/>
              <a:ext cx="0" cy="1755582"/>
            </a:xfrm>
            <a:prstGeom prst="line">
              <a:avLst/>
            </a:prstGeom>
            <a:noFill/>
            <a:ln w="6350" cap="flat" cmpd="sng" algn="ctr">
              <a:solidFill>
                <a:srgbClr val="E7E6E6">
                  <a:lumMod val="90000"/>
                </a:srgbClr>
              </a:solidFill>
              <a:prstDash val="dash"/>
              <a:miter lim="800000"/>
            </a:ln>
            <a:effectLst/>
          </p:spPr>
        </p:cxnSp>
        <p:sp>
          <p:nvSpPr>
            <p:cNvPr id="127" name="TextBox 126">
              <a:extLst>
                <a:ext uri="{FF2B5EF4-FFF2-40B4-BE49-F238E27FC236}">
                  <a16:creationId xmlns:a16="http://schemas.microsoft.com/office/drawing/2014/main" id="{D6A3AAB3-3235-021E-7DDB-B3B8C22611B4}"/>
                </a:ext>
              </a:extLst>
            </p:cNvPr>
            <p:cNvSpPr txBox="1"/>
            <p:nvPr/>
          </p:nvSpPr>
          <p:spPr>
            <a:xfrm>
              <a:off x="-8096" y="5503600"/>
              <a:ext cx="1713931" cy="3077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Disk Characteristics</a:t>
              </a:r>
            </a:p>
          </p:txBody>
        </p:sp>
        <p:sp>
          <p:nvSpPr>
            <p:cNvPr id="128" name="Rectangle 127">
              <a:extLst>
                <a:ext uri="{FF2B5EF4-FFF2-40B4-BE49-F238E27FC236}">
                  <a16:creationId xmlns:a16="http://schemas.microsoft.com/office/drawing/2014/main" id="{A34D2150-DC4A-2F15-FE05-31D2890CE79F}"/>
                </a:ext>
              </a:extLst>
            </p:cNvPr>
            <p:cNvSpPr/>
            <p:nvPr/>
          </p:nvSpPr>
          <p:spPr>
            <a:xfrm>
              <a:off x="2000871" y="5466961"/>
              <a:ext cx="1828800" cy="498598"/>
            </a:xfrm>
            <a:prstGeom prst="rect">
              <a:avLst/>
            </a:prstGeom>
            <a:noFill/>
            <a:ln w="19050" cap="flat" cmpd="sng" algn="ctr">
              <a:noFill/>
              <a:prstDash val="solid"/>
              <a:miter lim="800000"/>
            </a:ln>
            <a:effectLst/>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Most cost-efficient storage on HDD</a:t>
              </a:r>
            </a:p>
          </p:txBody>
        </p:sp>
        <p:sp>
          <p:nvSpPr>
            <p:cNvPr id="129" name="Rectangle 128">
              <a:extLst>
                <a:ext uri="{FF2B5EF4-FFF2-40B4-BE49-F238E27FC236}">
                  <a16:creationId xmlns:a16="http://schemas.microsoft.com/office/drawing/2014/main" id="{544FCE1F-D4E4-62CD-891C-61248199AA7E}"/>
                </a:ext>
              </a:extLst>
            </p:cNvPr>
            <p:cNvSpPr/>
            <p:nvPr/>
          </p:nvSpPr>
          <p:spPr>
            <a:xfrm>
              <a:off x="4054068" y="5484505"/>
              <a:ext cx="1828800" cy="498598"/>
            </a:xfrm>
            <a:prstGeom prst="rect">
              <a:avLst/>
            </a:prstGeom>
            <a:noFill/>
            <a:ln w="19050" cap="flat" cmpd="sng" algn="ctr">
              <a:noFill/>
              <a:prstDash val="solid"/>
              <a:miter lim="800000"/>
            </a:ln>
            <a:effectLst/>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Entry level SSD with lowest GB cost on Cloud</a:t>
              </a:r>
            </a:p>
          </p:txBody>
        </p:sp>
        <p:sp>
          <p:nvSpPr>
            <p:cNvPr id="130" name="Rectangle 129">
              <a:extLst>
                <a:ext uri="{FF2B5EF4-FFF2-40B4-BE49-F238E27FC236}">
                  <a16:creationId xmlns:a16="http://schemas.microsoft.com/office/drawing/2014/main" id="{A45B804C-37A5-214A-719F-27362ED684BA}"/>
                </a:ext>
              </a:extLst>
            </p:cNvPr>
            <p:cNvSpPr/>
            <p:nvPr/>
          </p:nvSpPr>
          <p:spPr>
            <a:xfrm>
              <a:off x="6004951" y="5417758"/>
              <a:ext cx="2090408" cy="498598"/>
            </a:xfrm>
            <a:prstGeom prst="rect">
              <a:avLst/>
            </a:prstGeom>
            <a:noFill/>
            <a:ln w="19050" cap="flat" cmpd="sng" algn="ctr">
              <a:noFill/>
              <a:prstDash val="solid"/>
              <a:miter lim="800000"/>
            </a:ln>
            <a:effectLst/>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Great balance for cost and performance</a:t>
              </a:r>
            </a:p>
          </p:txBody>
        </p:sp>
        <p:sp>
          <p:nvSpPr>
            <p:cNvPr id="131" name="Rectangle 130">
              <a:extLst>
                <a:ext uri="{FF2B5EF4-FFF2-40B4-BE49-F238E27FC236}">
                  <a16:creationId xmlns:a16="http://schemas.microsoft.com/office/drawing/2014/main" id="{C302C4A6-1A5F-21B8-AC6E-CC29A8164037}"/>
                </a:ext>
              </a:extLst>
            </p:cNvPr>
            <p:cNvSpPr/>
            <p:nvPr/>
          </p:nvSpPr>
          <p:spPr>
            <a:xfrm>
              <a:off x="10326525" y="5458002"/>
              <a:ext cx="1828800" cy="498598"/>
            </a:xfrm>
            <a:prstGeom prst="rect">
              <a:avLst/>
            </a:prstGeom>
            <a:noFill/>
            <a:ln w="19050" cap="flat" cmpd="sng" algn="ctr">
              <a:noFill/>
              <a:prstDash val="solid"/>
              <a:miter lim="800000"/>
            </a:ln>
            <a:effectLst/>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Fastest Disks and most flexible cost model</a:t>
              </a:r>
            </a:p>
          </p:txBody>
        </p:sp>
        <p:cxnSp>
          <p:nvCxnSpPr>
            <p:cNvPr id="162" name="Straight Connector 161">
              <a:extLst>
                <a:ext uri="{FF2B5EF4-FFF2-40B4-BE49-F238E27FC236}">
                  <a16:creationId xmlns:a16="http://schemas.microsoft.com/office/drawing/2014/main" id="{15FF0899-989D-2B43-1695-89822F2A7360}"/>
                </a:ext>
              </a:extLst>
            </p:cNvPr>
            <p:cNvCxnSpPr>
              <a:cxnSpLocks/>
            </p:cNvCxnSpPr>
            <p:nvPr/>
          </p:nvCxnSpPr>
          <p:spPr>
            <a:xfrm flipV="1">
              <a:off x="10129878" y="4324330"/>
              <a:ext cx="0" cy="1755582"/>
            </a:xfrm>
            <a:prstGeom prst="line">
              <a:avLst/>
            </a:prstGeom>
            <a:noFill/>
            <a:ln w="6350" cap="flat" cmpd="sng" algn="ctr">
              <a:solidFill>
                <a:srgbClr val="E7E6E6">
                  <a:lumMod val="90000"/>
                </a:srgbClr>
              </a:solidFill>
              <a:prstDash val="dash"/>
              <a:miter lim="800000"/>
            </a:ln>
            <a:effectLst/>
          </p:spPr>
        </p:cxnSp>
        <p:grpSp>
          <p:nvGrpSpPr>
            <p:cNvPr id="176" name="Group 175">
              <a:extLst>
                <a:ext uri="{FF2B5EF4-FFF2-40B4-BE49-F238E27FC236}">
                  <a16:creationId xmlns:a16="http://schemas.microsoft.com/office/drawing/2014/main" id="{F6E17E35-A851-40F8-B8DA-984EA8CAD421}"/>
                </a:ext>
              </a:extLst>
            </p:cNvPr>
            <p:cNvGrpSpPr/>
            <p:nvPr/>
          </p:nvGrpSpPr>
          <p:grpSpPr>
            <a:xfrm>
              <a:off x="8251527" y="4604998"/>
              <a:ext cx="501223" cy="570475"/>
              <a:chOff x="8618441" y="2851722"/>
              <a:chExt cx="511273" cy="581914"/>
            </a:xfrm>
          </p:grpSpPr>
          <p:grpSp>
            <p:nvGrpSpPr>
              <p:cNvPr id="177" name="Group 176">
                <a:extLst>
                  <a:ext uri="{FF2B5EF4-FFF2-40B4-BE49-F238E27FC236}">
                    <a16:creationId xmlns:a16="http://schemas.microsoft.com/office/drawing/2014/main" id="{85388BC7-558D-7567-2254-EFBB7C287B69}"/>
                  </a:ext>
                </a:extLst>
              </p:cNvPr>
              <p:cNvGrpSpPr>
                <a:grpSpLocks noChangeAspect="1"/>
              </p:cNvGrpSpPr>
              <p:nvPr/>
            </p:nvGrpSpPr>
            <p:grpSpPr>
              <a:xfrm>
                <a:off x="8618441" y="2851722"/>
                <a:ext cx="365760" cy="435864"/>
                <a:chOff x="5477764" y="5013499"/>
                <a:chExt cx="268565" cy="320040"/>
              </a:xfrm>
            </p:grpSpPr>
            <p:grpSp>
              <p:nvGrpSpPr>
                <p:cNvPr id="181" name="Group 180">
                  <a:extLst>
                    <a:ext uri="{FF2B5EF4-FFF2-40B4-BE49-F238E27FC236}">
                      <a16:creationId xmlns:a16="http://schemas.microsoft.com/office/drawing/2014/main" id="{1C5A5715-96B6-E513-554D-B90FE239874D}"/>
                    </a:ext>
                  </a:extLst>
                </p:cNvPr>
                <p:cNvGrpSpPr/>
                <p:nvPr/>
              </p:nvGrpSpPr>
              <p:grpSpPr>
                <a:xfrm>
                  <a:off x="5477764" y="5013499"/>
                  <a:ext cx="268565" cy="320040"/>
                  <a:chOff x="5477764" y="5010341"/>
                  <a:chExt cx="268565" cy="320040"/>
                </a:xfrm>
              </p:grpSpPr>
              <p:sp>
                <p:nvSpPr>
                  <p:cNvPr id="186" name="Freeform 5">
                    <a:extLst>
                      <a:ext uri="{FF2B5EF4-FFF2-40B4-BE49-F238E27FC236}">
                        <a16:creationId xmlns:a16="http://schemas.microsoft.com/office/drawing/2014/main" id="{DE3DAE5F-5D2B-0FFE-EB42-0B243EF4D935}"/>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nvGrpSpPr>
                  <p:cNvPr id="187" name="Group 186">
                    <a:extLst>
                      <a:ext uri="{FF2B5EF4-FFF2-40B4-BE49-F238E27FC236}">
                        <a16:creationId xmlns:a16="http://schemas.microsoft.com/office/drawing/2014/main" id="{7875DBA0-1549-B684-9C8D-31524F8F2B44}"/>
                      </a:ext>
                    </a:extLst>
                  </p:cNvPr>
                  <p:cNvGrpSpPr/>
                  <p:nvPr/>
                </p:nvGrpSpPr>
                <p:grpSpPr>
                  <a:xfrm>
                    <a:off x="5518161" y="5046557"/>
                    <a:ext cx="187770" cy="208407"/>
                    <a:chOff x="5513643" y="5046557"/>
                    <a:chExt cx="187770" cy="208407"/>
                  </a:xfrm>
                  <a:solidFill>
                    <a:srgbClr val="0078D3"/>
                  </a:solidFill>
                </p:grpSpPr>
                <p:sp>
                  <p:nvSpPr>
                    <p:cNvPr id="188" name="Oval 187">
                      <a:extLst>
                        <a:ext uri="{FF2B5EF4-FFF2-40B4-BE49-F238E27FC236}">
                          <a16:creationId xmlns:a16="http://schemas.microsoft.com/office/drawing/2014/main" id="{86426EEB-5DAC-A0E4-78B7-CB5AFCAEEBF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A2A77B04-B1BE-5108-951B-27C5B3CD1C2A}"/>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9618B529-8526-A544-19CD-1D61FEAEFB79}"/>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96763707-B4CE-2ED6-389D-E7FDAC700071}"/>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FB5652AC-80DD-6049-11F4-6B8F1FCE0A46}"/>
                    </a:ext>
                  </a:extLst>
                </p:cNvPr>
                <p:cNvGrpSpPr/>
                <p:nvPr/>
              </p:nvGrpSpPr>
              <p:grpSpPr>
                <a:xfrm>
                  <a:off x="5571787" y="5284616"/>
                  <a:ext cx="80519" cy="48923"/>
                  <a:chOff x="5884568" y="5297481"/>
                  <a:chExt cx="80519" cy="48923"/>
                </a:xfrm>
              </p:grpSpPr>
              <p:sp>
                <p:nvSpPr>
                  <p:cNvPr id="183" name="Line 7">
                    <a:extLst>
                      <a:ext uri="{FF2B5EF4-FFF2-40B4-BE49-F238E27FC236}">
                        <a16:creationId xmlns:a16="http://schemas.microsoft.com/office/drawing/2014/main" id="{3B7DCBAB-5E2D-4669-2035-4E400326CA9C}"/>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4" name="Line 8">
                    <a:extLst>
                      <a:ext uri="{FF2B5EF4-FFF2-40B4-BE49-F238E27FC236}">
                        <a16:creationId xmlns:a16="http://schemas.microsoft.com/office/drawing/2014/main" id="{D456A96B-E964-A145-82CD-40C9303B0A6D}"/>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5" name="Line 9">
                    <a:extLst>
                      <a:ext uri="{FF2B5EF4-FFF2-40B4-BE49-F238E27FC236}">
                        <a16:creationId xmlns:a16="http://schemas.microsoft.com/office/drawing/2014/main" id="{522A518D-17F2-F05A-61A8-C7DC159A35D7}"/>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178" name="Group 177">
                <a:extLst>
                  <a:ext uri="{FF2B5EF4-FFF2-40B4-BE49-F238E27FC236}">
                    <a16:creationId xmlns:a16="http://schemas.microsoft.com/office/drawing/2014/main" id="{E3489C68-69FE-B1B6-998D-AD5D49FCF808}"/>
                  </a:ext>
                </a:extLst>
              </p:cNvPr>
              <p:cNvGrpSpPr/>
              <p:nvPr/>
            </p:nvGrpSpPr>
            <p:grpSpPr>
              <a:xfrm>
                <a:off x="8837614" y="3141536"/>
                <a:ext cx="292100" cy="292100"/>
                <a:chOff x="9201151" y="3497263"/>
                <a:chExt cx="292100" cy="292100"/>
              </a:xfrm>
            </p:grpSpPr>
            <p:sp>
              <p:nvSpPr>
                <p:cNvPr id="179" name="Oval 178">
                  <a:extLst>
                    <a:ext uri="{FF2B5EF4-FFF2-40B4-BE49-F238E27FC236}">
                      <a16:creationId xmlns:a16="http://schemas.microsoft.com/office/drawing/2014/main" id="{50A6100B-7EF0-31DE-85E2-CE3291BDA869}"/>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Freeform 1018">
                  <a:extLst>
                    <a:ext uri="{FF2B5EF4-FFF2-40B4-BE49-F238E27FC236}">
                      <a16:creationId xmlns:a16="http://schemas.microsoft.com/office/drawing/2014/main" id="{2D1F87AD-7E59-B20C-222D-AEF1B9CADA96}"/>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4"/>
                </a:solidFill>
                <a:ln>
                  <a:solidFill>
                    <a:srgbClr val="0078D4"/>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92" name="Rectangle 191">
              <a:extLst>
                <a:ext uri="{FF2B5EF4-FFF2-40B4-BE49-F238E27FC236}">
                  <a16:creationId xmlns:a16="http://schemas.microsoft.com/office/drawing/2014/main" id="{FF10E057-A89E-4871-67C9-EC0781B543D9}"/>
                </a:ext>
              </a:extLst>
            </p:cNvPr>
            <p:cNvSpPr/>
            <p:nvPr/>
          </p:nvSpPr>
          <p:spPr bwMode="auto">
            <a:xfrm>
              <a:off x="8733261" y="4542692"/>
              <a:ext cx="1278385" cy="370597"/>
            </a:xfrm>
            <a:prstGeom prst="rect">
              <a:avLst/>
            </a:prstGeom>
            <a:solidFill>
              <a:srgbClr val="50E6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Premium SSDv2</a:t>
              </a:r>
            </a:p>
          </p:txBody>
        </p:sp>
        <p:sp>
          <p:nvSpPr>
            <p:cNvPr id="194" name="Rectangle 193">
              <a:extLst>
                <a:ext uri="{FF2B5EF4-FFF2-40B4-BE49-F238E27FC236}">
                  <a16:creationId xmlns:a16="http://schemas.microsoft.com/office/drawing/2014/main" id="{864ADE9B-A590-96FD-A3C7-DC3F28FA98E6}"/>
                </a:ext>
              </a:extLst>
            </p:cNvPr>
            <p:cNvSpPr/>
            <p:nvPr/>
          </p:nvSpPr>
          <p:spPr bwMode="auto">
            <a:xfrm>
              <a:off x="8675110" y="3185410"/>
              <a:ext cx="1409975" cy="817822"/>
            </a:xfrm>
            <a:prstGeom prst="rect">
              <a:avLst/>
            </a:prstGeom>
            <a:solidFill>
              <a:srgbClr val="0078D4"/>
            </a:solidFill>
            <a:ln w="63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Requires  </a:t>
              </a: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extremely</a:t>
              </a: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high IOPS/</a:t>
              </a:r>
              <a:r>
                <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MBps</a:t>
              </a: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or </a:t>
              </a: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extremely </a:t>
              </a: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low latency</a:t>
              </a:r>
            </a:p>
          </p:txBody>
        </p:sp>
        <p:sp>
          <p:nvSpPr>
            <p:cNvPr id="199" name="Rectangle 198">
              <a:extLst>
                <a:ext uri="{FF2B5EF4-FFF2-40B4-BE49-F238E27FC236}">
                  <a16:creationId xmlns:a16="http://schemas.microsoft.com/office/drawing/2014/main" id="{5FDE40DD-694D-BD27-5181-1CBA13574B65}"/>
                </a:ext>
              </a:extLst>
            </p:cNvPr>
            <p:cNvSpPr/>
            <p:nvPr/>
          </p:nvSpPr>
          <p:spPr>
            <a:xfrm>
              <a:off x="8205671" y="5416334"/>
              <a:ext cx="1985457" cy="498598"/>
            </a:xfrm>
            <a:prstGeom prst="rect">
              <a:avLst/>
            </a:prstGeom>
            <a:noFill/>
            <a:ln w="19050" cap="flat" cmpd="sng" algn="ctr">
              <a:noFill/>
              <a:prstDash val="solid"/>
              <a:miter lim="800000"/>
            </a:ln>
            <a:effectLst/>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Best price performance on Azure</a:t>
              </a:r>
            </a:p>
          </p:txBody>
        </p:sp>
        <p:sp>
          <p:nvSpPr>
            <p:cNvPr id="203" name="Diamond 202">
              <a:extLst>
                <a:ext uri="{FF2B5EF4-FFF2-40B4-BE49-F238E27FC236}">
                  <a16:creationId xmlns:a16="http://schemas.microsoft.com/office/drawing/2014/main" id="{B6E46FA7-CDE8-02B4-E5B4-64455A36895F}"/>
                </a:ext>
              </a:extLst>
            </p:cNvPr>
            <p:cNvSpPr/>
            <p:nvPr/>
          </p:nvSpPr>
          <p:spPr bwMode="auto">
            <a:xfrm>
              <a:off x="9261915" y="2959478"/>
              <a:ext cx="156592" cy="241997"/>
            </a:xfrm>
            <a:prstGeom prst="diamond">
              <a:avLst/>
            </a:prstGeom>
            <a:solidFill>
              <a:sysClr val="windowText" lastClr="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a:t>
              </a:r>
            </a:p>
          </p:txBody>
        </p:sp>
        <p:cxnSp>
          <p:nvCxnSpPr>
            <p:cNvPr id="214" name="Straight Arrow Connector 213">
              <a:extLst>
                <a:ext uri="{FF2B5EF4-FFF2-40B4-BE49-F238E27FC236}">
                  <a16:creationId xmlns:a16="http://schemas.microsoft.com/office/drawing/2014/main" id="{723DDD5C-170E-1ADB-2B7F-208CE7D0897E}"/>
                </a:ext>
              </a:extLst>
            </p:cNvPr>
            <p:cNvCxnSpPr>
              <a:cxnSpLocks/>
              <a:stCxn id="38" idx="2"/>
            </p:cNvCxnSpPr>
            <p:nvPr/>
          </p:nvCxnSpPr>
          <p:spPr>
            <a:xfrm>
              <a:off x="9335908" y="2762504"/>
              <a:ext cx="11008" cy="199527"/>
            </a:xfrm>
            <a:prstGeom prst="straightConnector1">
              <a:avLst/>
            </a:prstGeom>
            <a:noFill/>
            <a:ln w="6350" cap="flat" cmpd="sng" algn="ctr">
              <a:solidFill>
                <a:sysClr val="windowText" lastClr="000000"/>
              </a:solidFill>
              <a:prstDash val="solid"/>
              <a:miter lim="800000"/>
              <a:headEnd type="none" w="lg" len="med"/>
              <a:tailEnd type="triangle"/>
            </a:ln>
            <a:effectLst/>
          </p:spPr>
        </p:cxnSp>
        <p:sp>
          <p:nvSpPr>
            <p:cNvPr id="241" name="TextBox 240">
              <a:extLst>
                <a:ext uri="{FF2B5EF4-FFF2-40B4-BE49-F238E27FC236}">
                  <a16:creationId xmlns:a16="http://schemas.microsoft.com/office/drawing/2014/main" id="{283AAF75-5388-3181-9A3E-F2F78CA3C72C}"/>
                </a:ext>
              </a:extLst>
            </p:cNvPr>
            <p:cNvSpPr txBox="1"/>
            <p:nvPr/>
          </p:nvSpPr>
          <p:spPr>
            <a:xfrm>
              <a:off x="9018646" y="4033414"/>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No</a:t>
              </a:r>
            </a:p>
          </p:txBody>
        </p:sp>
        <p:cxnSp>
          <p:nvCxnSpPr>
            <p:cNvPr id="243" name="Straight Arrow Connector 242">
              <a:extLst>
                <a:ext uri="{FF2B5EF4-FFF2-40B4-BE49-F238E27FC236}">
                  <a16:creationId xmlns:a16="http://schemas.microsoft.com/office/drawing/2014/main" id="{1EC1E17A-9E66-BC89-D178-0CC2033C6698}"/>
                </a:ext>
              </a:extLst>
            </p:cNvPr>
            <p:cNvCxnSpPr>
              <a:cxnSpLocks/>
              <a:endCxn id="194" idx="1"/>
            </p:cNvCxnSpPr>
            <p:nvPr/>
          </p:nvCxnSpPr>
          <p:spPr>
            <a:xfrm>
              <a:off x="7901718" y="3594321"/>
              <a:ext cx="77339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5365A908-5A5B-4E66-0FE5-C0FBE9F16CFA}"/>
                </a:ext>
              </a:extLst>
            </p:cNvPr>
            <p:cNvSpPr txBox="1"/>
            <p:nvPr/>
          </p:nvSpPr>
          <p:spPr>
            <a:xfrm>
              <a:off x="7997725" y="3390881"/>
              <a:ext cx="31726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a:ea typeface="+mn-ea"/>
                  <a:cs typeface="+mn-cs"/>
                </a:rPr>
                <a:t>Yes</a:t>
              </a:r>
            </a:p>
          </p:txBody>
        </p:sp>
        <p:sp>
          <p:nvSpPr>
            <p:cNvPr id="264" name="Rectangle 263">
              <a:extLst>
                <a:ext uri="{FF2B5EF4-FFF2-40B4-BE49-F238E27FC236}">
                  <a16:creationId xmlns:a16="http://schemas.microsoft.com/office/drawing/2014/main" id="{2D785FEF-420B-E893-E5DE-6EAC0375646D}"/>
                </a:ext>
              </a:extLst>
            </p:cNvPr>
            <p:cNvSpPr/>
            <p:nvPr/>
          </p:nvSpPr>
          <p:spPr>
            <a:xfrm>
              <a:off x="8218435" y="4647711"/>
              <a:ext cx="467276" cy="30777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solidFill>
                    <a:srgbClr val="000000"/>
                  </a:solidFill>
                  <a:effectLst/>
                  <a:uLnTx/>
                  <a:uFillTx/>
                  <a:latin typeface="Segoe UI"/>
                  <a:ea typeface="+mn-ea"/>
                  <a:cs typeface="+mn-cs"/>
                </a:rPr>
                <a:t>v2</a:t>
              </a:r>
            </a:p>
          </p:txBody>
        </p:sp>
        <p:cxnSp>
          <p:nvCxnSpPr>
            <p:cNvPr id="13" name="Connector: Elbow 12">
              <a:extLst>
                <a:ext uri="{FF2B5EF4-FFF2-40B4-BE49-F238E27FC236}">
                  <a16:creationId xmlns:a16="http://schemas.microsoft.com/office/drawing/2014/main" id="{BD4D903B-FE02-296D-E8CE-A60D03486A2D}"/>
                </a:ext>
              </a:extLst>
            </p:cNvPr>
            <p:cNvCxnSpPr>
              <a:cxnSpLocks/>
            </p:cNvCxnSpPr>
            <p:nvPr/>
          </p:nvCxnSpPr>
          <p:spPr>
            <a:xfrm rot="5400000">
              <a:off x="9155110" y="4287051"/>
              <a:ext cx="498285" cy="1"/>
            </a:xfrm>
            <a:prstGeom prst="bentConnector3">
              <a:avLst>
                <a:gd name="adj1" fmla="val 50000"/>
              </a:avLst>
            </a:prstGeom>
            <a:noFill/>
            <a:ln w="6350" cap="flat" cmpd="sng" algn="ctr">
              <a:solidFill>
                <a:sysClr val="windowText" lastClr="000000"/>
              </a:solidFill>
              <a:prstDash val="solid"/>
              <a:miter lim="800000"/>
              <a:headEnd type="none" w="lg" len="med"/>
              <a:tailEnd type="triangle"/>
            </a:ln>
            <a:effectLst/>
          </p:spPr>
        </p:cxnSp>
      </p:grpSp>
    </p:spTree>
    <p:extLst>
      <p:ext uri="{BB962C8B-B14F-4D97-AF65-F5344CB8AC3E}">
        <p14:creationId xmlns:p14="http://schemas.microsoft.com/office/powerpoint/2010/main" val="467652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6BB7-05B6-F649-BED8-C2F3C29C3EA6}"/>
              </a:ext>
            </a:extLst>
          </p:cNvPr>
          <p:cNvSpPr>
            <a:spLocks noGrp="1"/>
          </p:cNvSpPr>
          <p:nvPr>
            <p:ph type="title"/>
          </p:nvPr>
        </p:nvSpPr>
        <p:spPr>
          <a:xfrm>
            <a:off x="259054" y="145891"/>
            <a:ext cx="11018520" cy="1107996"/>
          </a:xfrm>
        </p:spPr>
        <p:txBody>
          <a:bodyPr/>
          <a:lstStyle/>
          <a:p>
            <a:r>
              <a:rPr lang="en-US">
                <a:solidFill>
                  <a:srgbClr val="2A446F"/>
                </a:solidFill>
              </a:rPr>
              <a:t>Demo: how to flexibly config your Premium SSD V2 and Ultra SSD disks</a:t>
            </a:r>
          </a:p>
        </p:txBody>
      </p:sp>
      <p:sp>
        <p:nvSpPr>
          <p:cNvPr id="3" name="Rectangle: Rounded Corners 2">
            <a:extLst>
              <a:ext uri="{FF2B5EF4-FFF2-40B4-BE49-F238E27FC236}">
                <a16:creationId xmlns:a16="http://schemas.microsoft.com/office/drawing/2014/main" id="{AF66E8B1-CD8C-5787-0529-873917003E91}"/>
              </a:ext>
            </a:extLst>
          </p:cNvPr>
          <p:cNvSpPr/>
          <p:nvPr/>
        </p:nvSpPr>
        <p:spPr bwMode="auto">
          <a:xfrm>
            <a:off x="7419961" y="1880687"/>
            <a:ext cx="4376198" cy="276999"/>
          </a:xfrm>
          <a:prstGeom prst="roundRect">
            <a:avLst>
              <a:gd name="adj" fmla="val 678"/>
            </a:avLst>
          </a:prstGeom>
          <a:noFill/>
          <a:ln w="19050"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737373"/>
                </a:solidFill>
                <a:effectLst/>
                <a:uLnTx/>
                <a:uFillTx/>
                <a:latin typeface="Segoe UI"/>
                <a:ea typeface="+mn-ea"/>
                <a:cs typeface="Segoe UI" pitchFamily="34" charset="0"/>
              </a:rPr>
              <a:t>Flexible performance configurations</a:t>
            </a:r>
          </a:p>
        </p:txBody>
      </p:sp>
      <p:sp>
        <p:nvSpPr>
          <p:cNvPr id="4" name="Rectangle 3">
            <a:extLst>
              <a:ext uri="{FF2B5EF4-FFF2-40B4-BE49-F238E27FC236}">
                <a16:creationId xmlns:a16="http://schemas.microsoft.com/office/drawing/2014/main" id="{C3A3E28A-9CC7-F243-C2FA-BF4526D70DCF}"/>
              </a:ext>
            </a:extLst>
          </p:cNvPr>
          <p:cNvSpPr/>
          <p:nvPr/>
        </p:nvSpPr>
        <p:spPr>
          <a:xfrm>
            <a:off x="7419961" y="2183542"/>
            <a:ext cx="4256658" cy="430887"/>
          </a:xfrm>
          <a:prstGeom prst="rect">
            <a:avLst/>
          </a:prstGeom>
        </p:spPr>
        <p:txBody>
          <a:bodyPr wrap="square" lIns="0" tIns="0" rIns="0" bIns="0">
            <a:spAutoFit/>
          </a:bodyPr>
          <a:lstStyle/>
          <a:p>
            <a:pPr marL="0" marR="0" lvl="2" indent="0" algn="l" defTabSz="914367"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Capacity, throughput and IOPS can be set independently</a:t>
            </a:r>
          </a:p>
        </p:txBody>
      </p:sp>
      <p:sp>
        <p:nvSpPr>
          <p:cNvPr id="5" name="speedometer_2">
            <a:extLst>
              <a:ext uri="{FF2B5EF4-FFF2-40B4-BE49-F238E27FC236}">
                <a16:creationId xmlns:a16="http://schemas.microsoft.com/office/drawing/2014/main" id="{3167DE4E-97A7-695B-5F66-4853BCD3C5B7}"/>
              </a:ext>
            </a:extLst>
          </p:cNvPr>
          <p:cNvSpPr>
            <a:spLocks noChangeAspect="1" noEditPoints="1"/>
          </p:cNvSpPr>
          <p:nvPr/>
        </p:nvSpPr>
        <p:spPr bwMode="auto">
          <a:xfrm>
            <a:off x="6363080" y="1871592"/>
            <a:ext cx="768816" cy="76881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0" name="Straight Connector 9">
            <a:extLst>
              <a:ext uri="{FF2B5EF4-FFF2-40B4-BE49-F238E27FC236}">
                <a16:creationId xmlns:a16="http://schemas.microsoft.com/office/drawing/2014/main" id="{DFE8AD90-23BC-4E9E-84AF-1141B09968A0}"/>
              </a:ext>
            </a:extLst>
          </p:cNvPr>
          <p:cNvCxnSpPr>
            <a:cxnSpLocks/>
          </p:cNvCxnSpPr>
          <p:nvPr/>
        </p:nvCxnSpPr>
        <p:spPr>
          <a:xfrm>
            <a:off x="5926787" y="1744672"/>
            <a:ext cx="0" cy="4689660"/>
          </a:xfrm>
          <a:prstGeom prst="line">
            <a:avLst/>
          </a:prstGeom>
          <a:ln>
            <a:gradFill>
              <a:gsLst>
                <a:gs pos="0">
                  <a:schemeClr val="bg1"/>
                </a:gs>
                <a:gs pos="21000">
                  <a:srgbClr val="233A5E"/>
                </a:gs>
                <a:gs pos="57000">
                  <a:schemeClr val="accent1"/>
                </a:gs>
                <a:gs pos="100000">
                  <a:srgbClr val="4EE7FF"/>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51C82DD7-203B-694B-169F-7008F459BF1E}"/>
              </a:ext>
            </a:extLst>
          </p:cNvPr>
          <p:cNvGraphicFramePr>
            <a:graphicFrameLocks noGrp="1"/>
          </p:cNvGraphicFramePr>
          <p:nvPr>
            <p:extLst>
              <p:ext uri="{D42A27DB-BD31-4B8C-83A1-F6EECF244321}">
                <p14:modId xmlns:p14="http://schemas.microsoft.com/office/powerpoint/2010/main" val="3124566704"/>
              </p:ext>
            </p:extLst>
          </p:nvPr>
        </p:nvGraphicFramePr>
        <p:xfrm>
          <a:off x="7731805" y="4065358"/>
          <a:ext cx="4423459" cy="855978"/>
        </p:xfrm>
        <a:graphic>
          <a:graphicData uri="http://schemas.openxmlformats.org/drawingml/2006/table">
            <a:tbl>
              <a:tblPr/>
              <a:tblGrid>
                <a:gridCol w="1011289">
                  <a:extLst>
                    <a:ext uri="{9D8B030D-6E8A-4147-A177-3AD203B41FA5}">
                      <a16:colId xmlns:a16="http://schemas.microsoft.com/office/drawing/2014/main" val="3637373023"/>
                    </a:ext>
                  </a:extLst>
                </a:gridCol>
                <a:gridCol w="318692">
                  <a:extLst>
                    <a:ext uri="{9D8B030D-6E8A-4147-A177-3AD203B41FA5}">
                      <a16:colId xmlns:a16="http://schemas.microsoft.com/office/drawing/2014/main" val="3893442699"/>
                    </a:ext>
                  </a:extLst>
                </a:gridCol>
                <a:gridCol w="318692">
                  <a:extLst>
                    <a:ext uri="{9D8B030D-6E8A-4147-A177-3AD203B41FA5}">
                      <a16:colId xmlns:a16="http://schemas.microsoft.com/office/drawing/2014/main" val="3683340505"/>
                    </a:ext>
                  </a:extLst>
                </a:gridCol>
                <a:gridCol w="318692">
                  <a:extLst>
                    <a:ext uri="{9D8B030D-6E8A-4147-A177-3AD203B41FA5}">
                      <a16:colId xmlns:a16="http://schemas.microsoft.com/office/drawing/2014/main" val="3941205811"/>
                    </a:ext>
                  </a:extLst>
                </a:gridCol>
                <a:gridCol w="318692">
                  <a:extLst>
                    <a:ext uri="{9D8B030D-6E8A-4147-A177-3AD203B41FA5}">
                      <a16:colId xmlns:a16="http://schemas.microsoft.com/office/drawing/2014/main" val="3830992112"/>
                    </a:ext>
                  </a:extLst>
                </a:gridCol>
                <a:gridCol w="365220">
                  <a:extLst>
                    <a:ext uri="{9D8B030D-6E8A-4147-A177-3AD203B41FA5}">
                      <a16:colId xmlns:a16="http://schemas.microsoft.com/office/drawing/2014/main" val="1802755235"/>
                    </a:ext>
                  </a:extLst>
                </a:gridCol>
                <a:gridCol w="365220">
                  <a:extLst>
                    <a:ext uri="{9D8B030D-6E8A-4147-A177-3AD203B41FA5}">
                      <a16:colId xmlns:a16="http://schemas.microsoft.com/office/drawing/2014/main" val="3865521077"/>
                    </a:ext>
                  </a:extLst>
                </a:gridCol>
                <a:gridCol w="365220">
                  <a:extLst>
                    <a:ext uri="{9D8B030D-6E8A-4147-A177-3AD203B41FA5}">
                      <a16:colId xmlns:a16="http://schemas.microsoft.com/office/drawing/2014/main" val="2062994786"/>
                    </a:ext>
                  </a:extLst>
                </a:gridCol>
                <a:gridCol w="436139">
                  <a:extLst>
                    <a:ext uri="{9D8B030D-6E8A-4147-A177-3AD203B41FA5}">
                      <a16:colId xmlns:a16="http://schemas.microsoft.com/office/drawing/2014/main" val="2818706857"/>
                    </a:ext>
                  </a:extLst>
                </a:gridCol>
                <a:gridCol w="605603">
                  <a:extLst>
                    <a:ext uri="{9D8B030D-6E8A-4147-A177-3AD203B41FA5}">
                      <a16:colId xmlns:a16="http://schemas.microsoft.com/office/drawing/2014/main" val="2967535112"/>
                    </a:ext>
                  </a:extLst>
                </a:gridCol>
              </a:tblGrid>
              <a:tr h="267360">
                <a:tc>
                  <a:txBody>
                    <a:bodyPr/>
                    <a:lstStyle/>
                    <a:p>
                      <a:pPr algn="l" fontAlgn="t"/>
                      <a:r>
                        <a:rPr lang="en-US" sz="700" b="1">
                          <a:effectLst/>
                        </a:rPr>
                        <a:t>Disk Size (GiB)</a:t>
                      </a:r>
                    </a:p>
                  </a:txBody>
                  <a:tcPr marL="53763" marR="53763" marT="53763" marB="53763">
                    <a:lnL>
                      <a:noFill/>
                    </a:lnL>
                    <a:lnR>
                      <a:noFill/>
                    </a:lnR>
                    <a:lnT>
                      <a:noFill/>
                    </a:lnT>
                    <a:lnB>
                      <a:noFill/>
                    </a:lnB>
                    <a:solidFill>
                      <a:srgbClr val="EAEBEC"/>
                    </a:solidFill>
                  </a:tcPr>
                </a:tc>
                <a:tc>
                  <a:txBody>
                    <a:bodyPr/>
                    <a:lstStyle/>
                    <a:p>
                      <a:pPr algn="l" fontAlgn="t"/>
                      <a:r>
                        <a:rPr lang="en-US" sz="700" b="1">
                          <a:effectLst/>
                        </a:rPr>
                        <a:t>4</a:t>
                      </a:r>
                    </a:p>
                  </a:txBody>
                  <a:tcPr marL="53763" marR="53763" marT="53763" marB="53763">
                    <a:lnL>
                      <a:noFill/>
                    </a:lnL>
                    <a:lnR>
                      <a:noFill/>
                    </a:lnR>
                    <a:lnT>
                      <a:noFill/>
                    </a:lnT>
                    <a:lnB>
                      <a:noFill/>
                    </a:lnB>
                    <a:solidFill>
                      <a:srgbClr val="EAEBEC"/>
                    </a:solidFill>
                  </a:tcPr>
                </a:tc>
                <a:tc>
                  <a:txBody>
                    <a:bodyPr/>
                    <a:lstStyle/>
                    <a:p>
                      <a:pPr algn="l" fontAlgn="t"/>
                      <a:r>
                        <a:rPr lang="en-US" sz="700" b="1">
                          <a:effectLst/>
                        </a:rPr>
                        <a:t>8</a:t>
                      </a:r>
                    </a:p>
                  </a:txBody>
                  <a:tcPr marL="53763" marR="53763" marT="53763" marB="53763">
                    <a:lnL>
                      <a:noFill/>
                    </a:lnL>
                    <a:lnR>
                      <a:noFill/>
                    </a:lnR>
                    <a:lnT>
                      <a:noFill/>
                    </a:lnT>
                    <a:lnB>
                      <a:noFill/>
                    </a:lnB>
                    <a:solidFill>
                      <a:srgbClr val="EAEBEC"/>
                    </a:solidFill>
                  </a:tcPr>
                </a:tc>
                <a:tc>
                  <a:txBody>
                    <a:bodyPr/>
                    <a:lstStyle/>
                    <a:p>
                      <a:pPr algn="l" fontAlgn="t"/>
                      <a:r>
                        <a:rPr lang="en-US" sz="700" b="1">
                          <a:effectLst/>
                        </a:rPr>
                        <a:t>16</a:t>
                      </a:r>
                    </a:p>
                  </a:txBody>
                  <a:tcPr marL="53763" marR="53763" marT="53763" marB="53763">
                    <a:lnL>
                      <a:noFill/>
                    </a:lnL>
                    <a:lnR>
                      <a:noFill/>
                    </a:lnR>
                    <a:lnT>
                      <a:noFill/>
                    </a:lnT>
                    <a:lnB>
                      <a:noFill/>
                    </a:lnB>
                    <a:solidFill>
                      <a:srgbClr val="EAEBEC"/>
                    </a:solidFill>
                  </a:tcPr>
                </a:tc>
                <a:tc>
                  <a:txBody>
                    <a:bodyPr/>
                    <a:lstStyle/>
                    <a:p>
                      <a:pPr algn="l" fontAlgn="t"/>
                      <a:r>
                        <a:rPr lang="en-US" sz="700" b="1">
                          <a:effectLst/>
                        </a:rPr>
                        <a:t>32</a:t>
                      </a:r>
                    </a:p>
                  </a:txBody>
                  <a:tcPr marL="53763" marR="53763" marT="53763" marB="53763">
                    <a:lnL>
                      <a:noFill/>
                    </a:lnL>
                    <a:lnR>
                      <a:noFill/>
                    </a:lnR>
                    <a:lnT>
                      <a:noFill/>
                    </a:lnT>
                    <a:lnB>
                      <a:noFill/>
                    </a:lnB>
                    <a:solidFill>
                      <a:srgbClr val="EAEBEC"/>
                    </a:solidFill>
                  </a:tcPr>
                </a:tc>
                <a:tc>
                  <a:txBody>
                    <a:bodyPr/>
                    <a:lstStyle/>
                    <a:p>
                      <a:pPr algn="l" fontAlgn="t"/>
                      <a:r>
                        <a:rPr lang="en-US" sz="700" b="1">
                          <a:effectLst/>
                        </a:rPr>
                        <a:t>64</a:t>
                      </a:r>
                    </a:p>
                  </a:txBody>
                  <a:tcPr marL="53763" marR="53763" marT="53763" marB="53763">
                    <a:lnL>
                      <a:noFill/>
                    </a:lnL>
                    <a:lnR>
                      <a:noFill/>
                    </a:lnR>
                    <a:lnT>
                      <a:noFill/>
                    </a:lnT>
                    <a:lnB>
                      <a:noFill/>
                    </a:lnB>
                    <a:solidFill>
                      <a:srgbClr val="EAEBEC"/>
                    </a:solidFill>
                  </a:tcPr>
                </a:tc>
                <a:tc>
                  <a:txBody>
                    <a:bodyPr/>
                    <a:lstStyle/>
                    <a:p>
                      <a:pPr algn="l" fontAlgn="t"/>
                      <a:r>
                        <a:rPr lang="en-US" sz="700" b="1">
                          <a:effectLst/>
                        </a:rPr>
                        <a:t>128</a:t>
                      </a:r>
                    </a:p>
                  </a:txBody>
                  <a:tcPr marL="53763" marR="53763" marT="53763" marB="53763">
                    <a:lnL>
                      <a:noFill/>
                    </a:lnL>
                    <a:lnR>
                      <a:noFill/>
                    </a:lnR>
                    <a:lnT>
                      <a:noFill/>
                    </a:lnT>
                    <a:lnB>
                      <a:noFill/>
                    </a:lnB>
                    <a:solidFill>
                      <a:srgbClr val="EAEBEC"/>
                    </a:solidFill>
                  </a:tcPr>
                </a:tc>
                <a:tc>
                  <a:txBody>
                    <a:bodyPr/>
                    <a:lstStyle/>
                    <a:p>
                      <a:pPr algn="l" fontAlgn="t"/>
                      <a:r>
                        <a:rPr lang="en-US" sz="700" b="1">
                          <a:effectLst/>
                        </a:rPr>
                        <a:t>256</a:t>
                      </a:r>
                    </a:p>
                  </a:txBody>
                  <a:tcPr marL="53763" marR="53763" marT="53763" marB="53763">
                    <a:lnL>
                      <a:noFill/>
                    </a:lnL>
                    <a:lnR>
                      <a:noFill/>
                    </a:lnR>
                    <a:lnT>
                      <a:noFill/>
                    </a:lnT>
                    <a:lnB>
                      <a:noFill/>
                    </a:lnB>
                    <a:solidFill>
                      <a:srgbClr val="EAEBEC"/>
                    </a:solidFill>
                  </a:tcPr>
                </a:tc>
                <a:tc>
                  <a:txBody>
                    <a:bodyPr/>
                    <a:lstStyle/>
                    <a:p>
                      <a:pPr algn="l" fontAlgn="t"/>
                      <a:r>
                        <a:rPr lang="en-US" sz="700" b="1">
                          <a:effectLst/>
                        </a:rPr>
                        <a:t>512</a:t>
                      </a:r>
                    </a:p>
                  </a:txBody>
                  <a:tcPr marL="53763" marR="53763" marT="53763" marB="53763">
                    <a:lnL>
                      <a:noFill/>
                    </a:lnL>
                    <a:lnR>
                      <a:noFill/>
                    </a:lnR>
                    <a:lnT>
                      <a:noFill/>
                    </a:lnT>
                    <a:lnB>
                      <a:noFill/>
                    </a:lnB>
                    <a:solidFill>
                      <a:srgbClr val="EAEBEC"/>
                    </a:solidFill>
                  </a:tcPr>
                </a:tc>
                <a:tc>
                  <a:txBody>
                    <a:bodyPr/>
                    <a:lstStyle/>
                    <a:p>
                      <a:pPr algn="l" fontAlgn="t"/>
                      <a:r>
                        <a:rPr lang="en-US" sz="700" b="1">
                          <a:effectLst/>
                        </a:rPr>
                        <a:t>1,024-65,536</a:t>
                      </a:r>
                    </a:p>
                  </a:txBody>
                  <a:tcPr marL="53763" marR="53763" marT="53763" marB="53763">
                    <a:lnL>
                      <a:noFill/>
                    </a:lnL>
                    <a:lnR>
                      <a:noFill/>
                    </a:lnR>
                    <a:lnT>
                      <a:noFill/>
                    </a:lnT>
                    <a:lnB>
                      <a:noFill/>
                    </a:lnB>
                    <a:solidFill>
                      <a:srgbClr val="EAEBEC"/>
                    </a:solidFill>
                  </a:tcPr>
                </a:tc>
                <a:extLst>
                  <a:ext uri="{0D108BD9-81ED-4DB2-BD59-A6C34878D82A}">
                    <a16:rowId xmlns:a16="http://schemas.microsoft.com/office/drawing/2014/main" val="2782482576"/>
                  </a:ext>
                </a:extLst>
              </a:tr>
              <a:tr h="153645">
                <a:tc>
                  <a:txBody>
                    <a:bodyPr/>
                    <a:lstStyle/>
                    <a:p>
                      <a:pPr algn="l" fontAlgn="t"/>
                      <a:r>
                        <a:rPr lang="en-US" sz="700">
                          <a:effectLst/>
                        </a:rPr>
                        <a:t>Max IOPs</a:t>
                      </a:r>
                    </a:p>
                  </a:txBody>
                  <a:tcPr marL="53763" marR="53763" marT="53763" marB="53763">
                    <a:lnL>
                      <a:noFill/>
                    </a:lnL>
                    <a:lnR>
                      <a:noFill/>
                    </a:lnR>
                    <a:lnT>
                      <a:noFill/>
                    </a:lnT>
                    <a:lnB>
                      <a:noFill/>
                    </a:lnB>
                    <a:solidFill>
                      <a:srgbClr val="F4F5F6"/>
                    </a:solidFill>
                  </a:tcPr>
                </a:tc>
                <a:tc>
                  <a:txBody>
                    <a:bodyPr/>
                    <a:lstStyle/>
                    <a:p>
                      <a:pPr algn="l" fontAlgn="t"/>
                      <a:r>
                        <a:rPr lang="en-US" sz="700" b="0">
                          <a:effectLst/>
                        </a:rPr>
                        <a:t>1,200</a:t>
                      </a:r>
                    </a:p>
                  </a:txBody>
                  <a:tcPr marL="53763" marR="53763" marT="53763" marB="53763">
                    <a:lnL>
                      <a:noFill/>
                    </a:lnL>
                    <a:lnR>
                      <a:noFill/>
                    </a:lnR>
                    <a:lnT>
                      <a:noFill/>
                    </a:lnT>
                    <a:lnB>
                      <a:noFill/>
                    </a:lnB>
                    <a:solidFill>
                      <a:srgbClr val="F4F5F6"/>
                    </a:solidFill>
                  </a:tcPr>
                </a:tc>
                <a:tc>
                  <a:txBody>
                    <a:bodyPr/>
                    <a:lstStyle/>
                    <a:p>
                      <a:pPr algn="l" fontAlgn="t"/>
                      <a:r>
                        <a:rPr lang="en-US" sz="700" b="0">
                          <a:effectLst/>
                        </a:rPr>
                        <a:t>2,400</a:t>
                      </a:r>
                    </a:p>
                  </a:txBody>
                  <a:tcPr marL="53763" marR="53763" marT="53763" marB="53763">
                    <a:lnL>
                      <a:noFill/>
                    </a:lnL>
                    <a:lnR>
                      <a:noFill/>
                    </a:lnR>
                    <a:lnT>
                      <a:noFill/>
                    </a:lnT>
                    <a:lnB>
                      <a:noFill/>
                    </a:lnB>
                    <a:solidFill>
                      <a:srgbClr val="F4F5F6"/>
                    </a:solidFill>
                  </a:tcPr>
                </a:tc>
                <a:tc>
                  <a:txBody>
                    <a:bodyPr/>
                    <a:lstStyle/>
                    <a:p>
                      <a:pPr algn="l" fontAlgn="t"/>
                      <a:r>
                        <a:rPr lang="en-US" sz="700" b="0">
                          <a:effectLst/>
                        </a:rPr>
                        <a:t>4,800</a:t>
                      </a:r>
                    </a:p>
                  </a:txBody>
                  <a:tcPr marL="53763" marR="53763" marT="53763" marB="53763">
                    <a:lnL>
                      <a:noFill/>
                    </a:lnL>
                    <a:lnR>
                      <a:noFill/>
                    </a:lnR>
                    <a:lnT>
                      <a:noFill/>
                    </a:lnT>
                    <a:lnB>
                      <a:noFill/>
                    </a:lnB>
                    <a:solidFill>
                      <a:srgbClr val="F4F5F6"/>
                    </a:solidFill>
                  </a:tcPr>
                </a:tc>
                <a:tc>
                  <a:txBody>
                    <a:bodyPr/>
                    <a:lstStyle/>
                    <a:p>
                      <a:pPr algn="l" fontAlgn="t"/>
                      <a:r>
                        <a:rPr lang="en-US" sz="700" b="0">
                          <a:effectLst/>
                        </a:rPr>
                        <a:t>9,600</a:t>
                      </a:r>
                    </a:p>
                  </a:txBody>
                  <a:tcPr marL="53763" marR="53763" marT="53763" marB="53763">
                    <a:lnL>
                      <a:noFill/>
                    </a:lnL>
                    <a:lnR>
                      <a:noFill/>
                    </a:lnR>
                    <a:lnT>
                      <a:noFill/>
                    </a:lnT>
                    <a:lnB>
                      <a:noFill/>
                    </a:lnB>
                    <a:solidFill>
                      <a:srgbClr val="F4F5F6"/>
                    </a:solidFill>
                  </a:tcPr>
                </a:tc>
                <a:tc>
                  <a:txBody>
                    <a:bodyPr/>
                    <a:lstStyle/>
                    <a:p>
                      <a:pPr algn="l" fontAlgn="t"/>
                      <a:r>
                        <a:rPr lang="en-US" sz="700" b="0">
                          <a:effectLst/>
                        </a:rPr>
                        <a:t>19,200</a:t>
                      </a:r>
                    </a:p>
                  </a:txBody>
                  <a:tcPr marL="53763" marR="53763" marT="53763" marB="53763">
                    <a:lnL>
                      <a:noFill/>
                    </a:lnL>
                    <a:lnR>
                      <a:noFill/>
                    </a:lnR>
                    <a:lnT>
                      <a:noFill/>
                    </a:lnT>
                    <a:lnB>
                      <a:noFill/>
                    </a:lnB>
                    <a:solidFill>
                      <a:srgbClr val="F4F5F6"/>
                    </a:solidFill>
                  </a:tcPr>
                </a:tc>
                <a:tc>
                  <a:txBody>
                    <a:bodyPr/>
                    <a:lstStyle/>
                    <a:p>
                      <a:pPr algn="l" fontAlgn="t"/>
                      <a:r>
                        <a:rPr lang="en-US" sz="700" b="0">
                          <a:effectLst/>
                        </a:rPr>
                        <a:t>38,400</a:t>
                      </a:r>
                    </a:p>
                  </a:txBody>
                  <a:tcPr marL="53763" marR="53763" marT="53763" marB="53763">
                    <a:lnL>
                      <a:noFill/>
                    </a:lnL>
                    <a:lnR>
                      <a:noFill/>
                    </a:lnR>
                    <a:lnT>
                      <a:noFill/>
                    </a:lnT>
                    <a:lnB>
                      <a:noFill/>
                    </a:lnB>
                    <a:solidFill>
                      <a:srgbClr val="F4F5F6"/>
                    </a:solidFill>
                  </a:tcPr>
                </a:tc>
                <a:tc>
                  <a:txBody>
                    <a:bodyPr/>
                    <a:lstStyle/>
                    <a:p>
                      <a:pPr algn="l" fontAlgn="t"/>
                      <a:r>
                        <a:rPr lang="en-US" sz="700" b="0">
                          <a:effectLst/>
                        </a:rPr>
                        <a:t>76,800</a:t>
                      </a:r>
                    </a:p>
                  </a:txBody>
                  <a:tcPr marL="53763" marR="53763" marT="53763" marB="53763">
                    <a:lnL>
                      <a:noFill/>
                    </a:lnL>
                    <a:lnR>
                      <a:noFill/>
                    </a:lnR>
                    <a:lnT>
                      <a:noFill/>
                    </a:lnT>
                    <a:lnB>
                      <a:noFill/>
                    </a:lnB>
                    <a:solidFill>
                      <a:srgbClr val="F4F5F6"/>
                    </a:solidFill>
                  </a:tcPr>
                </a:tc>
                <a:tc>
                  <a:txBody>
                    <a:bodyPr/>
                    <a:lstStyle/>
                    <a:p>
                      <a:pPr algn="l" fontAlgn="t"/>
                      <a:r>
                        <a:rPr lang="en-US" sz="700" b="0">
                          <a:effectLst/>
                        </a:rPr>
                        <a:t>153,600</a:t>
                      </a:r>
                    </a:p>
                  </a:txBody>
                  <a:tcPr marL="53763" marR="53763" marT="53763" marB="53763">
                    <a:lnL>
                      <a:noFill/>
                    </a:lnL>
                    <a:lnR>
                      <a:noFill/>
                    </a:lnR>
                    <a:lnT>
                      <a:noFill/>
                    </a:lnT>
                    <a:lnB>
                      <a:noFill/>
                    </a:lnB>
                    <a:solidFill>
                      <a:srgbClr val="F4F5F6"/>
                    </a:solidFill>
                  </a:tcPr>
                </a:tc>
                <a:tc>
                  <a:txBody>
                    <a:bodyPr/>
                    <a:lstStyle/>
                    <a:p>
                      <a:pPr algn="l" fontAlgn="t"/>
                      <a:r>
                        <a:rPr lang="en-US" sz="700" b="0">
                          <a:effectLst/>
                        </a:rPr>
                        <a:t>160000</a:t>
                      </a:r>
                    </a:p>
                  </a:txBody>
                  <a:tcPr marL="53763" marR="53763" marT="53763" marB="53763">
                    <a:lnL>
                      <a:noFill/>
                    </a:lnL>
                    <a:lnR>
                      <a:noFill/>
                    </a:lnR>
                    <a:lnT>
                      <a:noFill/>
                    </a:lnT>
                    <a:lnB>
                      <a:noFill/>
                    </a:lnB>
                    <a:solidFill>
                      <a:srgbClr val="F4F5F6"/>
                    </a:solidFill>
                  </a:tcPr>
                </a:tc>
                <a:extLst>
                  <a:ext uri="{0D108BD9-81ED-4DB2-BD59-A6C34878D82A}">
                    <a16:rowId xmlns:a16="http://schemas.microsoft.com/office/drawing/2014/main" val="2162458206"/>
                  </a:ext>
                </a:extLst>
              </a:tr>
              <a:tr h="227164">
                <a:tc>
                  <a:txBody>
                    <a:bodyPr/>
                    <a:lstStyle/>
                    <a:p>
                      <a:pPr algn="l" fontAlgn="t"/>
                      <a:r>
                        <a:rPr lang="en-US" sz="700">
                          <a:effectLst/>
                        </a:rPr>
                        <a:t>Max Throughput (MB/s)</a:t>
                      </a:r>
                    </a:p>
                  </a:txBody>
                  <a:tcPr marL="53763" marR="53763" marT="53763" marB="53763">
                    <a:lnL>
                      <a:noFill/>
                    </a:lnL>
                    <a:lnR>
                      <a:noFill/>
                    </a:lnR>
                    <a:lnT>
                      <a:noFill/>
                    </a:lnT>
                    <a:lnB>
                      <a:noFill/>
                    </a:lnB>
                    <a:solidFill>
                      <a:srgbClr val="FFFFFF"/>
                    </a:solidFill>
                  </a:tcPr>
                </a:tc>
                <a:tc>
                  <a:txBody>
                    <a:bodyPr/>
                    <a:lstStyle/>
                    <a:p>
                      <a:pPr algn="l" fontAlgn="t"/>
                      <a:r>
                        <a:rPr lang="en-US" sz="700" b="0">
                          <a:effectLst/>
                        </a:rPr>
                        <a:t>300</a:t>
                      </a:r>
                    </a:p>
                  </a:txBody>
                  <a:tcPr marL="53763" marR="53763" marT="53763" marB="53763">
                    <a:lnL>
                      <a:noFill/>
                    </a:lnL>
                    <a:lnR>
                      <a:noFill/>
                    </a:lnR>
                    <a:lnT>
                      <a:noFill/>
                    </a:lnT>
                    <a:lnB>
                      <a:noFill/>
                    </a:lnB>
                    <a:solidFill>
                      <a:srgbClr val="FFFFFF"/>
                    </a:solidFill>
                  </a:tcPr>
                </a:tc>
                <a:tc>
                  <a:txBody>
                    <a:bodyPr/>
                    <a:lstStyle/>
                    <a:p>
                      <a:pPr algn="l" fontAlgn="t"/>
                      <a:r>
                        <a:rPr lang="en-US" sz="700" b="0">
                          <a:effectLst/>
                        </a:rPr>
                        <a:t>600</a:t>
                      </a:r>
                    </a:p>
                  </a:txBody>
                  <a:tcPr marL="53763" marR="53763" marT="53763" marB="53763">
                    <a:lnL>
                      <a:noFill/>
                    </a:lnL>
                    <a:lnR>
                      <a:noFill/>
                    </a:lnR>
                    <a:lnT>
                      <a:noFill/>
                    </a:lnT>
                    <a:lnB>
                      <a:noFill/>
                    </a:lnB>
                    <a:solidFill>
                      <a:srgbClr val="FFFFFF"/>
                    </a:solidFill>
                  </a:tcPr>
                </a:tc>
                <a:tc>
                  <a:txBody>
                    <a:bodyPr/>
                    <a:lstStyle/>
                    <a:p>
                      <a:pPr algn="l" fontAlgn="t"/>
                      <a:r>
                        <a:rPr lang="en-US" sz="700" b="0">
                          <a:effectLst/>
                        </a:rPr>
                        <a:t>1,200</a:t>
                      </a:r>
                    </a:p>
                  </a:txBody>
                  <a:tcPr marL="53763" marR="53763" marT="53763" marB="53763">
                    <a:lnL>
                      <a:noFill/>
                    </a:lnL>
                    <a:lnR>
                      <a:noFill/>
                    </a:lnR>
                    <a:lnT>
                      <a:noFill/>
                    </a:lnT>
                    <a:lnB>
                      <a:noFill/>
                    </a:lnB>
                    <a:solidFill>
                      <a:srgbClr val="FFFFFF"/>
                    </a:solidFill>
                  </a:tcPr>
                </a:tc>
                <a:tc>
                  <a:txBody>
                    <a:bodyPr/>
                    <a:lstStyle/>
                    <a:p>
                      <a:pPr algn="l" fontAlgn="t"/>
                      <a:r>
                        <a:rPr lang="en-US" sz="700" b="0">
                          <a:effectLst/>
                        </a:rPr>
                        <a:t>2,400</a:t>
                      </a:r>
                    </a:p>
                  </a:txBody>
                  <a:tcPr marL="53763" marR="53763" marT="53763" marB="53763">
                    <a:lnL>
                      <a:noFill/>
                    </a:lnL>
                    <a:lnR>
                      <a:noFill/>
                    </a:lnR>
                    <a:lnT>
                      <a:noFill/>
                    </a:lnT>
                    <a:lnB>
                      <a:noFill/>
                    </a:lnB>
                    <a:solidFill>
                      <a:srgbClr val="FFFFFF"/>
                    </a:solidFill>
                  </a:tcPr>
                </a:tc>
                <a:tc>
                  <a:txBody>
                    <a:bodyPr/>
                    <a:lstStyle/>
                    <a:p>
                      <a:pPr algn="l" fontAlgn="t"/>
                      <a:r>
                        <a:rPr lang="en-US" sz="700" b="0">
                          <a:effectLst/>
                        </a:rPr>
                        <a:t>4,000</a:t>
                      </a:r>
                    </a:p>
                  </a:txBody>
                  <a:tcPr marL="53763" marR="53763" marT="53763" marB="53763">
                    <a:lnL>
                      <a:noFill/>
                    </a:lnL>
                    <a:lnR>
                      <a:noFill/>
                    </a:lnR>
                    <a:lnT>
                      <a:noFill/>
                    </a:lnT>
                    <a:lnB>
                      <a:noFill/>
                    </a:lnB>
                    <a:solidFill>
                      <a:srgbClr val="FFFFFF"/>
                    </a:solidFill>
                  </a:tcPr>
                </a:tc>
                <a:tc>
                  <a:txBody>
                    <a:bodyPr/>
                    <a:lstStyle/>
                    <a:p>
                      <a:pPr algn="l" fontAlgn="t"/>
                      <a:r>
                        <a:rPr lang="en-US" sz="700" b="0">
                          <a:effectLst/>
                        </a:rPr>
                        <a:t>4,000</a:t>
                      </a:r>
                    </a:p>
                  </a:txBody>
                  <a:tcPr marL="53763" marR="53763" marT="53763" marB="53763">
                    <a:lnL>
                      <a:noFill/>
                    </a:lnL>
                    <a:lnR>
                      <a:noFill/>
                    </a:lnR>
                    <a:lnT>
                      <a:noFill/>
                    </a:lnT>
                    <a:lnB>
                      <a:noFill/>
                    </a:lnB>
                    <a:solidFill>
                      <a:srgbClr val="FFFFFF"/>
                    </a:solidFill>
                  </a:tcPr>
                </a:tc>
                <a:tc>
                  <a:txBody>
                    <a:bodyPr/>
                    <a:lstStyle/>
                    <a:p>
                      <a:pPr algn="l" fontAlgn="t"/>
                      <a:r>
                        <a:rPr lang="en-US" sz="700" b="0">
                          <a:effectLst/>
                        </a:rPr>
                        <a:t>4,000</a:t>
                      </a:r>
                    </a:p>
                  </a:txBody>
                  <a:tcPr marL="53763" marR="53763" marT="53763" marB="53763">
                    <a:lnL>
                      <a:noFill/>
                    </a:lnL>
                    <a:lnR>
                      <a:noFill/>
                    </a:lnR>
                    <a:lnT>
                      <a:noFill/>
                    </a:lnT>
                    <a:lnB>
                      <a:noFill/>
                    </a:lnB>
                    <a:solidFill>
                      <a:srgbClr val="FFFFFF"/>
                    </a:solidFill>
                  </a:tcPr>
                </a:tc>
                <a:tc>
                  <a:txBody>
                    <a:bodyPr/>
                    <a:lstStyle/>
                    <a:p>
                      <a:pPr algn="l" fontAlgn="t"/>
                      <a:r>
                        <a:rPr lang="en-US" sz="700" b="0">
                          <a:effectLst/>
                        </a:rPr>
                        <a:t>4,000</a:t>
                      </a:r>
                    </a:p>
                  </a:txBody>
                  <a:tcPr marL="53763" marR="53763" marT="53763" marB="53763">
                    <a:lnL>
                      <a:noFill/>
                    </a:lnL>
                    <a:lnR>
                      <a:noFill/>
                    </a:lnR>
                    <a:lnT>
                      <a:noFill/>
                    </a:lnT>
                    <a:lnB>
                      <a:noFill/>
                    </a:lnB>
                    <a:solidFill>
                      <a:srgbClr val="FFFFFF"/>
                    </a:solidFill>
                  </a:tcPr>
                </a:tc>
                <a:tc>
                  <a:txBody>
                    <a:bodyPr/>
                    <a:lstStyle/>
                    <a:p>
                      <a:pPr algn="l" fontAlgn="t"/>
                      <a:r>
                        <a:rPr lang="en-US" sz="700" b="0">
                          <a:effectLst/>
                        </a:rPr>
                        <a:t>4000</a:t>
                      </a:r>
                    </a:p>
                  </a:txBody>
                  <a:tcPr marL="53763" marR="53763" marT="53763" marB="53763">
                    <a:lnL>
                      <a:noFill/>
                    </a:lnL>
                    <a:lnR>
                      <a:noFill/>
                    </a:lnR>
                    <a:lnT>
                      <a:noFill/>
                    </a:lnT>
                    <a:lnB>
                      <a:noFill/>
                    </a:lnB>
                    <a:solidFill>
                      <a:srgbClr val="FFFFFF"/>
                    </a:solidFill>
                  </a:tcPr>
                </a:tc>
                <a:extLst>
                  <a:ext uri="{0D108BD9-81ED-4DB2-BD59-A6C34878D82A}">
                    <a16:rowId xmlns:a16="http://schemas.microsoft.com/office/drawing/2014/main" val="676880586"/>
                  </a:ext>
                </a:extLst>
              </a:tr>
            </a:tbl>
          </a:graphicData>
        </a:graphic>
      </p:graphicFrame>
      <p:graphicFrame>
        <p:nvGraphicFramePr>
          <p:cNvPr id="13" name="Table 12">
            <a:extLst>
              <a:ext uri="{FF2B5EF4-FFF2-40B4-BE49-F238E27FC236}">
                <a16:creationId xmlns:a16="http://schemas.microsoft.com/office/drawing/2014/main" id="{7C4BC199-64E1-1526-6BA7-2E5E1CC5D9E9}"/>
              </a:ext>
            </a:extLst>
          </p:cNvPr>
          <p:cNvGraphicFramePr>
            <a:graphicFrameLocks noGrp="1"/>
          </p:cNvGraphicFramePr>
          <p:nvPr>
            <p:extLst>
              <p:ext uri="{D42A27DB-BD31-4B8C-83A1-F6EECF244321}">
                <p14:modId xmlns:p14="http://schemas.microsoft.com/office/powerpoint/2010/main" val="4177056825"/>
              </p:ext>
            </p:extLst>
          </p:nvPr>
        </p:nvGraphicFramePr>
        <p:xfrm>
          <a:off x="7736098" y="2917284"/>
          <a:ext cx="4374868" cy="901300"/>
        </p:xfrm>
        <a:graphic>
          <a:graphicData uri="http://schemas.openxmlformats.org/drawingml/2006/table">
            <a:tbl>
              <a:tblPr/>
              <a:tblGrid>
                <a:gridCol w="835460">
                  <a:extLst>
                    <a:ext uri="{9D8B030D-6E8A-4147-A177-3AD203B41FA5}">
                      <a16:colId xmlns:a16="http://schemas.microsoft.com/office/drawing/2014/main" val="3653741972"/>
                    </a:ext>
                  </a:extLst>
                </a:gridCol>
                <a:gridCol w="1640323">
                  <a:extLst>
                    <a:ext uri="{9D8B030D-6E8A-4147-A177-3AD203B41FA5}">
                      <a16:colId xmlns:a16="http://schemas.microsoft.com/office/drawing/2014/main" val="1750291986"/>
                    </a:ext>
                  </a:extLst>
                </a:gridCol>
                <a:gridCol w="1899085">
                  <a:extLst>
                    <a:ext uri="{9D8B030D-6E8A-4147-A177-3AD203B41FA5}">
                      <a16:colId xmlns:a16="http://schemas.microsoft.com/office/drawing/2014/main" val="2151275348"/>
                    </a:ext>
                  </a:extLst>
                </a:gridCol>
              </a:tblGrid>
              <a:tr h="0">
                <a:tc>
                  <a:txBody>
                    <a:bodyPr/>
                    <a:lstStyle/>
                    <a:p>
                      <a:pPr algn="l" fontAlgn="t"/>
                      <a:r>
                        <a:rPr lang="en-US" sz="800" b="1">
                          <a:effectLst/>
                        </a:rPr>
                        <a:t>Disk Size</a:t>
                      </a:r>
                    </a:p>
                  </a:txBody>
                  <a:tcPr marL="103405" marR="103405" marT="103405" marB="103405">
                    <a:lnL>
                      <a:noFill/>
                    </a:lnL>
                    <a:lnR>
                      <a:noFill/>
                    </a:lnR>
                    <a:lnT>
                      <a:noFill/>
                    </a:lnT>
                    <a:lnB>
                      <a:noFill/>
                    </a:lnB>
                    <a:solidFill>
                      <a:srgbClr val="EAEBEC"/>
                    </a:solidFill>
                  </a:tcPr>
                </a:tc>
                <a:tc>
                  <a:txBody>
                    <a:bodyPr/>
                    <a:lstStyle/>
                    <a:p>
                      <a:pPr algn="l" fontAlgn="t"/>
                      <a:r>
                        <a:rPr lang="en-US" sz="800" b="1">
                          <a:effectLst/>
                        </a:rPr>
                        <a:t>Max IOPS</a:t>
                      </a:r>
                    </a:p>
                  </a:txBody>
                  <a:tcPr marL="103405" marR="103405" marT="103405" marB="103405">
                    <a:lnL>
                      <a:noFill/>
                    </a:lnL>
                    <a:lnR>
                      <a:noFill/>
                    </a:lnR>
                    <a:lnT>
                      <a:noFill/>
                    </a:lnT>
                    <a:lnB>
                      <a:noFill/>
                    </a:lnB>
                    <a:solidFill>
                      <a:srgbClr val="EAEBEC"/>
                    </a:solidFill>
                  </a:tcPr>
                </a:tc>
                <a:tc>
                  <a:txBody>
                    <a:bodyPr/>
                    <a:lstStyle/>
                    <a:p>
                      <a:pPr algn="l" fontAlgn="t"/>
                      <a:r>
                        <a:rPr lang="en-US" sz="800" b="1">
                          <a:effectLst/>
                        </a:rPr>
                        <a:t>Max throughput (MB/s)</a:t>
                      </a:r>
                    </a:p>
                  </a:txBody>
                  <a:tcPr marL="103405" marR="103405" marT="103405" marB="103405">
                    <a:lnL>
                      <a:noFill/>
                    </a:lnL>
                    <a:lnR>
                      <a:noFill/>
                    </a:lnR>
                    <a:lnT>
                      <a:noFill/>
                    </a:lnT>
                    <a:lnB>
                      <a:noFill/>
                    </a:lnB>
                    <a:solidFill>
                      <a:srgbClr val="EAEBEC"/>
                    </a:solidFill>
                  </a:tcPr>
                </a:tc>
                <a:extLst>
                  <a:ext uri="{0D108BD9-81ED-4DB2-BD59-A6C34878D82A}">
                    <a16:rowId xmlns:a16="http://schemas.microsoft.com/office/drawing/2014/main" val="699336771"/>
                  </a:ext>
                </a:extLst>
              </a:tr>
              <a:tr h="0">
                <a:tc>
                  <a:txBody>
                    <a:bodyPr/>
                    <a:lstStyle/>
                    <a:p>
                      <a:pPr algn="l" fontAlgn="t"/>
                      <a:r>
                        <a:rPr lang="en-US" sz="800">
                          <a:effectLst/>
                        </a:rPr>
                        <a:t>1 GiB-64 TiBs</a:t>
                      </a:r>
                    </a:p>
                  </a:txBody>
                  <a:tcPr marL="103405" marR="103405" marT="103405" marB="103405">
                    <a:lnL>
                      <a:noFill/>
                    </a:lnL>
                    <a:lnR>
                      <a:noFill/>
                    </a:lnR>
                    <a:lnT>
                      <a:noFill/>
                    </a:lnT>
                    <a:lnB>
                      <a:noFill/>
                    </a:lnB>
                    <a:solidFill>
                      <a:srgbClr val="F4F5F6"/>
                    </a:solidFill>
                  </a:tcPr>
                </a:tc>
                <a:tc>
                  <a:txBody>
                    <a:bodyPr/>
                    <a:lstStyle/>
                    <a:p>
                      <a:pPr fontAlgn="t"/>
                      <a:r>
                        <a:rPr lang="en-US" sz="800">
                          <a:effectLst/>
                        </a:rPr>
                        <a:t>3,000-80,000</a:t>
                      </a:r>
                      <a:br>
                        <a:rPr lang="en-US" sz="800">
                          <a:effectLst/>
                        </a:rPr>
                      </a:br>
                      <a:r>
                        <a:rPr lang="en-US" sz="800">
                          <a:effectLst/>
                        </a:rPr>
                        <a:t>(Increases by 500 IOPS per GiB from 6 GiB)</a:t>
                      </a:r>
                    </a:p>
                  </a:txBody>
                  <a:tcPr marL="103405" marR="103405" marT="103405" marB="103405">
                    <a:lnL>
                      <a:noFill/>
                    </a:lnL>
                    <a:lnR>
                      <a:noFill/>
                    </a:lnR>
                    <a:lnT>
                      <a:noFill/>
                    </a:lnT>
                    <a:lnB>
                      <a:noFill/>
                    </a:lnB>
                    <a:solidFill>
                      <a:srgbClr val="F4F5F6"/>
                    </a:solidFill>
                  </a:tcPr>
                </a:tc>
                <a:tc>
                  <a:txBody>
                    <a:bodyPr/>
                    <a:lstStyle/>
                    <a:p>
                      <a:pPr fontAlgn="t"/>
                      <a:r>
                        <a:rPr lang="en-US" sz="800">
                          <a:effectLst/>
                        </a:rPr>
                        <a:t>125-1,200</a:t>
                      </a:r>
                      <a:br>
                        <a:rPr lang="en-US" sz="800">
                          <a:effectLst/>
                        </a:rPr>
                      </a:br>
                      <a:r>
                        <a:rPr lang="en-US" sz="800">
                          <a:effectLst/>
                        </a:rPr>
                        <a:t>(Increases by 0.25 MB/s per set IOPS)</a:t>
                      </a:r>
                    </a:p>
                  </a:txBody>
                  <a:tcPr marL="103405" marR="103405" marT="103405" marB="103405">
                    <a:lnL>
                      <a:noFill/>
                    </a:lnL>
                    <a:lnR>
                      <a:noFill/>
                    </a:lnR>
                    <a:lnT>
                      <a:noFill/>
                    </a:lnT>
                    <a:lnB>
                      <a:noFill/>
                    </a:lnB>
                    <a:solidFill>
                      <a:srgbClr val="F4F5F6"/>
                    </a:solidFill>
                  </a:tcPr>
                </a:tc>
                <a:extLst>
                  <a:ext uri="{0D108BD9-81ED-4DB2-BD59-A6C34878D82A}">
                    <a16:rowId xmlns:a16="http://schemas.microsoft.com/office/drawing/2014/main" val="1624231681"/>
                  </a:ext>
                </a:extLst>
              </a:tr>
            </a:tbl>
          </a:graphicData>
        </a:graphic>
      </p:graphicFrame>
      <p:grpSp>
        <p:nvGrpSpPr>
          <p:cNvPr id="14" name="scale up" descr="scale up, scale down">
            <a:extLst>
              <a:ext uri="{FF2B5EF4-FFF2-40B4-BE49-F238E27FC236}">
                <a16:creationId xmlns:a16="http://schemas.microsoft.com/office/drawing/2014/main" id="{DC946750-BA1B-3FF2-086E-D687A37FE466}"/>
              </a:ext>
            </a:extLst>
          </p:cNvPr>
          <p:cNvGrpSpPr>
            <a:grpSpLocks noChangeAspect="1"/>
          </p:cNvGrpSpPr>
          <p:nvPr/>
        </p:nvGrpSpPr>
        <p:grpSpPr>
          <a:xfrm>
            <a:off x="373344" y="1865247"/>
            <a:ext cx="640080" cy="637828"/>
            <a:chOff x="9135752" y="3049946"/>
            <a:chExt cx="404488" cy="403068"/>
          </a:xfrm>
        </p:grpSpPr>
        <p:sp>
          <p:nvSpPr>
            <p:cNvPr id="15" name="Rectangle 997">
              <a:extLst>
                <a:ext uri="{FF2B5EF4-FFF2-40B4-BE49-F238E27FC236}">
                  <a16:creationId xmlns:a16="http://schemas.microsoft.com/office/drawing/2014/main" id="{5E5362D6-ABD7-86C7-6920-6E61F5813ABF}"/>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998">
              <a:extLst>
                <a:ext uri="{FF2B5EF4-FFF2-40B4-BE49-F238E27FC236}">
                  <a16:creationId xmlns:a16="http://schemas.microsoft.com/office/drawing/2014/main" id="{D1ACDE11-37F9-2526-5EF2-469A674E32C9}"/>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Rectangle 999">
              <a:extLst>
                <a:ext uri="{FF2B5EF4-FFF2-40B4-BE49-F238E27FC236}">
                  <a16:creationId xmlns:a16="http://schemas.microsoft.com/office/drawing/2014/main" id="{84B28577-F5CC-112B-84B8-C38D05D6AF02}"/>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000">
              <a:extLst>
                <a:ext uri="{FF2B5EF4-FFF2-40B4-BE49-F238E27FC236}">
                  <a16:creationId xmlns:a16="http://schemas.microsoft.com/office/drawing/2014/main" id="{961A017C-ABB0-3528-71F3-CD8B2FC89930}"/>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 name="Rectangle 1001">
              <a:extLst>
                <a:ext uri="{FF2B5EF4-FFF2-40B4-BE49-F238E27FC236}">
                  <a16:creationId xmlns:a16="http://schemas.microsoft.com/office/drawing/2014/main" id="{3271A184-92EE-6A29-F63D-8F0F7BAFDE31}"/>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002">
              <a:extLst>
                <a:ext uri="{FF2B5EF4-FFF2-40B4-BE49-F238E27FC236}">
                  <a16:creationId xmlns:a16="http://schemas.microsoft.com/office/drawing/2014/main" id="{9C619B6C-2F04-1C13-59E9-0755208227E2}"/>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1003">
              <a:extLst>
                <a:ext uri="{FF2B5EF4-FFF2-40B4-BE49-F238E27FC236}">
                  <a16:creationId xmlns:a16="http://schemas.microsoft.com/office/drawing/2014/main" id="{C1EF5D87-0C5F-090C-BEC0-38FEC48230A9}"/>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1004">
              <a:extLst>
                <a:ext uri="{FF2B5EF4-FFF2-40B4-BE49-F238E27FC236}">
                  <a16:creationId xmlns:a16="http://schemas.microsoft.com/office/drawing/2014/main" id="{8876215D-7839-2B50-1159-96DBDED61D29}"/>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1005">
              <a:extLst>
                <a:ext uri="{FF2B5EF4-FFF2-40B4-BE49-F238E27FC236}">
                  <a16:creationId xmlns:a16="http://schemas.microsoft.com/office/drawing/2014/main" id="{65DD2D7F-017D-8D36-0E99-E458519C0523}"/>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 name="Rectangle: Rounded Corners 23">
            <a:extLst>
              <a:ext uri="{FF2B5EF4-FFF2-40B4-BE49-F238E27FC236}">
                <a16:creationId xmlns:a16="http://schemas.microsoft.com/office/drawing/2014/main" id="{75A94788-A052-C78A-F1D3-0003EDFD7E9C}"/>
              </a:ext>
            </a:extLst>
          </p:cNvPr>
          <p:cNvSpPr/>
          <p:nvPr/>
        </p:nvSpPr>
        <p:spPr bwMode="auto">
          <a:xfrm>
            <a:off x="1199739" y="1839786"/>
            <a:ext cx="3555732" cy="276999"/>
          </a:xfrm>
          <a:prstGeom prst="roundRect">
            <a:avLst>
              <a:gd name="adj" fmla="val 678"/>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737373"/>
                </a:solidFill>
                <a:effectLst/>
                <a:uLnTx/>
                <a:uFillTx/>
                <a:latin typeface="Segoe UI"/>
                <a:ea typeface="+mn-ea"/>
                <a:cs typeface="Segoe UI" pitchFamily="34" charset="0"/>
              </a:rPr>
              <a:t>Fixed Disk tier configurations</a:t>
            </a:r>
          </a:p>
        </p:txBody>
      </p:sp>
      <p:sp>
        <p:nvSpPr>
          <p:cNvPr id="25" name="Rectangle 24">
            <a:extLst>
              <a:ext uri="{FF2B5EF4-FFF2-40B4-BE49-F238E27FC236}">
                <a16:creationId xmlns:a16="http://schemas.microsoft.com/office/drawing/2014/main" id="{F5E28752-E119-4D2E-18EE-79B60A718639}"/>
              </a:ext>
            </a:extLst>
          </p:cNvPr>
          <p:cNvSpPr/>
          <p:nvPr/>
        </p:nvSpPr>
        <p:spPr>
          <a:xfrm>
            <a:off x="1199739" y="2142246"/>
            <a:ext cx="4256658" cy="430887"/>
          </a:xfrm>
          <a:prstGeom prst="rect">
            <a:avLst/>
          </a:prstGeom>
        </p:spPr>
        <p:txBody>
          <a:bodyPr wrap="square" lIns="0" tIns="0" rIns="0" bIns="0">
            <a:spAutoFit/>
          </a:bodyPr>
          <a:lstStyle/>
          <a:p>
            <a:pPr marL="0" marR="0" lvl="2" indent="0" algn="l" defTabSz="914367"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Pick the right size of disk that comes with pre-set IOPS and throughput limit</a:t>
            </a:r>
          </a:p>
        </p:txBody>
      </p:sp>
      <p:graphicFrame>
        <p:nvGraphicFramePr>
          <p:cNvPr id="26" name="Table 25">
            <a:extLst>
              <a:ext uri="{FF2B5EF4-FFF2-40B4-BE49-F238E27FC236}">
                <a16:creationId xmlns:a16="http://schemas.microsoft.com/office/drawing/2014/main" id="{21726CEC-4100-498E-D894-07D05022D978}"/>
              </a:ext>
            </a:extLst>
          </p:cNvPr>
          <p:cNvGraphicFramePr>
            <a:graphicFrameLocks noGrp="1"/>
          </p:cNvGraphicFramePr>
          <p:nvPr>
            <p:extLst>
              <p:ext uri="{D42A27DB-BD31-4B8C-83A1-F6EECF244321}">
                <p14:modId xmlns:p14="http://schemas.microsoft.com/office/powerpoint/2010/main" val="2575243074"/>
              </p:ext>
            </p:extLst>
          </p:nvPr>
        </p:nvGraphicFramePr>
        <p:xfrm>
          <a:off x="259054" y="2909883"/>
          <a:ext cx="1352388" cy="731520"/>
        </p:xfrm>
        <a:graphic>
          <a:graphicData uri="http://schemas.openxmlformats.org/drawingml/2006/table">
            <a:tbl>
              <a:tblPr firstRow="1" bandRow="1">
                <a:tableStyleId>{5C22544A-7EE6-4342-B048-85BDC9FD1C3A}</a:tableStyleId>
              </a:tblPr>
              <a:tblGrid>
                <a:gridCol w="1352388">
                  <a:extLst>
                    <a:ext uri="{9D8B030D-6E8A-4147-A177-3AD203B41FA5}">
                      <a16:colId xmlns:a16="http://schemas.microsoft.com/office/drawing/2014/main" val="1196529329"/>
                    </a:ext>
                  </a:extLst>
                </a:gridCol>
              </a:tblGrid>
              <a:tr h="7315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rPr>
                        <a:t>Standard HDD</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endParaRP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extLst>
                  <a:ext uri="{0D108BD9-81ED-4DB2-BD59-A6C34878D82A}">
                    <a16:rowId xmlns:a16="http://schemas.microsoft.com/office/drawing/2014/main" val="2563041937"/>
                  </a:ext>
                </a:extLst>
              </a:tr>
            </a:tbl>
          </a:graphicData>
        </a:graphic>
      </p:graphicFrame>
      <p:sp>
        <p:nvSpPr>
          <p:cNvPr id="27" name="MusicAlbum_E93C">
            <a:extLst>
              <a:ext uri="{FF2B5EF4-FFF2-40B4-BE49-F238E27FC236}">
                <a16:creationId xmlns:a16="http://schemas.microsoft.com/office/drawing/2014/main" id="{DBD5ED2E-958E-848C-8FDF-F6261CA70A2A}"/>
              </a:ext>
              <a:ext uri="{C183D7F6-B498-43B3-948B-1728B52AA6E4}">
                <adec:decorative xmlns:adec="http://schemas.microsoft.com/office/drawing/2017/decorative" val="1"/>
              </a:ext>
            </a:extLst>
          </p:cNvPr>
          <p:cNvSpPr>
            <a:spLocks noChangeAspect="1" noEditPoints="1"/>
          </p:cNvSpPr>
          <p:nvPr/>
        </p:nvSpPr>
        <p:spPr bwMode="auto">
          <a:xfrm>
            <a:off x="772091" y="3218127"/>
            <a:ext cx="316394" cy="31654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153" name="New Table">
            <a:extLst>
              <a:ext uri="{FF2B5EF4-FFF2-40B4-BE49-F238E27FC236}">
                <a16:creationId xmlns:a16="http://schemas.microsoft.com/office/drawing/2014/main" id="{8A66222E-EED2-6D17-81A5-5827CD950CED}"/>
              </a:ext>
            </a:extLst>
          </p:cNvPr>
          <p:cNvGraphicFramePr>
            <a:graphicFrameLocks noGrp="1"/>
          </p:cNvGraphicFramePr>
          <p:nvPr>
            <p:extLst>
              <p:ext uri="{D42A27DB-BD31-4B8C-83A1-F6EECF244321}">
                <p14:modId xmlns:p14="http://schemas.microsoft.com/office/powerpoint/2010/main" val="3874180357"/>
              </p:ext>
            </p:extLst>
          </p:nvPr>
        </p:nvGraphicFramePr>
        <p:xfrm>
          <a:off x="2057751" y="5202349"/>
          <a:ext cx="3431289" cy="990600"/>
        </p:xfrm>
        <a:graphic>
          <a:graphicData uri="http://schemas.openxmlformats.org/drawingml/2006/table">
            <a:tbl>
              <a:tblPr firstRow="1" bandRow="1">
                <a:tableStyleId>{10A1B5D5-9B99-4C35-A422-299274C87663}</a:tableStyleId>
              </a:tblPr>
              <a:tblGrid>
                <a:gridCol w="91630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487111">
                  <a:extLst>
                    <a:ext uri="{9D8B030D-6E8A-4147-A177-3AD203B41FA5}">
                      <a16:colId xmlns:a16="http://schemas.microsoft.com/office/drawing/2014/main" val="20002"/>
                    </a:ext>
                  </a:extLst>
                </a:gridCol>
                <a:gridCol w="1162368">
                  <a:extLst>
                    <a:ext uri="{9D8B030D-6E8A-4147-A177-3AD203B41FA5}">
                      <a16:colId xmlns:a16="http://schemas.microsoft.com/office/drawing/2014/main" val="20003"/>
                    </a:ext>
                  </a:extLst>
                </a:gridCol>
              </a:tblGrid>
              <a:tr h="0">
                <a:tc>
                  <a:txBody>
                    <a:bodyPr/>
                    <a:lstStyle>
                      <a:lvl1pPr marL="0" algn="l" defTabSz="932742" rtl="0" eaLnBrk="1" latinLnBrk="0" hangingPunct="1">
                        <a:defRPr sz="1800" b="1" kern="1200">
                          <a:solidFill>
                            <a:schemeClr val="lt1"/>
                          </a:solidFill>
                          <a:latin typeface="Segoe UI"/>
                          <a:ea typeface="Arial" pitchFamily="34" charset="0"/>
                          <a:cs typeface="Arial" pitchFamily="34" charset="0"/>
                        </a:defRPr>
                      </a:lvl1pPr>
                      <a:lvl2pPr marL="466371" algn="l" defTabSz="932742" rtl="0" eaLnBrk="1" latinLnBrk="0" hangingPunct="1">
                        <a:defRPr sz="1800" b="1" kern="1200">
                          <a:solidFill>
                            <a:schemeClr val="lt1"/>
                          </a:solidFill>
                          <a:latin typeface="Segoe UI"/>
                          <a:ea typeface="Arial" pitchFamily="34" charset="0"/>
                          <a:cs typeface="Arial" pitchFamily="34" charset="0"/>
                        </a:defRPr>
                      </a:lvl2pPr>
                      <a:lvl3pPr marL="932742" algn="l" defTabSz="932742" rtl="0" eaLnBrk="1" latinLnBrk="0" hangingPunct="1">
                        <a:defRPr sz="1800" b="1" kern="1200">
                          <a:solidFill>
                            <a:schemeClr val="lt1"/>
                          </a:solidFill>
                          <a:latin typeface="Segoe UI"/>
                          <a:ea typeface="Arial" pitchFamily="34" charset="0"/>
                          <a:cs typeface="Arial" pitchFamily="34" charset="0"/>
                        </a:defRPr>
                      </a:lvl3pPr>
                      <a:lvl4pPr marL="1399113" algn="l" defTabSz="932742" rtl="0" eaLnBrk="1" latinLnBrk="0" hangingPunct="1">
                        <a:defRPr sz="1800" b="1" kern="1200">
                          <a:solidFill>
                            <a:schemeClr val="lt1"/>
                          </a:solidFill>
                          <a:latin typeface="Segoe UI"/>
                          <a:ea typeface="Arial" pitchFamily="34" charset="0"/>
                          <a:cs typeface="Arial" pitchFamily="34" charset="0"/>
                        </a:defRPr>
                      </a:lvl4pPr>
                      <a:lvl5pPr marL="1865484" algn="l" defTabSz="932742" rtl="0" eaLnBrk="1" latinLnBrk="0" hangingPunct="1">
                        <a:defRPr sz="1800" b="1" kern="1200">
                          <a:solidFill>
                            <a:schemeClr val="lt1"/>
                          </a:solidFill>
                          <a:latin typeface="Segoe UI"/>
                          <a:ea typeface="Arial" pitchFamily="34" charset="0"/>
                          <a:cs typeface="Arial" pitchFamily="34" charset="0"/>
                        </a:defRPr>
                      </a:lvl5pPr>
                      <a:lvl6pPr marL="2331856" algn="l" defTabSz="932742" rtl="0" eaLnBrk="1" latinLnBrk="0" hangingPunct="1">
                        <a:defRPr sz="1800" b="1" kern="1200">
                          <a:solidFill>
                            <a:schemeClr val="lt1"/>
                          </a:solidFill>
                          <a:latin typeface="Segoe UI"/>
                          <a:ea typeface="Arial" pitchFamily="34" charset="0"/>
                          <a:cs typeface="Arial" pitchFamily="34" charset="0"/>
                        </a:defRPr>
                      </a:lvl6pPr>
                      <a:lvl7pPr marL="2798226" algn="l" defTabSz="932742" rtl="0" eaLnBrk="1" latinLnBrk="0" hangingPunct="1">
                        <a:defRPr sz="1800" b="1" kern="1200">
                          <a:solidFill>
                            <a:schemeClr val="lt1"/>
                          </a:solidFill>
                          <a:latin typeface="Segoe UI"/>
                          <a:ea typeface="Arial" pitchFamily="34" charset="0"/>
                          <a:cs typeface="Arial" pitchFamily="34" charset="0"/>
                        </a:defRPr>
                      </a:lvl7pPr>
                      <a:lvl8pPr marL="3264597" algn="l" defTabSz="932742" rtl="0" eaLnBrk="1" latinLnBrk="0" hangingPunct="1">
                        <a:defRPr sz="1800" b="1" kern="1200">
                          <a:solidFill>
                            <a:schemeClr val="lt1"/>
                          </a:solidFill>
                          <a:latin typeface="Segoe UI"/>
                          <a:ea typeface="Arial" pitchFamily="34" charset="0"/>
                          <a:cs typeface="Arial" pitchFamily="34" charset="0"/>
                        </a:defRPr>
                      </a:lvl8pPr>
                      <a:lvl9pPr marL="3730969" algn="l" defTabSz="932742" rtl="0" eaLnBrk="1" latinLnBrk="0" hangingPunct="1">
                        <a:defRPr sz="1800" b="1" kern="1200">
                          <a:solidFill>
                            <a:schemeClr val="lt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Disk </a:t>
                      </a:r>
                      <a:r>
                        <a:rPr lang="en-US" sz="700" b="1" kern="1200">
                          <a:solidFill>
                            <a:schemeClr val="tx1"/>
                          </a:solidFill>
                          <a:effectLst/>
                          <a:latin typeface="+mn-lt"/>
                          <a:ea typeface="+mn-ea"/>
                          <a:cs typeface="+mn-cs"/>
                        </a:rPr>
                        <a:t>tier</a:t>
                      </a:r>
                      <a:r>
                        <a:rPr sz="700" b="1" kern="1200">
                          <a:solidFill>
                            <a:schemeClr val="tx1"/>
                          </a:solidFill>
                          <a:effectLst/>
                          <a:latin typeface="+mn-lt"/>
                          <a:ea typeface="+mn-ea"/>
                          <a:cs typeface="+mn-cs"/>
                        </a:rPr>
                        <a:t> name</a:t>
                      </a:r>
                    </a:p>
                  </a:txBody>
                  <a:tcPr>
                    <a:lnL w="12700" cmpd="sng">
                      <a:noFill/>
                    </a:lnL>
                    <a:lnR>
                      <a:noFill/>
                    </a:lnR>
                    <a:lnT w="12700" cmpd="sng">
                      <a:noFill/>
                    </a:lnT>
                    <a:lnB w="12700" cmpd="sng">
                      <a:noFill/>
                    </a:lnB>
                    <a:lnTlToBr w="12700" cmpd="sng">
                      <a:noFill/>
                      <a:prstDash val="solid"/>
                    </a:lnTlToBr>
                    <a:lnBlToTr w="12700" cmpd="sng">
                      <a:noFill/>
                      <a:prstDash val="solid"/>
                    </a:lnBlToTr>
                    <a:solidFill>
                      <a:srgbClr val="EAEBEC"/>
                    </a:solidFill>
                  </a:tcPr>
                </a:tc>
                <a:tc>
                  <a:txBody>
                    <a:bodyPr/>
                    <a:lstStyle>
                      <a:lvl1pPr marL="0" algn="l" defTabSz="932742" rtl="0" eaLnBrk="1" latinLnBrk="0" hangingPunct="1">
                        <a:defRPr sz="1800" b="1" kern="1200">
                          <a:solidFill>
                            <a:schemeClr val="lt1"/>
                          </a:solidFill>
                          <a:latin typeface="Segoe UI"/>
                          <a:ea typeface="Arial" pitchFamily="34" charset="0"/>
                          <a:cs typeface="Arial" pitchFamily="34" charset="0"/>
                        </a:defRPr>
                      </a:lvl1pPr>
                      <a:lvl2pPr marL="466371" algn="l" defTabSz="932742" rtl="0" eaLnBrk="1" latinLnBrk="0" hangingPunct="1">
                        <a:defRPr sz="1800" b="1" kern="1200">
                          <a:solidFill>
                            <a:schemeClr val="lt1"/>
                          </a:solidFill>
                          <a:latin typeface="Segoe UI"/>
                          <a:ea typeface="Arial" pitchFamily="34" charset="0"/>
                          <a:cs typeface="Arial" pitchFamily="34" charset="0"/>
                        </a:defRPr>
                      </a:lvl2pPr>
                      <a:lvl3pPr marL="932742" algn="l" defTabSz="932742" rtl="0" eaLnBrk="1" latinLnBrk="0" hangingPunct="1">
                        <a:defRPr sz="1800" b="1" kern="1200">
                          <a:solidFill>
                            <a:schemeClr val="lt1"/>
                          </a:solidFill>
                          <a:latin typeface="Segoe UI"/>
                          <a:ea typeface="Arial" pitchFamily="34" charset="0"/>
                          <a:cs typeface="Arial" pitchFamily="34" charset="0"/>
                        </a:defRPr>
                      </a:lvl3pPr>
                      <a:lvl4pPr marL="1399113" algn="l" defTabSz="932742" rtl="0" eaLnBrk="1" latinLnBrk="0" hangingPunct="1">
                        <a:defRPr sz="1800" b="1" kern="1200">
                          <a:solidFill>
                            <a:schemeClr val="lt1"/>
                          </a:solidFill>
                          <a:latin typeface="Segoe UI"/>
                          <a:ea typeface="Arial" pitchFamily="34" charset="0"/>
                          <a:cs typeface="Arial" pitchFamily="34" charset="0"/>
                        </a:defRPr>
                      </a:lvl4pPr>
                      <a:lvl5pPr marL="1865484" algn="l" defTabSz="932742" rtl="0" eaLnBrk="1" latinLnBrk="0" hangingPunct="1">
                        <a:defRPr sz="1800" b="1" kern="1200">
                          <a:solidFill>
                            <a:schemeClr val="lt1"/>
                          </a:solidFill>
                          <a:latin typeface="Segoe UI"/>
                          <a:ea typeface="Arial" pitchFamily="34" charset="0"/>
                          <a:cs typeface="Arial" pitchFamily="34" charset="0"/>
                        </a:defRPr>
                      </a:lvl5pPr>
                      <a:lvl6pPr marL="2331856" algn="l" defTabSz="932742" rtl="0" eaLnBrk="1" latinLnBrk="0" hangingPunct="1">
                        <a:defRPr sz="1800" b="1" kern="1200">
                          <a:solidFill>
                            <a:schemeClr val="lt1"/>
                          </a:solidFill>
                          <a:latin typeface="Segoe UI"/>
                          <a:ea typeface="Arial" pitchFamily="34" charset="0"/>
                          <a:cs typeface="Arial" pitchFamily="34" charset="0"/>
                        </a:defRPr>
                      </a:lvl6pPr>
                      <a:lvl7pPr marL="2798226" algn="l" defTabSz="932742" rtl="0" eaLnBrk="1" latinLnBrk="0" hangingPunct="1">
                        <a:defRPr sz="1800" b="1" kern="1200">
                          <a:solidFill>
                            <a:schemeClr val="lt1"/>
                          </a:solidFill>
                          <a:latin typeface="Segoe UI"/>
                          <a:ea typeface="Arial" pitchFamily="34" charset="0"/>
                          <a:cs typeface="Arial" pitchFamily="34" charset="0"/>
                        </a:defRPr>
                      </a:lvl7pPr>
                      <a:lvl8pPr marL="3264597" algn="l" defTabSz="932742" rtl="0" eaLnBrk="1" latinLnBrk="0" hangingPunct="1">
                        <a:defRPr sz="1800" b="1" kern="1200">
                          <a:solidFill>
                            <a:schemeClr val="lt1"/>
                          </a:solidFill>
                          <a:latin typeface="Segoe UI"/>
                          <a:ea typeface="Arial" pitchFamily="34" charset="0"/>
                          <a:cs typeface="Arial" pitchFamily="34" charset="0"/>
                        </a:defRPr>
                      </a:lvl8pPr>
                      <a:lvl9pPr marL="3730969" algn="l" defTabSz="932742" rtl="0" eaLnBrk="1" latinLnBrk="0" hangingPunct="1">
                        <a:defRPr sz="1800" b="1" kern="1200">
                          <a:solidFill>
                            <a:schemeClr val="lt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Disk size</a:t>
                      </a:r>
                      <a:r>
                        <a:rPr lang="en-US" sz="700" b="1" kern="1200">
                          <a:solidFill>
                            <a:schemeClr val="tx1"/>
                          </a:solidFill>
                          <a:effectLst/>
                          <a:latin typeface="+mn-lt"/>
                          <a:ea typeface="+mn-ea"/>
                          <a:cs typeface="+mn-cs"/>
                        </a:rPr>
                        <a:t> (GiB)</a:t>
                      </a:r>
                      <a:endParaRPr sz="700" b="1"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solidFill>
                      <a:srgbClr val="EAEBEC"/>
                    </a:solidFill>
                  </a:tcPr>
                </a:tc>
                <a:tc>
                  <a:txBody>
                    <a:bodyPr/>
                    <a:lstStyle>
                      <a:lvl1pPr marL="0" algn="l" defTabSz="932742" rtl="0" eaLnBrk="1" latinLnBrk="0" hangingPunct="1">
                        <a:defRPr sz="1800" b="1" kern="1200">
                          <a:solidFill>
                            <a:schemeClr val="lt1"/>
                          </a:solidFill>
                          <a:latin typeface="Segoe UI"/>
                          <a:ea typeface="Arial" pitchFamily="34" charset="0"/>
                          <a:cs typeface="Arial" pitchFamily="34" charset="0"/>
                        </a:defRPr>
                      </a:lvl1pPr>
                      <a:lvl2pPr marL="466371" algn="l" defTabSz="932742" rtl="0" eaLnBrk="1" latinLnBrk="0" hangingPunct="1">
                        <a:defRPr sz="1800" b="1" kern="1200">
                          <a:solidFill>
                            <a:schemeClr val="lt1"/>
                          </a:solidFill>
                          <a:latin typeface="Segoe UI"/>
                          <a:ea typeface="Arial" pitchFamily="34" charset="0"/>
                          <a:cs typeface="Arial" pitchFamily="34" charset="0"/>
                        </a:defRPr>
                      </a:lvl2pPr>
                      <a:lvl3pPr marL="932742" algn="l" defTabSz="932742" rtl="0" eaLnBrk="1" latinLnBrk="0" hangingPunct="1">
                        <a:defRPr sz="1800" b="1" kern="1200">
                          <a:solidFill>
                            <a:schemeClr val="lt1"/>
                          </a:solidFill>
                          <a:latin typeface="Segoe UI"/>
                          <a:ea typeface="Arial" pitchFamily="34" charset="0"/>
                          <a:cs typeface="Arial" pitchFamily="34" charset="0"/>
                        </a:defRPr>
                      </a:lvl3pPr>
                      <a:lvl4pPr marL="1399113" algn="l" defTabSz="932742" rtl="0" eaLnBrk="1" latinLnBrk="0" hangingPunct="1">
                        <a:defRPr sz="1800" b="1" kern="1200">
                          <a:solidFill>
                            <a:schemeClr val="lt1"/>
                          </a:solidFill>
                          <a:latin typeface="Segoe UI"/>
                          <a:ea typeface="Arial" pitchFamily="34" charset="0"/>
                          <a:cs typeface="Arial" pitchFamily="34" charset="0"/>
                        </a:defRPr>
                      </a:lvl4pPr>
                      <a:lvl5pPr marL="1865484" algn="l" defTabSz="932742" rtl="0" eaLnBrk="1" latinLnBrk="0" hangingPunct="1">
                        <a:defRPr sz="1800" b="1" kern="1200">
                          <a:solidFill>
                            <a:schemeClr val="lt1"/>
                          </a:solidFill>
                          <a:latin typeface="Segoe UI"/>
                          <a:ea typeface="Arial" pitchFamily="34" charset="0"/>
                          <a:cs typeface="Arial" pitchFamily="34" charset="0"/>
                        </a:defRPr>
                      </a:lvl5pPr>
                      <a:lvl6pPr marL="2331856" algn="l" defTabSz="932742" rtl="0" eaLnBrk="1" latinLnBrk="0" hangingPunct="1">
                        <a:defRPr sz="1800" b="1" kern="1200">
                          <a:solidFill>
                            <a:schemeClr val="lt1"/>
                          </a:solidFill>
                          <a:latin typeface="Segoe UI"/>
                          <a:ea typeface="Arial" pitchFamily="34" charset="0"/>
                          <a:cs typeface="Arial" pitchFamily="34" charset="0"/>
                        </a:defRPr>
                      </a:lvl6pPr>
                      <a:lvl7pPr marL="2798226" algn="l" defTabSz="932742" rtl="0" eaLnBrk="1" latinLnBrk="0" hangingPunct="1">
                        <a:defRPr sz="1800" b="1" kern="1200">
                          <a:solidFill>
                            <a:schemeClr val="lt1"/>
                          </a:solidFill>
                          <a:latin typeface="Segoe UI"/>
                          <a:ea typeface="Arial" pitchFamily="34" charset="0"/>
                          <a:cs typeface="Arial" pitchFamily="34" charset="0"/>
                        </a:defRPr>
                      </a:lvl7pPr>
                      <a:lvl8pPr marL="3264597" algn="l" defTabSz="932742" rtl="0" eaLnBrk="1" latinLnBrk="0" hangingPunct="1">
                        <a:defRPr sz="1800" b="1" kern="1200">
                          <a:solidFill>
                            <a:schemeClr val="lt1"/>
                          </a:solidFill>
                          <a:latin typeface="Segoe UI"/>
                          <a:ea typeface="Arial" pitchFamily="34" charset="0"/>
                          <a:cs typeface="Arial" pitchFamily="34" charset="0"/>
                        </a:defRPr>
                      </a:lvl8pPr>
                      <a:lvl9pPr marL="3730969" algn="l" defTabSz="932742" rtl="0" eaLnBrk="1" latinLnBrk="0" hangingPunct="1">
                        <a:defRPr sz="1800" b="1" kern="1200">
                          <a:solidFill>
                            <a:schemeClr val="lt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IOPS</a:t>
                      </a:r>
                    </a:p>
                  </a:txBody>
                  <a:tcPr>
                    <a:lnL>
                      <a:noFill/>
                    </a:lnL>
                    <a:lnR>
                      <a:noFill/>
                    </a:lnR>
                    <a:lnT w="12700" cmpd="sng">
                      <a:noFill/>
                    </a:lnT>
                    <a:lnB w="12700" cmpd="sng">
                      <a:noFill/>
                    </a:lnB>
                    <a:lnTlToBr w="12700" cmpd="sng">
                      <a:noFill/>
                      <a:prstDash val="solid"/>
                    </a:lnTlToBr>
                    <a:lnBlToTr w="12700" cmpd="sng">
                      <a:noFill/>
                      <a:prstDash val="solid"/>
                    </a:lnBlToTr>
                    <a:solidFill>
                      <a:srgbClr val="EAEBEC"/>
                    </a:solidFill>
                  </a:tcPr>
                </a:tc>
                <a:tc>
                  <a:txBody>
                    <a:bodyPr/>
                    <a:lstStyle>
                      <a:lvl1pPr marL="0" algn="l" defTabSz="932742" rtl="0" eaLnBrk="1" latinLnBrk="0" hangingPunct="1">
                        <a:defRPr sz="1800" b="1" kern="1200">
                          <a:solidFill>
                            <a:schemeClr val="lt1"/>
                          </a:solidFill>
                          <a:latin typeface="Segoe UI"/>
                          <a:ea typeface="Arial" pitchFamily="34" charset="0"/>
                          <a:cs typeface="Arial" pitchFamily="34" charset="0"/>
                        </a:defRPr>
                      </a:lvl1pPr>
                      <a:lvl2pPr marL="466371" algn="l" defTabSz="932742" rtl="0" eaLnBrk="1" latinLnBrk="0" hangingPunct="1">
                        <a:defRPr sz="1800" b="1" kern="1200">
                          <a:solidFill>
                            <a:schemeClr val="lt1"/>
                          </a:solidFill>
                          <a:latin typeface="Segoe UI"/>
                          <a:ea typeface="Arial" pitchFamily="34" charset="0"/>
                          <a:cs typeface="Arial" pitchFamily="34" charset="0"/>
                        </a:defRPr>
                      </a:lvl2pPr>
                      <a:lvl3pPr marL="932742" algn="l" defTabSz="932742" rtl="0" eaLnBrk="1" latinLnBrk="0" hangingPunct="1">
                        <a:defRPr sz="1800" b="1" kern="1200">
                          <a:solidFill>
                            <a:schemeClr val="lt1"/>
                          </a:solidFill>
                          <a:latin typeface="Segoe UI"/>
                          <a:ea typeface="Arial" pitchFamily="34" charset="0"/>
                          <a:cs typeface="Arial" pitchFamily="34" charset="0"/>
                        </a:defRPr>
                      </a:lvl3pPr>
                      <a:lvl4pPr marL="1399113" algn="l" defTabSz="932742" rtl="0" eaLnBrk="1" latinLnBrk="0" hangingPunct="1">
                        <a:defRPr sz="1800" b="1" kern="1200">
                          <a:solidFill>
                            <a:schemeClr val="lt1"/>
                          </a:solidFill>
                          <a:latin typeface="Segoe UI"/>
                          <a:ea typeface="Arial" pitchFamily="34" charset="0"/>
                          <a:cs typeface="Arial" pitchFamily="34" charset="0"/>
                        </a:defRPr>
                      </a:lvl4pPr>
                      <a:lvl5pPr marL="1865484" algn="l" defTabSz="932742" rtl="0" eaLnBrk="1" latinLnBrk="0" hangingPunct="1">
                        <a:defRPr sz="1800" b="1" kern="1200">
                          <a:solidFill>
                            <a:schemeClr val="lt1"/>
                          </a:solidFill>
                          <a:latin typeface="Segoe UI"/>
                          <a:ea typeface="Arial" pitchFamily="34" charset="0"/>
                          <a:cs typeface="Arial" pitchFamily="34" charset="0"/>
                        </a:defRPr>
                      </a:lvl5pPr>
                      <a:lvl6pPr marL="2331856" algn="l" defTabSz="932742" rtl="0" eaLnBrk="1" latinLnBrk="0" hangingPunct="1">
                        <a:defRPr sz="1800" b="1" kern="1200">
                          <a:solidFill>
                            <a:schemeClr val="lt1"/>
                          </a:solidFill>
                          <a:latin typeface="Segoe UI"/>
                          <a:ea typeface="Arial" pitchFamily="34" charset="0"/>
                          <a:cs typeface="Arial" pitchFamily="34" charset="0"/>
                        </a:defRPr>
                      </a:lvl6pPr>
                      <a:lvl7pPr marL="2798226" algn="l" defTabSz="932742" rtl="0" eaLnBrk="1" latinLnBrk="0" hangingPunct="1">
                        <a:defRPr sz="1800" b="1" kern="1200">
                          <a:solidFill>
                            <a:schemeClr val="lt1"/>
                          </a:solidFill>
                          <a:latin typeface="Segoe UI"/>
                          <a:ea typeface="Arial" pitchFamily="34" charset="0"/>
                          <a:cs typeface="Arial" pitchFamily="34" charset="0"/>
                        </a:defRPr>
                      </a:lvl7pPr>
                      <a:lvl8pPr marL="3264597" algn="l" defTabSz="932742" rtl="0" eaLnBrk="1" latinLnBrk="0" hangingPunct="1">
                        <a:defRPr sz="1800" b="1" kern="1200">
                          <a:solidFill>
                            <a:schemeClr val="lt1"/>
                          </a:solidFill>
                          <a:latin typeface="Segoe UI"/>
                          <a:ea typeface="Arial" pitchFamily="34" charset="0"/>
                          <a:cs typeface="Arial" pitchFamily="34" charset="0"/>
                        </a:defRPr>
                      </a:lvl8pPr>
                      <a:lvl9pPr marL="3730969" algn="l" defTabSz="932742" rtl="0" eaLnBrk="1" latinLnBrk="0" hangingPunct="1">
                        <a:defRPr sz="1800" b="1" kern="1200">
                          <a:solidFill>
                            <a:schemeClr val="lt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Throughput (</a:t>
                      </a:r>
                      <a:r>
                        <a:rPr sz="700" b="1" kern="1200" err="1">
                          <a:solidFill>
                            <a:schemeClr val="tx1"/>
                          </a:solidFill>
                          <a:effectLst/>
                          <a:latin typeface="+mn-lt"/>
                          <a:ea typeface="+mn-ea"/>
                          <a:cs typeface="+mn-cs"/>
                        </a:rPr>
                        <a:t>MBps</a:t>
                      </a:r>
                      <a:r>
                        <a:rPr sz="700" b="1" kern="1200">
                          <a:solidFill>
                            <a:schemeClr val="tx1"/>
                          </a:solidFill>
                          <a:effectLst/>
                          <a:latin typeface="+mn-lt"/>
                          <a:ea typeface="+mn-ea"/>
                          <a:cs typeface="+mn-cs"/>
                        </a:rPr>
                        <a:t>)</a:t>
                      </a:r>
                    </a:p>
                  </a:txBody>
                  <a:tcPr>
                    <a:lnL>
                      <a:noFill/>
                    </a:lnL>
                    <a:lnR w="12700" cmpd="sng">
                      <a:noFill/>
                    </a:lnR>
                    <a:lnT w="12700" cmpd="sng">
                      <a:noFill/>
                    </a:lnT>
                    <a:lnB w="12700" cmpd="sng">
                      <a:noFill/>
                    </a:lnB>
                    <a:lnTlToBr w="12700" cmpd="sng">
                      <a:noFill/>
                      <a:prstDash val="solid"/>
                    </a:lnTlToBr>
                    <a:lnBlToTr w="12700" cmpd="sng">
                      <a:noFill/>
                      <a:prstDash val="solid"/>
                    </a:lnBlToTr>
                    <a:solidFill>
                      <a:srgbClr val="EAEBEC"/>
                    </a:solidFill>
                  </a:tcPr>
                </a:tc>
                <a:extLst>
                  <a:ext uri="{0D108BD9-81ED-4DB2-BD59-A6C34878D82A}">
                    <a16:rowId xmlns:a16="http://schemas.microsoft.com/office/drawing/2014/main" val="10000"/>
                  </a:ext>
                </a:extLst>
              </a:tr>
              <a:tr h="0">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P</a:t>
                      </a:r>
                      <a:r>
                        <a:rPr lang="en-US" sz="700" b="1" kern="1200">
                          <a:solidFill>
                            <a:schemeClr val="tx1"/>
                          </a:solidFill>
                          <a:effectLst/>
                          <a:latin typeface="+mn-lt"/>
                          <a:ea typeface="+mn-ea"/>
                          <a:cs typeface="+mn-cs"/>
                        </a:rPr>
                        <a:t>1</a:t>
                      </a:r>
                      <a:endParaRPr sz="700" b="1" kern="1200">
                        <a:solidFill>
                          <a:schemeClr val="tx1"/>
                        </a:solidFill>
                        <a:effectLst/>
                        <a:latin typeface="+mn-lt"/>
                        <a:ea typeface="+mn-ea"/>
                        <a:cs typeface="+mn-cs"/>
                      </a:endParaRPr>
                    </a:p>
                  </a:txBody>
                  <a:tcPr>
                    <a:lnL w="12700" cmpd="sng">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4</a:t>
                      </a:r>
                      <a:endParaRPr sz="700" b="0"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120</a:t>
                      </a:r>
                    </a:p>
                  </a:txBody>
                  <a:tcPr>
                    <a:lnL>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25</a:t>
                      </a:r>
                    </a:p>
                  </a:txBody>
                  <a:tcPr>
                    <a:lnL>
                      <a:noFill/>
                    </a:lnL>
                    <a:lnR w="12700" cmpd="sng">
                      <a:noFill/>
                    </a:lnR>
                    <a:lnT w="12700" cmpd="sng">
                      <a:noFill/>
                    </a:lnT>
                    <a:lnB w="12700" cmpd="sng">
                      <a:noFill/>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10001"/>
                  </a:ext>
                </a:extLst>
              </a:tr>
              <a:tr h="0">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P</a:t>
                      </a:r>
                      <a:r>
                        <a:rPr lang="en-US" sz="700" b="1" kern="1200">
                          <a:solidFill>
                            <a:schemeClr val="tx1"/>
                          </a:solidFill>
                          <a:effectLst/>
                          <a:latin typeface="+mn-lt"/>
                          <a:ea typeface="+mn-ea"/>
                          <a:cs typeface="+mn-cs"/>
                        </a:rPr>
                        <a:t>2</a:t>
                      </a:r>
                      <a:endParaRPr sz="700" b="1" kern="1200">
                        <a:solidFill>
                          <a:schemeClr val="tx1"/>
                        </a:solidFill>
                        <a:effectLst/>
                        <a:latin typeface="+mn-lt"/>
                        <a:ea typeface="+mn-ea"/>
                        <a:cs typeface="+mn-cs"/>
                      </a:endParaRP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8</a:t>
                      </a:r>
                      <a:endParaRPr sz="700" b="0"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120</a:t>
                      </a:r>
                      <a:endParaRPr sz="700" b="0"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25</a:t>
                      </a:r>
                      <a:endParaRPr sz="700" b="0" kern="1200">
                        <a:solidFill>
                          <a:schemeClr val="tx1"/>
                        </a:solidFill>
                        <a:effectLst/>
                        <a:latin typeface="+mn-lt"/>
                        <a:ea typeface="+mn-ea"/>
                        <a:cs typeface="+mn-cs"/>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1" kern="1200">
                          <a:solidFill>
                            <a:schemeClr val="tx1"/>
                          </a:solidFill>
                          <a:effectLst/>
                          <a:latin typeface="+mn-lt"/>
                          <a:ea typeface="+mn-ea"/>
                          <a:cs typeface="+mn-cs"/>
                        </a:rPr>
                        <a:t>…</a:t>
                      </a:r>
                      <a:endParaRPr sz="700" b="1" kern="1200">
                        <a:solidFill>
                          <a:schemeClr val="tx1"/>
                        </a:solidFill>
                        <a:effectLst/>
                        <a:latin typeface="+mn-lt"/>
                        <a:ea typeface="+mn-ea"/>
                        <a:cs typeface="+mn-cs"/>
                      </a:endParaRPr>
                    </a:p>
                  </a:txBody>
                  <a:tcPr>
                    <a:lnL w="12700" cmpd="sng">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a:t>
                      </a:r>
                      <a:endParaRPr sz="700" b="0"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a:t>
                      </a:r>
                      <a:endParaRPr sz="700" b="0"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a:t>
                      </a:r>
                      <a:endParaRPr sz="700" b="0" kern="1200">
                        <a:solidFill>
                          <a:schemeClr val="tx1"/>
                        </a:solidFill>
                        <a:effectLst/>
                        <a:latin typeface="+mn-lt"/>
                        <a:ea typeface="+mn-ea"/>
                        <a:cs typeface="+mn-cs"/>
                      </a:endParaRPr>
                    </a:p>
                  </a:txBody>
                  <a:tcPr>
                    <a:lnL>
                      <a:noFill/>
                    </a:lnL>
                    <a:lnR w="12700" cmpd="sng">
                      <a:noFill/>
                    </a:lnR>
                    <a:lnT w="12700" cmpd="sng">
                      <a:noFill/>
                    </a:lnT>
                    <a:lnB w="12700" cmpd="sng">
                      <a:noFill/>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10003"/>
                  </a:ext>
                </a:extLst>
              </a:tr>
              <a:tr h="0">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P80</a:t>
                      </a: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Segoe UI"/>
                          <a:ea typeface="Arial" pitchFamily="34" charset="0"/>
                          <a:cs typeface="Arial" pitchFamily="34" charset="0"/>
                        </a:rPr>
                        <a:t>32,767</a:t>
                      </a: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20,000</a:t>
                      </a: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900</a:t>
                      </a:r>
                    </a:p>
                  </a:txBody>
                  <a:tcP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155" name="New Table">
            <a:extLst>
              <a:ext uri="{FF2B5EF4-FFF2-40B4-BE49-F238E27FC236}">
                <a16:creationId xmlns:a16="http://schemas.microsoft.com/office/drawing/2014/main" id="{ACCA6B4B-BD85-B356-9421-D15FA8BF53E0}"/>
              </a:ext>
            </a:extLst>
          </p:cNvPr>
          <p:cNvGraphicFramePr>
            <a:graphicFrameLocks noGrp="1"/>
          </p:cNvGraphicFramePr>
          <p:nvPr>
            <p:extLst>
              <p:ext uri="{D42A27DB-BD31-4B8C-83A1-F6EECF244321}">
                <p14:modId xmlns:p14="http://schemas.microsoft.com/office/powerpoint/2010/main" val="3426517398"/>
              </p:ext>
            </p:extLst>
          </p:nvPr>
        </p:nvGraphicFramePr>
        <p:xfrm>
          <a:off x="2073341" y="4059817"/>
          <a:ext cx="3400108" cy="990600"/>
        </p:xfrm>
        <a:graphic>
          <a:graphicData uri="http://schemas.openxmlformats.org/drawingml/2006/table">
            <a:tbl>
              <a:tblPr firstRow="1" bandRow="1">
                <a:tableStyleId>{10A1B5D5-9B99-4C35-A422-299274C87663}</a:tableStyleId>
              </a:tblPr>
              <a:tblGrid>
                <a:gridCol w="91630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455930">
                  <a:extLst>
                    <a:ext uri="{9D8B030D-6E8A-4147-A177-3AD203B41FA5}">
                      <a16:colId xmlns:a16="http://schemas.microsoft.com/office/drawing/2014/main" val="20002"/>
                    </a:ext>
                  </a:extLst>
                </a:gridCol>
                <a:gridCol w="1162368">
                  <a:extLst>
                    <a:ext uri="{9D8B030D-6E8A-4147-A177-3AD203B41FA5}">
                      <a16:colId xmlns:a16="http://schemas.microsoft.com/office/drawing/2014/main" val="20003"/>
                    </a:ext>
                  </a:extLst>
                </a:gridCol>
              </a:tblGrid>
              <a:tr h="0">
                <a:tc>
                  <a:txBody>
                    <a:bodyPr/>
                    <a:lstStyle>
                      <a:lvl1pPr marL="0" algn="l" defTabSz="932742" rtl="0" eaLnBrk="1" latinLnBrk="0" hangingPunct="1">
                        <a:defRPr sz="1800" b="1" kern="1200">
                          <a:solidFill>
                            <a:schemeClr val="lt1"/>
                          </a:solidFill>
                          <a:latin typeface="Segoe UI"/>
                          <a:ea typeface="Arial" pitchFamily="34" charset="0"/>
                          <a:cs typeface="Arial" pitchFamily="34" charset="0"/>
                        </a:defRPr>
                      </a:lvl1pPr>
                      <a:lvl2pPr marL="466371" algn="l" defTabSz="932742" rtl="0" eaLnBrk="1" latinLnBrk="0" hangingPunct="1">
                        <a:defRPr sz="1800" b="1" kern="1200">
                          <a:solidFill>
                            <a:schemeClr val="lt1"/>
                          </a:solidFill>
                          <a:latin typeface="Segoe UI"/>
                          <a:ea typeface="Arial" pitchFamily="34" charset="0"/>
                          <a:cs typeface="Arial" pitchFamily="34" charset="0"/>
                        </a:defRPr>
                      </a:lvl2pPr>
                      <a:lvl3pPr marL="932742" algn="l" defTabSz="932742" rtl="0" eaLnBrk="1" latinLnBrk="0" hangingPunct="1">
                        <a:defRPr sz="1800" b="1" kern="1200">
                          <a:solidFill>
                            <a:schemeClr val="lt1"/>
                          </a:solidFill>
                          <a:latin typeface="Segoe UI"/>
                          <a:ea typeface="Arial" pitchFamily="34" charset="0"/>
                          <a:cs typeface="Arial" pitchFamily="34" charset="0"/>
                        </a:defRPr>
                      </a:lvl3pPr>
                      <a:lvl4pPr marL="1399113" algn="l" defTabSz="932742" rtl="0" eaLnBrk="1" latinLnBrk="0" hangingPunct="1">
                        <a:defRPr sz="1800" b="1" kern="1200">
                          <a:solidFill>
                            <a:schemeClr val="lt1"/>
                          </a:solidFill>
                          <a:latin typeface="Segoe UI"/>
                          <a:ea typeface="Arial" pitchFamily="34" charset="0"/>
                          <a:cs typeface="Arial" pitchFamily="34" charset="0"/>
                        </a:defRPr>
                      </a:lvl4pPr>
                      <a:lvl5pPr marL="1865484" algn="l" defTabSz="932742" rtl="0" eaLnBrk="1" latinLnBrk="0" hangingPunct="1">
                        <a:defRPr sz="1800" b="1" kern="1200">
                          <a:solidFill>
                            <a:schemeClr val="lt1"/>
                          </a:solidFill>
                          <a:latin typeface="Segoe UI"/>
                          <a:ea typeface="Arial" pitchFamily="34" charset="0"/>
                          <a:cs typeface="Arial" pitchFamily="34" charset="0"/>
                        </a:defRPr>
                      </a:lvl5pPr>
                      <a:lvl6pPr marL="2331856" algn="l" defTabSz="932742" rtl="0" eaLnBrk="1" latinLnBrk="0" hangingPunct="1">
                        <a:defRPr sz="1800" b="1" kern="1200">
                          <a:solidFill>
                            <a:schemeClr val="lt1"/>
                          </a:solidFill>
                          <a:latin typeface="Segoe UI"/>
                          <a:ea typeface="Arial" pitchFamily="34" charset="0"/>
                          <a:cs typeface="Arial" pitchFamily="34" charset="0"/>
                        </a:defRPr>
                      </a:lvl6pPr>
                      <a:lvl7pPr marL="2798226" algn="l" defTabSz="932742" rtl="0" eaLnBrk="1" latinLnBrk="0" hangingPunct="1">
                        <a:defRPr sz="1800" b="1" kern="1200">
                          <a:solidFill>
                            <a:schemeClr val="lt1"/>
                          </a:solidFill>
                          <a:latin typeface="Segoe UI"/>
                          <a:ea typeface="Arial" pitchFamily="34" charset="0"/>
                          <a:cs typeface="Arial" pitchFamily="34" charset="0"/>
                        </a:defRPr>
                      </a:lvl7pPr>
                      <a:lvl8pPr marL="3264597" algn="l" defTabSz="932742" rtl="0" eaLnBrk="1" latinLnBrk="0" hangingPunct="1">
                        <a:defRPr sz="1800" b="1" kern="1200">
                          <a:solidFill>
                            <a:schemeClr val="lt1"/>
                          </a:solidFill>
                          <a:latin typeface="Segoe UI"/>
                          <a:ea typeface="Arial" pitchFamily="34" charset="0"/>
                          <a:cs typeface="Arial" pitchFamily="34" charset="0"/>
                        </a:defRPr>
                      </a:lvl8pPr>
                      <a:lvl9pPr marL="3730969" algn="l" defTabSz="932742" rtl="0" eaLnBrk="1" latinLnBrk="0" hangingPunct="1">
                        <a:defRPr sz="1800" b="1" kern="1200">
                          <a:solidFill>
                            <a:schemeClr val="lt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Disk </a:t>
                      </a:r>
                      <a:r>
                        <a:rPr lang="en-US" sz="700" b="1" kern="1200">
                          <a:solidFill>
                            <a:schemeClr val="tx1"/>
                          </a:solidFill>
                          <a:effectLst/>
                          <a:latin typeface="+mn-lt"/>
                          <a:ea typeface="+mn-ea"/>
                          <a:cs typeface="+mn-cs"/>
                        </a:rPr>
                        <a:t>tier</a:t>
                      </a:r>
                      <a:r>
                        <a:rPr sz="700" b="1" kern="1200">
                          <a:solidFill>
                            <a:schemeClr val="tx1"/>
                          </a:solidFill>
                          <a:effectLst/>
                          <a:latin typeface="+mn-lt"/>
                          <a:ea typeface="+mn-ea"/>
                          <a:cs typeface="+mn-cs"/>
                        </a:rPr>
                        <a:t> name</a:t>
                      </a:r>
                    </a:p>
                  </a:txBody>
                  <a:tcPr>
                    <a:lnL w="12700" cmpd="sng">
                      <a:noFill/>
                    </a:lnL>
                    <a:lnR>
                      <a:noFill/>
                    </a:lnR>
                    <a:lnT w="12700" cmpd="sng">
                      <a:noFill/>
                    </a:lnT>
                    <a:lnB w="12700" cmpd="sng">
                      <a:noFill/>
                    </a:lnB>
                    <a:lnTlToBr w="12700" cmpd="sng">
                      <a:noFill/>
                      <a:prstDash val="solid"/>
                    </a:lnTlToBr>
                    <a:lnBlToTr w="12700" cmpd="sng">
                      <a:noFill/>
                      <a:prstDash val="solid"/>
                    </a:lnBlToTr>
                    <a:solidFill>
                      <a:srgbClr val="EAEBEC"/>
                    </a:solidFill>
                  </a:tcPr>
                </a:tc>
                <a:tc>
                  <a:txBody>
                    <a:bodyPr/>
                    <a:lstStyle>
                      <a:lvl1pPr marL="0" algn="l" defTabSz="932742" rtl="0" eaLnBrk="1" latinLnBrk="0" hangingPunct="1">
                        <a:defRPr sz="1800" b="1" kern="1200">
                          <a:solidFill>
                            <a:schemeClr val="lt1"/>
                          </a:solidFill>
                          <a:latin typeface="Segoe UI"/>
                          <a:ea typeface="Arial" pitchFamily="34" charset="0"/>
                          <a:cs typeface="Arial" pitchFamily="34" charset="0"/>
                        </a:defRPr>
                      </a:lvl1pPr>
                      <a:lvl2pPr marL="466371" algn="l" defTabSz="932742" rtl="0" eaLnBrk="1" latinLnBrk="0" hangingPunct="1">
                        <a:defRPr sz="1800" b="1" kern="1200">
                          <a:solidFill>
                            <a:schemeClr val="lt1"/>
                          </a:solidFill>
                          <a:latin typeface="Segoe UI"/>
                          <a:ea typeface="Arial" pitchFamily="34" charset="0"/>
                          <a:cs typeface="Arial" pitchFamily="34" charset="0"/>
                        </a:defRPr>
                      </a:lvl2pPr>
                      <a:lvl3pPr marL="932742" algn="l" defTabSz="932742" rtl="0" eaLnBrk="1" latinLnBrk="0" hangingPunct="1">
                        <a:defRPr sz="1800" b="1" kern="1200">
                          <a:solidFill>
                            <a:schemeClr val="lt1"/>
                          </a:solidFill>
                          <a:latin typeface="Segoe UI"/>
                          <a:ea typeface="Arial" pitchFamily="34" charset="0"/>
                          <a:cs typeface="Arial" pitchFamily="34" charset="0"/>
                        </a:defRPr>
                      </a:lvl3pPr>
                      <a:lvl4pPr marL="1399113" algn="l" defTabSz="932742" rtl="0" eaLnBrk="1" latinLnBrk="0" hangingPunct="1">
                        <a:defRPr sz="1800" b="1" kern="1200">
                          <a:solidFill>
                            <a:schemeClr val="lt1"/>
                          </a:solidFill>
                          <a:latin typeface="Segoe UI"/>
                          <a:ea typeface="Arial" pitchFamily="34" charset="0"/>
                          <a:cs typeface="Arial" pitchFamily="34" charset="0"/>
                        </a:defRPr>
                      </a:lvl4pPr>
                      <a:lvl5pPr marL="1865484" algn="l" defTabSz="932742" rtl="0" eaLnBrk="1" latinLnBrk="0" hangingPunct="1">
                        <a:defRPr sz="1800" b="1" kern="1200">
                          <a:solidFill>
                            <a:schemeClr val="lt1"/>
                          </a:solidFill>
                          <a:latin typeface="Segoe UI"/>
                          <a:ea typeface="Arial" pitchFamily="34" charset="0"/>
                          <a:cs typeface="Arial" pitchFamily="34" charset="0"/>
                        </a:defRPr>
                      </a:lvl5pPr>
                      <a:lvl6pPr marL="2331856" algn="l" defTabSz="932742" rtl="0" eaLnBrk="1" latinLnBrk="0" hangingPunct="1">
                        <a:defRPr sz="1800" b="1" kern="1200">
                          <a:solidFill>
                            <a:schemeClr val="lt1"/>
                          </a:solidFill>
                          <a:latin typeface="Segoe UI"/>
                          <a:ea typeface="Arial" pitchFamily="34" charset="0"/>
                          <a:cs typeface="Arial" pitchFamily="34" charset="0"/>
                        </a:defRPr>
                      </a:lvl6pPr>
                      <a:lvl7pPr marL="2798226" algn="l" defTabSz="932742" rtl="0" eaLnBrk="1" latinLnBrk="0" hangingPunct="1">
                        <a:defRPr sz="1800" b="1" kern="1200">
                          <a:solidFill>
                            <a:schemeClr val="lt1"/>
                          </a:solidFill>
                          <a:latin typeface="Segoe UI"/>
                          <a:ea typeface="Arial" pitchFamily="34" charset="0"/>
                          <a:cs typeface="Arial" pitchFamily="34" charset="0"/>
                        </a:defRPr>
                      </a:lvl7pPr>
                      <a:lvl8pPr marL="3264597" algn="l" defTabSz="932742" rtl="0" eaLnBrk="1" latinLnBrk="0" hangingPunct="1">
                        <a:defRPr sz="1800" b="1" kern="1200">
                          <a:solidFill>
                            <a:schemeClr val="lt1"/>
                          </a:solidFill>
                          <a:latin typeface="Segoe UI"/>
                          <a:ea typeface="Arial" pitchFamily="34" charset="0"/>
                          <a:cs typeface="Arial" pitchFamily="34" charset="0"/>
                        </a:defRPr>
                      </a:lvl8pPr>
                      <a:lvl9pPr marL="3730969" algn="l" defTabSz="932742" rtl="0" eaLnBrk="1" latinLnBrk="0" hangingPunct="1">
                        <a:defRPr sz="1800" b="1" kern="1200">
                          <a:solidFill>
                            <a:schemeClr val="lt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Disk size (G</a:t>
                      </a:r>
                      <a:r>
                        <a:rPr lang="en-US" sz="700" b="1" kern="1200">
                          <a:solidFill>
                            <a:schemeClr val="tx1"/>
                          </a:solidFill>
                          <a:effectLst/>
                          <a:latin typeface="+mn-lt"/>
                          <a:ea typeface="+mn-ea"/>
                          <a:cs typeface="+mn-cs"/>
                        </a:rPr>
                        <a:t>i</a:t>
                      </a:r>
                      <a:r>
                        <a:rPr sz="700" b="1" kern="1200">
                          <a:solidFill>
                            <a:schemeClr val="tx1"/>
                          </a:solidFill>
                          <a:effectLst/>
                          <a:latin typeface="+mn-lt"/>
                          <a:ea typeface="+mn-ea"/>
                          <a:cs typeface="+mn-cs"/>
                        </a:rPr>
                        <a:t>B)</a:t>
                      </a:r>
                    </a:p>
                  </a:txBody>
                  <a:tcPr>
                    <a:lnL>
                      <a:noFill/>
                    </a:lnL>
                    <a:lnR>
                      <a:noFill/>
                    </a:lnR>
                    <a:lnT w="12700" cmpd="sng">
                      <a:noFill/>
                    </a:lnT>
                    <a:lnB w="12700" cmpd="sng">
                      <a:noFill/>
                    </a:lnB>
                    <a:lnTlToBr w="12700" cmpd="sng">
                      <a:noFill/>
                      <a:prstDash val="solid"/>
                    </a:lnTlToBr>
                    <a:lnBlToTr w="12700" cmpd="sng">
                      <a:noFill/>
                      <a:prstDash val="solid"/>
                    </a:lnBlToTr>
                    <a:solidFill>
                      <a:srgbClr val="EAEBEC"/>
                    </a:solidFill>
                  </a:tcPr>
                </a:tc>
                <a:tc>
                  <a:txBody>
                    <a:bodyPr/>
                    <a:lstStyle>
                      <a:lvl1pPr marL="0" algn="l" defTabSz="932742" rtl="0" eaLnBrk="1" latinLnBrk="0" hangingPunct="1">
                        <a:defRPr sz="1800" b="1" kern="1200">
                          <a:solidFill>
                            <a:schemeClr val="lt1"/>
                          </a:solidFill>
                          <a:latin typeface="Segoe UI"/>
                          <a:ea typeface="Arial" pitchFamily="34" charset="0"/>
                          <a:cs typeface="Arial" pitchFamily="34" charset="0"/>
                        </a:defRPr>
                      </a:lvl1pPr>
                      <a:lvl2pPr marL="466371" algn="l" defTabSz="932742" rtl="0" eaLnBrk="1" latinLnBrk="0" hangingPunct="1">
                        <a:defRPr sz="1800" b="1" kern="1200">
                          <a:solidFill>
                            <a:schemeClr val="lt1"/>
                          </a:solidFill>
                          <a:latin typeface="Segoe UI"/>
                          <a:ea typeface="Arial" pitchFamily="34" charset="0"/>
                          <a:cs typeface="Arial" pitchFamily="34" charset="0"/>
                        </a:defRPr>
                      </a:lvl2pPr>
                      <a:lvl3pPr marL="932742" algn="l" defTabSz="932742" rtl="0" eaLnBrk="1" latinLnBrk="0" hangingPunct="1">
                        <a:defRPr sz="1800" b="1" kern="1200">
                          <a:solidFill>
                            <a:schemeClr val="lt1"/>
                          </a:solidFill>
                          <a:latin typeface="Segoe UI"/>
                          <a:ea typeface="Arial" pitchFamily="34" charset="0"/>
                          <a:cs typeface="Arial" pitchFamily="34" charset="0"/>
                        </a:defRPr>
                      </a:lvl3pPr>
                      <a:lvl4pPr marL="1399113" algn="l" defTabSz="932742" rtl="0" eaLnBrk="1" latinLnBrk="0" hangingPunct="1">
                        <a:defRPr sz="1800" b="1" kern="1200">
                          <a:solidFill>
                            <a:schemeClr val="lt1"/>
                          </a:solidFill>
                          <a:latin typeface="Segoe UI"/>
                          <a:ea typeface="Arial" pitchFamily="34" charset="0"/>
                          <a:cs typeface="Arial" pitchFamily="34" charset="0"/>
                        </a:defRPr>
                      </a:lvl4pPr>
                      <a:lvl5pPr marL="1865484" algn="l" defTabSz="932742" rtl="0" eaLnBrk="1" latinLnBrk="0" hangingPunct="1">
                        <a:defRPr sz="1800" b="1" kern="1200">
                          <a:solidFill>
                            <a:schemeClr val="lt1"/>
                          </a:solidFill>
                          <a:latin typeface="Segoe UI"/>
                          <a:ea typeface="Arial" pitchFamily="34" charset="0"/>
                          <a:cs typeface="Arial" pitchFamily="34" charset="0"/>
                        </a:defRPr>
                      </a:lvl5pPr>
                      <a:lvl6pPr marL="2331856" algn="l" defTabSz="932742" rtl="0" eaLnBrk="1" latinLnBrk="0" hangingPunct="1">
                        <a:defRPr sz="1800" b="1" kern="1200">
                          <a:solidFill>
                            <a:schemeClr val="lt1"/>
                          </a:solidFill>
                          <a:latin typeface="Segoe UI"/>
                          <a:ea typeface="Arial" pitchFamily="34" charset="0"/>
                          <a:cs typeface="Arial" pitchFamily="34" charset="0"/>
                        </a:defRPr>
                      </a:lvl6pPr>
                      <a:lvl7pPr marL="2798226" algn="l" defTabSz="932742" rtl="0" eaLnBrk="1" latinLnBrk="0" hangingPunct="1">
                        <a:defRPr sz="1800" b="1" kern="1200">
                          <a:solidFill>
                            <a:schemeClr val="lt1"/>
                          </a:solidFill>
                          <a:latin typeface="Segoe UI"/>
                          <a:ea typeface="Arial" pitchFamily="34" charset="0"/>
                          <a:cs typeface="Arial" pitchFamily="34" charset="0"/>
                        </a:defRPr>
                      </a:lvl7pPr>
                      <a:lvl8pPr marL="3264597" algn="l" defTabSz="932742" rtl="0" eaLnBrk="1" latinLnBrk="0" hangingPunct="1">
                        <a:defRPr sz="1800" b="1" kern="1200">
                          <a:solidFill>
                            <a:schemeClr val="lt1"/>
                          </a:solidFill>
                          <a:latin typeface="Segoe UI"/>
                          <a:ea typeface="Arial" pitchFamily="34" charset="0"/>
                          <a:cs typeface="Arial" pitchFamily="34" charset="0"/>
                        </a:defRPr>
                      </a:lvl8pPr>
                      <a:lvl9pPr marL="3730969" algn="l" defTabSz="932742" rtl="0" eaLnBrk="1" latinLnBrk="0" hangingPunct="1">
                        <a:defRPr sz="1800" b="1" kern="1200">
                          <a:solidFill>
                            <a:schemeClr val="lt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IOPS</a:t>
                      </a:r>
                    </a:p>
                  </a:txBody>
                  <a:tcPr>
                    <a:lnL>
                      <a:noFill/>
                    </a:lnL>
                    <a:lnR>
                      <a:noFill/>
                    </a:lnR>
                    <a:lnT w="12700" cmpd="sng">
                      <a:noFill/>
                    </a:lnT>
                    <a:lnB w="12700" cmpd="sng">
                      <a:noFill/>
                    </a:lnB>
                    <a:lnTlToBr w="12700" cmpd="sng">
                      <a:noFill/>
                      <a:prstDash val="solid"/>
                    </a:lnTlToBr>
                    <a:lnBlToTr w="12700" cmpd="sng">
                      <a:noFill/>
                      <a:prstDash val="solid"/>
                    </a:lnBlToTr>
                    <a:solidFill>
                      <a:srgbClr val="EAEBEC"/>
                    </a:solidFill>
                  </a:tcPr>
                </a:tc>
                <a:tc>
                  <a:txBody>
                    <a:bodyPr/>
                    <a:lstStyle>
                      <a:lvl1pPr marL="0" algn="l" defTabSz="932742" rtl="0" eaLnBrk="1" latinLnBrk="0" hangingPunct="1">
                        <a:defRPr sz="1800" b="1" kern="1200">
                          <a:solidFill>
                            <a:schemeClr val="lt1"/>
                          </a:solidFill>
                          <a:latin typeface="Segoe UI"/>
                          <a:ea typeface="Arial" pitchFamily="34" charset="0"/>
                          <a:cs typeface="Arial" pitchFamily="34" charset="0"/>
                        </a:defRPr>
                      </a:lvl1pPr>
                      <a:lvl2pPr marL="466371" algn="l" defTabSz="932742" rtl="0" eaLnBrk="1" latinLnBrk="0" hangingPunct="1">
                        <a:defRPr sz="1800" b="1" kern="1200">
                          <a:solidFill>
                            <a:schemeClr val="lt1"/>
                          </a:solidFill>
                          <a:latin typeface="Segoe UI"/>
                          <a:ea typeface="Arial" pitchFamily="34" charset="0"/>
                          <a:cs typeface="Arial" pitchFamily="34" charset="0"/>
                        </a:defRPr>
                      </a:lvl2pPr>
                      <a:lvl3pPr marL="932742" algn="l" defTabSz="932742" rtl="0" eaLnBrk="1" latinLnBrk="0" hangingPunct="1">
                        <a:defRPr sz="1800" b="1" kern="1200">
                          <a:solidFill>
                            <a:schemeClr val="lt1"/>
                          </a:solidFill>
                          <a:latin typeface="Segoe UI"/>
                          <a:ea typeface="Arial" pitchFamily="34" charset="0"/>
                          <a:cs typeface="Arial" pitchFamily="34" charset="0"/>
                        </a:defRPr>
                      </a:lvl3pPr>
                      <a:lvl4pPr marL="1399113" algn="l" defTabSz="932742" rtl="0" eaLnBrk="1" latinLnBrk="0" hangingPunct="1">
                        <a:defRPr sz="1800" b="1" kern="1200">
                          <a:solidFill>
                            <a:schemeClr val="lt1"/>
                          </a:solidFill>
                          <a:latin typeface="Segoe UI"/>
                          <a:ea typeface="Arial" pitchFamily="34" charset="0"/>
                          <a:cs typeface="Arial" pitchFamily="34" charset="0"/>
                        </a:defRPr>
                      </a:lvl4pPr>
                      <a:lvl5pPr marL="1865484" algn="l" defTabSz="932742" rtl="0" eaLnBrk="1" latinLnBrk="0" hangingPunct="1">
                        <a:defRPr sz="1800" b="1" kern="1200">
                          <a:solidFill>
                            <a:schemeClr val="lt1"/>
                          </a:solidFill>
                          <a:latin typeface="Segoe UI"/>
                          <a:ea typeface="Arial" pitchFamily="34" charset="0"/>
                          <a:cs typeface="Arial" pitchFamily="34" charset="0"/>
                        </a:defRPr>
                      </a:lvl5pPr>
                      <a:lvl6pPr marL="2331856" algn="l" defTabSz="932742" rtl="0" eaLnBrk="1" latinLnBrk="0" hangingPunct="1">
                        <a:defRPr sz="1800" b="1" kern="1200">
                          <a:solidFill>
                            <a:schemeClr val="lt1"/>
                          </a:solidFill>
                          <a:latin typeface="Segoe UI"/>
                          <a:ea typeface="Arial" pitchFamily="34" charset="0"/>
                          <a:cs typeface="Arial" pitchFamily="34" charset="0"/>
                        </a:defRPr>
                      </a:lvl6pPr>
                      <a:lvl7pPr marL="2798226" algn="l" defTabSz="932742" rtl="0" eaLnBrk="1" latinLnBrk="0" hangingPunct="1">
                        <a:defRPr sz="1800" b="1" kern="1200">
                          <a:solidFill>
                            <a:schemeClr val="lt1"/>
                          </a:solidFill>
                          <a:latin typeface="Segoe UI"/>
                          <a:ea typeface="Arial" pitchFamily="34" charset="0"/>
                          <a:cs typeface="Arial" pitchFamily="34" charset="0"/>
                        </a:defRPr>
                      </a:lvl7pPr>
                      <a:lvl8pPr marL="3264597" algn="l" defTabSz="932742" rtl="0" eaLnBrk="1" latinLnBrk="0" hangingPunct="1">
                        <a:defRPr sz="1800" b="1" kern="1200">
                          <a:solidFill>
                            <a:schemeClr val="lt1"/>
                          </a:solidFill>
                          <a:latin typeface="Segoe UI"/>
                          <a:ea typeface="Arial" pitchFamily="34" charset="0"/>
                          <a:cs typeface="Arial" pitchFamily="34" charset="0"/>
                        </a:defRPr>
                      </a:lvl8pPr>
                      <a:lvl9pPr marL="3730969" algn="l" defTabSz="932742" rtl="0" eaLnBrk="1" latinLnBrk="0" hangingPunct="1">
                        <a:defRPr sz="1800" b="1" kern="1200">
                          <a:solidFill>
                            <a:schemeClr val="lt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Throughput (</a:t>
                      </a:r>
                      <a:r>
                        <a:rPr sz="700" b="1" kern="1200" err="1">
                          <a:solidFill>
                            <a:schemeClr val="tx1"/>
                          </a:solidFill>
                          <a:effectLst/>
                          <a:latin typeface="+mn-lt"/>
                          <a:ea typeface="+mn-ea"/>
                          <a:cs typeface="+mn-cs"/>
                        </a:rPr>
                        <a:t>MBps</a:t>
                      </a:r>
                      <a:r>
                        <a:rPr sz="700" b="1" kern="1200">
                          <a:solidFill>
                            <a:schemeClr val="tx1"/>
                          </a:solidFill>
                          <a:effectLst/>
                          <a:latin typeface="+mn-lt"/>
                          <a:ea typeface="+mn-ea"/>
                          <a:cs typeface="+mn-cs"/>
                        </a:rPr>
                        <a:t>)</a:t>
                      </a:r>
                    </a:p>
                  </a:txBody>
                  <a:tcPr>
                    <a:lnL>
                      <a:noFill/>
                    </a:lnL>
                    <a:lnR w="12700" cmpd="sng">
                      <a:noFill/>
                    </a:lnR>
                    <a:lnT w="12700" cmpd="sng">
                      <a:noFill/>
                    </a:lnT>
                    <a:lnB w="12700" cmpd="sng">
                      <a:noFill/>
                    </a:lnB>
                    <a:lnTlToBr w="12700" cmpd="sng">
                      <a:noFill/>
                      <a:prstDash val="solid"/>
                    </a:lnTlToBr>
                    <a:lnBlToTr w="12700" cmpd="sng">
                      <a:noFill/>
                      <a:prstDash val="solid"/>
                    </a:lnBlToTr>
                    <a:solidFill>
                      <a:srgbClr val="EAEBEC"/>
                    </a:solidFill>
                  </a:tcPr>
                </a:tc>
                <a:extLst>
                  <a:ext uri="{0D108BD9-81ED-4DB2-BD59-A6C34878D82A}">
                    <a16:rowId xmlns:a16="http://schemas.microsoft.com/office/drawing/2014/main" val="10000"/>
                  </a:ext>
                </a:extLst>
              </a:tr>
              <a:tr h="0">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E</a:t>
                      </a:r>
                      <a:r>
                        <a:rPr lang="en-US" sz="700" b="1" kern="1200">
                          <a:solidFill>
                            <a:schemeClr val="tx1"/>
                          </a:solidFill>
                          <a:effectLst/>
                          <a:latin typeface="+mn-lt"/>
                          <a:ea typeface="+mn-ea"/>
                          <a:cs typeface="+mn-cs"/>
                        </a:rPr>
                        <a:t>1</a:t>
                      </a:r>
                      <a:endParaRPr sz="700" b="1" kern="1200">
                        <a:solidFill>
                          <a:schemeClr val="tx1"/>
                        </a:solidFill>
                        <a:effectLst/>
                        <a:latin typeface="+mn-lt"/>
                        <a:ea typeface="+mn-ea"/>
                        <a:cs typeface="+mn-cs"/>
                      </a:endParaRPr>
                    </a:p>
                  </a:txBody>
                  <a:tcPr>
                    <a:lnL w="12700" cmpd="sng">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4</a:t>
                      </a:r>
                      <a:endParaRPr sz="700" b="0"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500</a:t>
                      </a:r>
                    </a:p>
                  </a:txBody>
                  <a:tcPr>
                    <a:lnL>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60</a:t>
                      </a:r>
                    </a:p>
                  </a:txBody>
                  <a:tcPr>
                    <a:lnL>
                      <a:noFill/>
                    </a:lnL>
                    <a:lnR w="12700" cmpd="sng">
                      <a:noFill/>
                    </a:lnR>
                    <a:lnT w="12700" cmpd="sng">
                      <a:noFill/>
                    </a:lnT>
                    <a:lnB w="12700" cmpd="sng">
                      <a:noFill/>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10001"/>
                  </a:ext>
                </a:extLst>
              </a:tr>
              <a:tr h="0">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E</a:t>
                      </a:r>
                      <a:r>
                        <a:rPr lang="en-US" sz="700" b="1" kern="1200">
                          <a:solidFill>
                            <a:schemeClr val="tx1"/>
                          </a:solidFill>
                          <a:effectLst/>
                          <a:latin typeface="+mn-lt"/>
                          <a:ea typeface="+mn-ea"/>
                          <a:cs typeface="+mn-cs"/>
                        </a:rPr>
                        <a:t>2</a:t>
                      </a:r>
                      <a:endParaRPr sz="700" b="1" kern="1200">
                        <a:solidFill>
                          <a:schemeClr val="tx1"/>
                        </a:solidFill>
                        <a:effectLst/>
                        <a:latin typeface="+mn-lt"/>
                        <a:ea typeface="+mn-ea"/>
                        <a:cs typeface="+mn-cs"/>
                      </a:endParaRP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8</a:t>
                      </a:r>
                      <a:endParaRPr sz="700" b="0"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500</a:t>
                      </a: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60</a:t>
                      </a:r>
                    </a:p>
                  </a:txBody>
                  <a:tcP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1" kern="1200">
                          <a:solidFill>
                            <a:schemeClr val="tx1"/>
                          </a:solidFill>
                          <a:effectLst/>
                          <a:latin typeface="+mn-lt"/>
                          <a:ea typeface="+mn-ea"/>
                          <a:cs typeface="+mn-cs"/>
                        </a:rPr>
                        <a:t>…</a:t>
                      </a:r>
                      <a:endParaRPr sz="700" b="1" kern="1200">
                        <a:solidFill>
                          <a:schemeClr val="tx1"/>
                        </a:solidFill>
                        <a:effectLst/>
                        <a:latin typeface="+mn-lt"/>
                        <a:ea typeface="+mn-ea"/>
                        <a:cs typeface="+mn-cs"/>
                      </a:endParaRPr>
                    </a:p>
                  </a:txBody>
                  <a:tcPr>
                    <a:lnL w="12700" cmpd="sng">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a:t>
                      </a:r>
                      <a:endParaRPr sz="700" b="0"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a:t>
                      </a:r>
                      <a:endParaRPr sz="700" b="0" kern="1200">
                        <a:solidFill>
                          <a:schemeClr val="tx1"/>
                        </a:solidFill>
                        <a:effectLst/>
                        <a:latin typeface="+mn-lt"/>
                        <a:ea typeface="+mn-ea"/>
                        <a:cs typeface="+mn-cs"/>
                      </a:endParaRPr>
                    </a:p>
                  </a:txBody>
                  <a:tcPr>
                    <a:lnL>
                      <a:noFill/>
                    </a:lnL>
                    <a:lnR>
                      <a:noFill/>
                    </a:lnR>
                    <a:lnT w="12700" cmpd="sng">
                      <a:noFill/>
                    </a:lnT>
                    <a:lnB w="12700" cmpd="sng">
                      <a:noFill/>
                    </a:lnB>
                    <a:lnTlToBr w="12700" cmpd="sng">
                      <a:noFill/>
                      <a:prstDash val="solid"/>
                    </a:lnTlToBr>
                    <a:lnBlToTr w="12700" cmpd="sng">
                      <a:noFill/>
                      <a:prstDash val="solid"/>
                    </a:lnBlToTr>
                    <a:solidFill>
                      <a:srgbClr val="F4F5F6"/>
                    </a:solidFill>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lang="en-US" sz="700" b="0" kern="1200">
                          <a:solidFill>
                            <a:schemeClr val="tx1"/>
                          </a:solidFill>
                          <a:effectLst/>
                          <a:latin typeface="+mn-lt"/>
                          <a:ea typeface="+mn-ea"/>
                          <a:cs typeface="+mn-cs"/>
                        </a:rPr>
                        <a:t>…</a:t>
                      </a:r>
                      <a:endParaRPr sz="700" b="0" kern="1200">
                        <a:solidFill>
                          <a:schemeClr val="tx1"/>
                        </a:solidFill>
                        <a:effectLst/>
                        <a:latin typeface="+mn-lt"/>
                        <a:ea typeface="+mn-ea"/>
                        <a:cs typeface="+mn-cs"/>
                      </a:endParaRPr>
                    </a:p>
                  </a:txBody>
                  <a:tcPr>
                    <a:lnL>
                      <a:noFill/>
                    </a:lnL>
                    <a:lnR w="12700" cmpd="sng">
                      <a:noFill/>
                    </a:lnR>
                    <a:lnT w="12700" cmpd="sng">
                      <a:noFill/>
                    </a:lnT>
                    <a:lnB w="12700" cmpd="sng">
                      <a:noFill/>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10003"/>
                  </a:ext>
                </a:extLst>
              </a:tr>
              <a:tr h="0">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1" kern="1200">
                          <a:solidFill>
                            <a:schemeClr val="tx1"/>
                          </a:solidFill>
                          <a:effectLst/>
                          <a:latin typeface="+mn-lt"/>
                          <a:ea typeface="+mn-ea"/>
                          <a:cs typeface="+mn-cs"/>
                        </a:rPr>
                        <a:t>E80</a:t>
                      </a: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32,767</a:t>
                      </a: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6,000</a:t>
                      </a: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ea typeface="Arial" pitchFamily="34" charset="0"/>
                          <a:cs typeface="Arial" pitchFamily="34" charset="0"/>
                        </a:defRPr>
                      </a:lvl1pPr>
                      <a:lvl2pPr marL="466371" algn="l" defTabSz="932742" rtl="0" eaLnBrk="1" latinLnBrk="0" hangingPunct="1">
                        <a:defRPr sz="1800" kern="1200">
                          <a:solidFill>
                            <a:schemeClr val="dk1"/>
                          </a:solidFill>
                          <a:latin typeface="Segoe UI"/>
                          <a:ea typeface="Arial" pitchFamily="34" charset="0"/>
                          <a:cs typeface="Arial" pitchFamily="34" charset="0"/>
                        </a:defRPr>
                      </a:lvl2pPr>
                      <a:lvl3pPr marL="932742" algn="l" defTabSz="932742" rtl="0" eaLnBrk="1" latinLnBrk="0" hangingPunct="1">
                        <a:defRPr sz="1800" kern="1200">
                          <a:solidFill>
                            <a:schemeClr val="dk1"/>
                          </a:solidFill>
                          <a:latin typeface="Segoe UI"/>
                          <a:ea typeface="Arial" pitchFamily="34" charset="0"/>
                          <a:cs typeface="Arial" pitchFamily="34" charset="0"/>
                        </a:defRPr>
                      </a:lvl3pPr>
                      <a:lvl4pPr marL="1399113" algn="l" defTabSz="932742" rtl="0" eaLnBrk="1" latinLnBrk="0" hangingPunct="1">
                        <a:defRPr sz="1800" kern="1200">
                          <a:solidFill>
                            <a:schemeClr val="dk1"/>
                          </a:solidFill>
                          <a:latin typeface="Segoe UI"/>
                          <a:ea typeface="Arial" pitchFamily="34" charset="0"/>
                          <a:cs typeface="Arial" pitchFamily="34" charset="0"/>
                        </a:defRPr>
                      </a:lvl4pPr>
                      <a:lvl5pPr marL="1865484" algn="l" defTabSz="932742" rtl="0" eaLnBrk="1" latinLnBrk="0" hangingPunct="1">
                        <a:defRPr sz="1800" kern="1200">
                          <a:solidFill>
                            <a:schemeClr val="dk1"/>
                          </a:solidFill>
                          <a:latin typeface="Segoe UI"/>
                          <a:ea typeface="Arial" pitchFamily="34" charset="0"/>
                          <a:cs typeface="Arial" pitchFamily="34" charset="0"/>
                        </a:defRPr>
                      </a:lvl5pPr>
                      <a:lvl6pPr marL="2331856" algn="l" defTabSz="932742" rtl="0" eaLnBrk="1" latinLnBrk="0" hangingPunct="1">
                        <a:defRPr sz="1800" kern="1200">
                          <a:solidFill>
                            <a:schemeClr val="dk1"/>
                          </a:solidFill>
                          <a:latin typeface="Segoe UI"/>
                          <a:ea typeface="Arial" pitchFamily="34" charset="0"/>
                          <a:cs typeface="Arial" pitchFamily="34" charset="0"/>
                        </a:defRPr>
                      </a:lvl6pPr>
                      <a:lvl7pPr marL="2798226" algn="l" defTabSz="932742" rtl="0" eaLnBrk="1" latinLnBrk="0" hangingPunct="1">
                        <a:defRPr sz="1800" kern="1200">
                          <a:solidFill>
                            <a:schemeClr val="dk1"/>
                          </a:solidFill>
                          <a:latin typeface="Segoe UI"/>
                          <a:ea typeface="Arial" pitchFamily="34" charset="0"/>
                          <a:cs typeface="Arial" pitchFamily="34" charset="0"/>
                        </a:defRPr>
                      </a:lvl7pPr>
                      <a:lvl8pPr marL="3264597" algn="l" defTabSz="932742" rtl="0" eaLnBrk="1" latinLnBrk="0" hangingPunct="1">
                        <a:defRPr sz="1800" kern="1200">
                          <a:solidFill>
                            <a:schemeClr val="dk1"/>
                          </a:solidFill>
                          <a:latin typeface="Segoe UI"/>
                          <a:ea typeface="Arial" pitchFamily="34" charset="0"/>
                          <a:cs typeface="Arial" pitchFamily="34" charset="0"/>
                        </a:defRPr>
                      </a:lvl8pPr>
                      <a:lvl9pPr marL="3730969" algn="l" defTabSz="932742" rtl="0" eaLnBrk="1" latinLnBrk="0" hangingPunct="1">
                        <a:defRPr sz="1800" kern="1200">
                          <a:solidFill>
                            <a:schemeClr val="dk1"/>
                          </a:solidFill>
                          <a:latin typeface="Segoe UI"/>
                          <a:ea typeface="Arial" pitchFamily="34" charset="0"/>
                          <a:cs typeface="Arial" pitchFamily="34" charset="0"/>
                        </a:defRPr>
                      </a:lvl9pPr>
                    </a:lstStyle>
                    <a:p>
                      <a:pPr marL="0" algn="l" defTabSz="932742" rtl="0" eaLnBrk="1" fontAlgn="t" latinLnBrk="0" hangingPunct="1"/>
                      <a:r>
                        <a:rPr sz="700" b="0" kern="1200">
                          <a:solidFill>
                            <a:schemeClr val="tx1"/>
                          </a:solidFill>
                          <a:effectLst/>
                          <a:latin typeface="+mn-lt"/>
                          <a:ea typeface="+mn-ea"/>
                          <a:cs typeface="+mn-cs"/>
                        </a:rPr>
                        <a:t>750</a:t>
                      </a:r>
                    </a:p>
                  </a:txBody>
                  <a:tcP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156" name="Table 155">
            <a:extLst>
              <a:ext uri="{FF2B5EF4-FFF2-40B4-BE49-F238E27FC236}">
                <a16:creationId xmlns:a16="http://schemas.microsoft.com/office/drawing/2014/main" id="{E8B0DDE4-9BA1-2F72-3048-03D03DC477A2}"/>
              </a:ext>
            </a:extLst>
          </p:cNvPr>
          <p:cNvGraphicFramePr>
            <a:graphicFrameLocks noGrp="1"/>
          </p:cNvGraphicFramePr>
          <p:nvPr>
            <p:extLst>
              <p:ext uri="{D42A27DB-BD31-4B8C-83A1-F6EECF244321}">
                <p14:modId xmlns:p14="http://schemas.microsoft.com/office/powerpoint/2010/main" val="1584126473"/>
              </p:ext>
            </p:extLst>
          </p:nvPr>
        </p:nvGraphicFramePr>
        <p:xfrm>
          <a:off x="6284910" y="2915145"/>
          <a:ext cx="1353312" cy="731520"/>
        </p:xfrm>
        <a:graphic>
          <a:graphicData uri="http://schemas.openxmlformats.org/drawingml/2006/table">
            <a:tbl>
              <a:tblPr firstRow="1" bandRow="1">
                <a:tableStyleId>{5C22544A-7EE6-4342-B048-85BDC9FD1C3A}</a:tableStyleId>
              </a:tblPr>
              <a:tblGrid>
                <a:gridCol w="1353312">
                  <a:extLst>
                    <a:ext uri="{9D8B030D-6E8A-4147-A177-3AD203B41FA5}">
                      <a16:colId xmlns:a16="http://schemas.microsoft.com/office/drawing/2014/main" val="1545447302"/>
                    </a:ext>
                  </a:extLst>
                </a:gridCol>
              </a:tblGrid>
              <a:tr h="7315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rPr>
                        <a:t>Premium SSD v2</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extLst>
                  <a:ext uri="{0D108BD9-81ED-4DB2-BD59-A6C34878D82A}">
                    <a16:rowId xmlns:a16="http://schemas.microsoft.com/office/drawing/2014/main" val="3015794990"/>
                  </a:ext>
                </a:extLst>
              </a:tr>
            </a:tbl>
          </a:graphicData>
        </a:graphic>
      </p:graphicFrame>
      <p:grpSp>
        <p:nvGrpSpPr>
          <p:cNvPr id="157" name="Group 156" descr="Icon of 3 SSD cards with a speedometer showing high speed next to each card.">
            <a:extLst>
              <a:ext uri="{FF2B5EF4-FFF2-40B4-BE49-F238E27FC236}">
                <a16:creationId xmlns:a16="http://schemas.microsoft.com/office/drawing/2014/main" id="{81FDA18F-734C-EA07-A4C4-AAE06DE979AD}"/>
              </a:ext>
            </a:extLst>
          </p:cNvPr>
          <p:cNvGrpSpPr/>
          <p:nvPr/>
        </p:nvGrpSpPr>
        <p:grpSpPr>
          <a:xfrm>
            <a:off x="6668767" y="3218127"/>
            <a:ext cx="640978" cy="323769"/>
            <a:chOff x="6570571" y="2030567"/>
            <a:chExt cx="640978" cy="323769"/>
          </a:xfrm>
        </p:grpSpPr>
        <p:sp>
          <p:nvSpPr>
            <p:cNvPr id="158" name="Freeform: Shape 157">
              <a:extLst>
                <a:ext uri="{FF2B5EF4-FFF2-40B4-BE49-F238E27FC236}">
                  <a16:creationId xmlns:a16="http://schemas.microsoft.com/office/drawing/2014/main" id="{61822F12-07AF-DEBA-0984-037AB80D0917}"/>
                </a:ext>
              </a:extLst>
            </p:cNvPr>
            <p:cNvSpPr/>
            <p:nvPr/>
          </p:nvSpPr>
          <p:spPr>
            <a:xfrm>
              <a:off x="6733100" y="2229558"/>
              <a:ext cx="124850" cy="124778"/>
            </a:xfrm>
            <a:custGeom>
              <a:avLst/>
              <a:gdLst>
                <a:gd name="connsiteX0" fmla="*/ 833914 w 1511808"/>
                <a:gd name="connsiteY0" fmla="*/ 833914 h 1511808"/>
                <a:gd name="connsiteX1" fmla="*/ 677894 w 1511808"/>
                <a:gd name="connsiteY1" fmla="*/ 833914 h 1511808"/>
                <a:gd name="connsiteX2" fmla="*/ 677894 w 1511808"/>
                <a:gd name="connsiteY2" fmla="*/ 677894 h 1511808"/>
                <a:gd name="connsiteX3" fmla="*/ 833914 w 1511808"/>
                <a:gd name="connsiteY3" fmla="*/ 677894 h 1511808"/>
                <a:gd name="connsiteX4" fmla="*/ 833914 w 1511808"/>
                <a:gd name="connsiteY4" fmla="*/ 833914 h 1511808"/>
                <a:gd name="connsiteX5" fmla="*/ 833914 w 1511808"/>
                <a:gd name="connsiteY5" fmla="*/ 833914 h 1511808"/>
                <a:gd name="connsiteX6" fmla="*/ 753237 w 1511808"/>
                <a:gd name="connsiteY6" fmla="*/ 0 h 1511808"/>
                <a:gd name="connsiteX7" fmla="*/ 0 w 1511808"/>
                <a:gd name="connsiteY7" fmla="*/ 758571 h 1511808"/>
                <a:gd name="connsiteX8" fmla="*/ 753237 w 1511808"/>
                <a:gd name="connsiteY8" fmla="*/ 1511808 h 1511808"/>
                <a:gd name="connsiteX9" fmla="*/ 1511808 w 1511808"/>
                <a:gd name="connsiteY9" fmla="*/ 758571 h 1511808"/>
                <a:gd name="connsiteX10" fmla="*/ 753237 w 1511808"/>
                <a:gd name="connsiteY10" fmla="*/ 0 h 1511808"/>
                <a:gd name="connsiteX11" fmla="*/ 753237 w 1511808"/>
                <a:gd name="connsiteY11" fmla="*/ 0 h 1511808"/>
                <a:gd name="connsiteX12" fmla="*/ 1151382 w 1511808"/>
                <a:gd name="connsiteY12" fmla="*/ 1129856 h 1511808"/>
                <a:gd name="connsiteX13" fmla="*/ 1296639 w 1511808"/>
                <a:gd name="connsiteY13" fmla="*/ 758666 h 1511808"/>
                <a:gd name="connsiteX14" fmla="*/ 1264349 w 1511808"/>
                <a:gd name="connsiteY14" fmla="*/ 565023 h 1511808"/>
                <a:gd name="connsiteX15" fmla="*/ 936212 w 1511808"/>
                <a:gd name="connsiteY15" fmla="*/ 242221 h 1511808"/>
                <a:gd name="connsiteX16" fmla="*/ 753332 w 1511808"/>
                <a:gd name="connsiteY16" fmla="*/ 215360 h 1511808"/>
                <a:gd name="connsiteX17" fmla="*/ 215360 w 1511808"/>
                <a:gd name="connsiteY17" fmla="*/ 758762 h 1511808"/>
                <a:gd name="connsiteX18" fmla="*/ 360617 w 1511808"/>
                <a:gd name="connsiteY18" fmla="*/ 1129951 h 1511808"/>
                <a:gd name="connsiteX19" fmla="*/ 1140714 w 1511808"/>
                <a:gd name="connsiteY19" fmla="*/ 371380 h 1511808"/>
                <a:gd name="connsiteX20" fmla="*/ 844772 w 1511808"/>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8" h="1511808">
                  <a:moveTo>
                    <a:pt x="833914" y="833914"/>
                  </a:moveTo>
                  <a:cubicBezTo>
                    <a:pt x="790861" y="882301"/>
                    <a:pt x="720947" y="882301"/>
                    <a:pt x="677894" y="833914"/>
                  </a:cubicBezTo>
                  <a:cubicBezTo>
                    <a:pt x="629507" y="790861"/>
                    <a:pt x="629507" y="720947"/>
                    <a:pt x="677894" y="677894"/>
                  </a:cubicBezTo>
                  <a:cubicBezTo>
                    <a:pt x="720947" y="634841"/>
                    <a:pt x="790861" y="629507"/>
                    <a:pt x="833914" y="677894"/>
                  </a:cubicBezTo>
                  <a:cubicBezTo>
                    <a:pt x="882301" y="720947"/>
                    <a:pt x="882301" y="790861"/>
                    <a:pt x="833914" y="833914"/>
                  </a:cubicBezTo>
                  <a:lnTo>
                    <a:pt x="833914" y="833914"/>
                  </a:lnTo>
                  <a:close/>
                  <a:moveTo>
                    <a:pt x="753237" y="0"/>
                  </a:moveTo>
                  <a:cubicBezTo>
                    <a:pt x="338995" y="0"/>
                    <a:pt x="0" y="338900"/>
                    <a:pt x="0" y="758571"/>
                  </a:cubicBezTo>
                  <a:cubicBezTo>
                    <a:pt x="0" y="1178243"/>
                    <a:pt x="338900" y="1511808"/>
                    <a:pt x="753237" y="1511808"/>
                  </a:cubicBezTo>
                  <a:cubicBezTo>
                    <a:pt x="1167575" y="1511808"/>
                    <a:pt x="1511808" y="1172909"/>
                    <a:pt x="1511808" y="758571"/>
                  </a:cubicBezTo>
                  <a:cubicBezTo>
                    <a:pt x="1511808" y="344234"/>
                    <a:pt x="1172909" y="0"/>
                    <a:pt x="753237" y="0"/>
                  </a:cubicBezTo>
                  <a:lnTo>
                    <a:pt x="753237" y="0"/>
                  </a:lnTo>
                  <a:close/>
                  <a:moveTo>
                    <a:pt x="1151382" y="1129856"/>
                  </a:moveTo>
                  <a:cubicBezTo>
                    <a:pt x="1242822" y="1032986"/>
                    <a:pt x="1296639" y="903922"/>
                    <a:pt x="1296639" y="758666"/>
                  </a:cubicBezTo>
                  <a:cubicBezTo>
                    <a:pt x="1296639" y="688753"/>
                    <a:pt x="1285875" y="624173"/>
                    <a:pt x="1264349" y="565023"/>
                  </a:cubicBezTo>
                  <a:moveTo>
                    <a:pt x="936212" y="242221"/>
                  </a:moveTo>
                  <a:cubicBezTo>
                    <a:pt x="877062" y="226124"/>
                    <a:pt x="817817" y="215360"/>
                    <a:pt x="753332" y="215360"/>
                  </a:cubicBezTo>
                  <a:cubicBezTo>
                    <a:pt x="457391" y="215360"/>
                    <a:pt x="215360" y="457486"/>
                    <a:pt x="215360" y="758762"/>
                  </a:cubicBezTo>
                  <a:cubicBezTo>
                    <a:pt x="215360" y="904018"/>
                    <a:pt x="269177" y="1033177"/>
                    <a:pt x="360617"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FEA8FC50-75EF-A7EB-D0DC-F1C644EC669D}"/>
                </a:ext>
              </a:extLst>
            </p:cNvPr>
            <p:cNvSpPr/>
            <p:nvPr/>
          </p:nvSpPr>
          <p:spPr>
            <a:xfrm>
              <a:off x="6902535" y="2210716"/>
              <a:ext cx="124850" cy="124778"/>
            </a:xfrm>
            <a:custGeom>
              <a:avLst/>
              <a:gdLst>
                <a:gd name="connsiteX0" fmla="*/ 833914 w 1511807"/>
                <a:gd name="connsiteY0" fmla="*/ 833914 h 1511808"/>
                <a:gd name="connsiteX1" fmla="*/ 677894 w 1511807"/>
                <a:gd name="connsiteY1" fmla="*/ 833914 h 1511808"/>
                <a:gd name="connsiteX2" fmla="*/ 677894 w 1511807"/>
                <a:gd name="connsiteY2" fmla="*/ 677894 h 1511808"/>
                <a:gd name="connsiteX3" fmla="*/ 833914 w 1511807"/>
                <a:gd name="connsiteY3" fmla="*/ 677894 h 1511808"/>
                <a:gd name="connsiteX4" fmla="*/ 833914 w 1511807"/>
                <a:gd name="connsiteY4" fmla="*/ 833914 h 1511808"/>
                <a:gd name="connsiteX5" fmla="*/ 833914 w 1511807"/>
                <a:gd name="connsiteY5" fmla="*/ 833914 h 1511808"/>
                <a:gd name="connsiteX6" fmla="*/ 753237 w 1511807"/>
                <a:gd name="connsiteY6" fmla="*/ 0 h 1511808"/>
                <a:gd name="connsiteX7" fmla="*/ 0 w 1511807"/>
                <a:gd name="connsiteY7" fmla="*/ 758571 h 1511808"/>
                <a:gd name="connsiteX8" fmla="*/ 753237 w 1511807"/>
                <a:gd name="connsiteY8" fmla="*/ 1511808 h 1511808"/>
                <a:gd name="connsiteX9" fmla="*/ 1511808 w 1511807"/>
                <a:gd name="connsiteY9" fmla="*/ 758571 h 1511808"/>
                <a:gd name="connsiteX10" fmla="*/ 753237 w 1511807"/>
                <a:gd name="connsiteY10" fmla="*/ 0 h 1511808"/>
                <a:gd name="connsiteX11" fmla="*/ 753237 w 1511807"/>
                <a:gd name="connsiteY11" fmla="*/ 0 h 1511808"/>
                <a:gd name="connsiteX12" fmla="*/ 1151382 w 1511807"/>
                <a:gd name="connsiteY12" fmla="*/ 1129856 h 1511808"/>
                <a:gd name="connsiteX13" fmla="*/ 1296638 w 1511807"/>
                <a:gd name="connsiteY13" fmla="*/ 758666 h 1511808"/>
                <a:gd name="connsiteX14" fmla="*/ 1264348 w 1511807"/>
                <a:gd name="connsiteY14" fmla="*/ 565023 h 1511808"/>
                <a:gd name="connsiteX15" fmla="*/ 936212 w 1511807"/>
                <a:gd name="connsiteY15" fmla="*/ 242221 h 1511808"/>
                <a:gd name="connsiteX16" fmla="*/ 753332 w 1511807"/>
                <a:gd name="connsiteY16" fmla="*/ 215360 h 1511808"/>
                <a:gd name="connsiteX17" fmla="*/ 215360 w 1511807"/>
                <a:gd name="connsiteY17" fmla="*/ 758762 h 1511808"/>
                <a:gd name="connsiteX18" fmla="*/ 360616 w 1511807"/>
                <a:gd name="connsiteY18" fmla="*/ 1129951 h 1511808"/>
                <a:gd name="connsiteX19" fmla="*/ 1140714 w 1511807"/>
                <a:gd name="connsiteY19" fmla="*/ 371380 h 1511808"/>
                <a:gd name="connsiteX20" fmla="*/ 844772 w 1511807"/>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7" h="1511808">
                  <a:moveTo>
                    <a:pt x="833914" y="833914"/>
                  </a:moveTo>
                  <a:cubicBezTo>
                    <a:pt x="790861" y="882301"/>
                    <a:pt x="720947" y="882301"/>
                    <a:pt x="677894" y="833914"/>
                  </a:cubicBezTo>
                  <a:cubicBezTo>
                    <a:pt x="629507" y="790861"/>
                    <a:pt x="629507" y="720947"/>
                    <a:pt x="677894" y="677894"/>
                  </a:cubicBezTo>
                  <a:cubicBezTo>
                    <a:pt x="720947" y="634841"/>
                    <a:pt x="790861" y="629507"/>
                    <a:pt x="833914" y="677894"/>
                  </a:cubicBezTo>
                  <a:cubicBezTo>
                    <a:pt x="882301" y="720947"/>
                    <a:pt x="882301" y="790861"/>
                    <a:pt x="833914" y="833914"/>
                  </a:cubicBezTo>
                  <a:lnTo>
                    <a:pt x="833914" y="833914"/>
                  </a:lnTo>
                  <a:close/>
                  <a:moveTo>
                    <a:pt x="753237" y="0"/>
                  </a:moveTo>
                  <a:cubicBezTo>
                    <a:pt x="338995" y="0"/>
                    <a:pt x="0" y="338899"/>
                    <a:pt x="0" y="758571"/>
                  </a:cubicBezTo>
                  <a:cubicBezTo>
                    <a:pt x="0" y="1178242"/>
                    <a:pt x="338899" y="1511808"/>
                    <a:pt x="753237" y="1511808"/>
                  </a:cubicBezTo>
                  <a:cubicBezTo>
                    <a:pt x="1167575" y="1511808"/>
                    <a:pt x="1511808" y="1172908"/>
                    <a:pt x="1511808" y="758571"/>
                  </a:cubicBezTo>
                  <a:cubicBezTo>
                    <a:pt x="1511808" y="344233"/>
                    <a:pt x="1172909" y="0"/>
                    <a:pt x="753237" y="0"/>
                  </a:cubicBezTo>
                  <a:lnTo>
                    <a:pt x="753237" y="0"/>
                  </a:lnTo>
                  <a:close/>
                  <a:moveTo>
                    <a:pt x="1151382" y="1129856"/>
                  </a:moveTo>
                  <a:cubicBezTo>
                    <a:pt x="1242822" y="1032986"/>
                    <a:pt x="1296638" y="903922"/>
                    <a:pt x="1296638" y="758666"/>
                  </a:cubicBezTo>
                  <a:cubicBezTo>
                    <a:pt x="1296638" y="688753"/>
                    <a:pt x="1285875" y="624173"/>
                    <a:pt x="1264348" y="565023"/>
                  </a:cubicBezTo>
                  <a:moveTo>
                    <a:pt x="936212" y="242221"/>
                  </a:moveTo>
                  <a:cubicBezTo>
                    <a:pt x="877062" y="226123"/>
                    <a:pt x="817816" y="215360"/>
                    <a:pt x="753332" y="215360"/>
                  </a:cubicBezTo>
                  <a:cubicBezTo>
                    <a:pt x="457390" y="215360"/>
                    <a:pt x="215360" y="457486"/>
                    <a:pt x="215360" y="758762"/>
                  </a:cubicBezTo>
                  <a:cubicBezTo>
                    <a:pt x="215360" y="904018"/>
                    <a:pt x="269177" y="1033177"/>
                    <a:pt x="360616"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8DF6C6F6-88E5-59CD-F919-BD4AFA6E11D3}"/>
                </a:ext>
              </a:extLst>
            </p:cNvPr>
            <p:cNvSpPr/>
            <p:nvPr/>
          </p:nvSpPr>
          <p:spPr>
            <a:xfrm>
              <a:off x="7086699" y="2191921"/>
              <a:ext cx="124850" cy="124778"/>
            </a:xfrm>
            <a:custGeom>
              <a:avLst/>
              <a:gdLst>
                <a:gd name="connsiteX0" fmla="*/ 833914 w 1511807"/>
                <a:gd name="connsiteY0" fmla="*/ 833914 h 1511808"/>
                <a:gd name="connsiteX1" fmla="*/ 677894 w 1511807"/>
                <a:gd name="connsiteY1" fmla="*/ 833914 h 1511808"/>
                <a:gd name="connsiteX2" fmla="*/ 677894 w 1511807"/>
                <a:gd name="connsiteY2" fmla="*/ 677894 h 1511808"/>
                <a:gd name="connsiteX3" fmla="*/ 833914 w 1511807"/>
                <a:gd name="connsiteY3" fmla="*/ 677894 h 1511808"/>
                <a:gd name="connsiteX4" fmla="*/ 833914 w 1511807"/>
                <a:gd name="connsiteY4" fmla="*/ 833914 h 1511808"/>
                <a:gd name="connsiteX5" fmla="*/ 833914 w 1511807"/>
                <a:gd name="connsiteY5" fmla="*/ 833914 h 1511808"/>
                <a:gd name="connsiteX6" fmla="*/ 753237 w 1511807"/>
                <a:gd name="connsiteY6" fmla="*/ 0 h 1511808"/>
                <a:gd name="connsiteX7" fmla="*/ 0 w 1511807"/>
                <a:gd name="connsiteY7" fmla="*/ 758571 h 1511808"/>
                <a:gd name="connsiteX8" fmla="*/ 753237 w 1511807"/>
                <a:gd name="connsiteY8" fmla="*/ 1511808 h 1511808"/>
                <a:gd name="connsiteX9" fmla="*/ 1511808 w 1511807"/>
                <a:gd name="connsiteY9" fmla="*/ 758571 h 1511808"/>
                <a:gd name="connsiteX10" fmla="*/ 753237 w 1511807"/>
                <a:gd name="connsiteY10" fmla="*/ 0 h 1511808"/>
                <a:gd name="connsiteX11" fmla="*/ 753237 w 1511807"/>
                <a:gd name="connsiteY11" fmla="*/ 0 h 1511808"/>
                <a:gd name="connsiteX12" fmla="*/ 1151382 w 1511807"/>
                <a:gd name="connsiteY12" fmla="*/ 1129856 h 1511808"/>
                <a:gd name="connsiteX13" fmla="*/ 1296638 w 1511807"/>
                <a:gd name="connsiteY13" fmla="*/ 758666 h 1511808"/>
                <a:gd name="connsiteX14" fmla="*/ 1264348 w 1511807"/>
                <a:gd name="connsiteY14" fmla="*/ 565023 h 1511808"/>
                <a:gd name="connsiteX15" fmla="*/ 936212 w 1511807"/>
                <a:gd name="connsiteY15" fmla="*/ 242221 h 1511808"/>
                <a:gd name="connsiteX16" fmla="*/ 753332 w 1511807"/>
                <a:gd name="connsiteY16" fmla="*/ 215360 h 1511808"/>
                <a:gd name="connsiteX17" fmla="*/ 215360 w 1511807"/>
                <a:gd name="connsiteY17" fmla="*/ 758762 h 1511808"/>
                <a:gd name="connsiteX18" fmla="*/ 360616 w 1511807"/>
                <a:gd name="connsiteY18" fmla="*/ 1129951 h 1511808"/>
                <a:gd name="connsiteX19" fmla="*/ 1140714 w 1511807"/>
                <a:gd name="connsiteY19" fmla="*/ 371380 h 1511808"/>
                <a:gd name="connsiteX20" fmla="*/ 844772 w 1511807"/>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7" h="1511808">
                  <a:moveTo>
                    <a:pt x="833914" y="833914"/>
                  </a:moveTo>
                  <a:cubicBezTo>
                    <a:pt x="790860" y="882301"/>
                    <a:pt x="720947" y="882301"/>
                    <a:pt x="677894" y="833914"/>
                  </a:cubicBezTo>
                  <a:cubicBezTo>
                    <a:pt x="629507" y="790861"/>
                    <a:pt x="629507" y="720947"/>
                    <a:pt x="677894" y="677894"/>
                  </a:cubicBezTo>
                  <a:cubicBezTo>
                    <a:pt x="720947" y="634841"/>
                    <a:pt x="790860" y="629507"/>
                    <a:pt x="833914" y="677894"/>
                  </a:cubicBezTo>
                  <a:cubicBezTo>
                    <a:pt x="882301" y="720947"/>
                    <a:pt x="882301" y="790861"/>
                    <a:pt x="833914" y="833914"/>
                  </a:cubicBezTo>
                  <a:lnTo>
                    <a:pt x="833914" y="833914"/>
                  </a:lnTo>
                  <a:close/>
                  <a:moveTo>
                    <a:pt x="753237" y="0"/>
                  </a:moveTo>
                  <a:cubicBezTo>
                    <a:pt x="338994" y="0"/>
                    <a:pt x="0" y="338899"/>
                    <a:pt x="0" y="758571"/>
                  </a:cubicBezTo>
                  <a:cubicBezTo>
                    <a:pt x="0" y="1178242"/>
                    <a:pt x="338900" y="1511808"/>
                    <a:pt x="753237" y="1511808"/>
                  </a:cubicBezTo>
                  <a:cubicBezTo>
                    <a:pt x="1167575" y="1511808"/>
                    <a:pt x="1511808" y="1172908"/>
                    <a:pt x="1511808" y="758571"/>
                  </a:cubicBezTo>
                  <a:cubicBezTo>
                    <a:pt x="1511808" y="344233"/>
                    <a:pt x="1172909" y="0"/>
                    <a:pt x="753237" y="0"/>
                  </a:cubicBezTo>
                  <a:lnTo>
                    <a:pt x="753237" y="0"/>
                  </a:lnTo>
                  <a:close/>
                  <a:moveTo>
                    <a:pt x="1151382" y="1129856"/>
                  </a:moveTo>
                  <a:cubicBezTo>
                    <a:pt x="1242822" y="1032986"/>
                    <a:pt x="1296638" y="903922"/>
                    <a:pt x="1296638" y="758666"/>
                  </a:cubicBezTo>
                  <a:cubicBezTo>
                    <a:pt x="1296638" y="688753"/>
                    <a:pt x="1285875" y="624173"/>
                    <a:pt x="1264348" y="565023"/>
                  </a:cubicBezTo>
                  <a:moveTo>
                    <a:pt x="936212" y="242221"/>
                  </a:moveTo>
                  <a:cubicBezTo>
                    <a:pt x="877062" y="226123"/>
                    <a:pt x="817816" y="215360"/>
                    <a:pt x="753332" y="215360"/>
                  </a:cubicBezTo>
                  <a:cubicBezTo>
                    <a:pt x="457391" y="215360"/>
                    <a:pt x="215360" y="457486"/>
                    <a:pt x="215360" y="758762"/>
                  </a:cubicBezTo>
                  <a:cubicBezTo>
                    <a:pt x="215360" y="904018"/>
                    <a:pt x="269177" y="1033177"/>
                    <a:pt x="360616"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15FC5264-D6C7-E5BA-474B-AF24F9301C84}"/>
                </a:ext>
              </a:extLst>
            </p:cNvPr>
            <p:cNvGrpSpPr/>
            <p:nvPr/>
          </p:nvGrpSpPr>
          <p:grpSpPr>
            <a:xfrm>
              <a:off x="6570571" y="2070921"/>
              <a:ext cx="234088" cy="257010"/>
              <a:chOff x="3862694" y="2070921"/>
              <a:chExt cx="234088" cy="257010"/>
            </a:xfrm>
          </p:grpSpPr>
          <p:sp>
            <p:nvSpPr>
              <p:cNvPr id="200" name="Freeform: Shape 199">
                <a:extLst>
                  <a:ext uri="{FF2B5EF4-FFF2-40B4-BE49-F238E27FC236}">
                    <a16:creationId xmlns:a16="http://schemas.microsoft.com/office/drawing/2014/main" id="{7884440B-2D20-2966-10F5-4325DD80FECE}"/>
                  </a:ext>
                </a:extLst>
              </p:cNvPr>
              <p:cNvSpPr/>
              <p:nvPr/>
            </p:nvSpPr>
            <p:spPr>
              <a:xfrm>
                <a:off x="3862694" y="2070921"/>
                <a:ext cx="234088" cy="257010"/>
              </a:xfrm>
              <a:custGeom>
                <a:avLst/>
                <a:gdLst>
                  <a:gd name="connsiteX0" fmla="*/ 280419 w 408306"/>
                  <a:gd name="connsiteY0" fmla="*/ 519553 h 519552"/>
                  <a:gd name="connsiteX1" fmla="*/ 27234 w 408306"/>
                  <a:gd name="connsiteY1" fmla="*/ 519553 h 519552"/>
                  <a:gd name="connsiteX2" fmla="*/ 0 w 408306"/>
                  <a:gd name="connsiteY2" fmla="*/ 492318 h 519552"/>
                  <a:gd name="connsiteX3" fmla="*/ 0 w 408306"/>
                  <a:gd name="connsiteY3" fmla="*/ 27248 h 519552"/>
                  <a:gd name="connsiteX4" fmla="*/ 27234 w 408306"/>
                  <a:gd name="connsiteY4" fmla="*/ 0 h 519552"/>
                  <a:gd name="connsiteX5" fmla="*/ 381072 w 408306"/>
                  <a:gd name="connsiteY5" fmla="*/ 0 h 519552"/>
                  <a:gd name="connsiteX6" fmla="*/ 408306 w 408306"/>
                  <a:gd name="connsiteY6" fmla="*/ 27248 h 519552"/>
                  <a:gd name="connsiteX7" fmla="*/ 408306 w 408306"/>
                  <a:gd name="connsiteY7" fmla="*/ 305428 h 5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06" h="519552">
                    <a:moveTo>
                      <a:pt x="280419" y="519553"/>
                    </a:moveTo>
                    <a:lnTo>
                      <a:pt x="27234" y="519553"/>
                    </a:lnTo>
                    <a:cubicBezTo>
                      <a:pt x="12204" y="519553"/>
                      <a:pt x="0" y="507363"/>
                      <a:pt x="0" y="492318"/>
                    </a:cubicBezTo>
                    <a:lnTo>
                      <a:pt x="0" y="27248"/>
                    </a:lnTo>
                    <a:cubicBezTo>
                      <a:pt x="0" y="12204"/>
                      <a:pt x="12204" y="0"/>
                      <a:pt x="27234" y="0"/>
                    </a:cubicBezTo>
                    <a:lnTo>
                      <a:pt x="381072" y="0"/>
                    </a:lnTo>
                    <a:cubicBezTo>
                      <a:pt x="396102" y="0"/>
                      <a:pt x="408306" y="12204"/>
                      <a:pt x="408306" y="27248"/>
                    </a:cubicBezTo>
                    <a:lnTo>
                      <a:pt x="408306" y="305428"/>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1DED8153-D854-CC7F-3C1D-568D790E9F87}"/>
                  </a:ext>
                </a:extLst>
              </p:cNvPr>
              <p:cNvSpPr/>
              <p:nvPr/>
            </p:nvSpPr>
            <p:spPr>
              <a:xfrm>
                <a:off x="3903269" y="2147400"/>
                <a:ext cx="152954" cy="130444"/>
              </a:xfrm>
              <a:custGeom>
                <a:avLst/>
                <a:gdLst>
                  <a:gd name="connsiteX0" fmla="*/ 209646 w 266788"/>
                  <a:gd name="connsiteY0" fmla="*/ 263695 h 263695"/>
                  <a:gd name="connsiteX1" fmla="*/ 13029 w 266788"/>
                  <a:gd name="connsiteY1" fmla="*/ 263695 h 263695"/>
                  <a:gd name="connsiteX2" fmla="*/ 0 w 266788"/>
                  <a:gd name="connsiteY2" fmla="*/ 250652 h 263695"/>
                  <a:gd name="connsiteX3" fmla="*/ 0 w 266788"/>
                  <a:gd name="connsiteY3" fmla="*/ 13043 h 263695"/>
                  <a:gd name="connsiteX4" fmla="*/ 13029 w 266788"/>
                  <a:gd name="connsiteY4" fmla="*/ 0 h 263695"/>
                  <a:gd name="connsiteX5" fmla="*/ 253745 w 266788"/>
                  <a:gd name="connsiteY5" fmla="*/ 0 h 263695"/>
                  <a:gd name="connsiteX6" fmla="*/ 266788 w 266788"/>
                  <a:gd name="connsiteY6" fmla="*/ 13043 h 263695"/>
                  <a:gd name="connsiteX7" fmla="*/ 266788 w 266788"/>
                  <a:gd name="connsiteY7" fmla="*/ 155177 h 26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88" h="263695">
                    <a:moveTo>
                      <a:pt x="209646" y="263695"/>
                    </a:moveTo>
                    <a:lnTo>
                      <a:pt x="13029" y="263695"/>
                    </a:lnTo>
                    <a:cubicBezTo>
                      <a:pt x="5836" y="263695"/>
                      <a:pt x="0" y="257859"/>
                      <a:pt x="0" y="250652"/>
                    </a:cubicBezTo>
                    <a:lnTo>
                      <a:pt x="0" y="13043"/>
                    </a:lnTo>
                    <a:cubicBezTo>
                      <a:pt x="0" y="5850"/>
                      <a:pt x="5836" y="0"/>
                      <a:pt x="13029" y="0"/>
                    </a:cubicBezTo>
                    <a:lnTo>
                      <a:pt x="253745" y="0"/>
                    </a:lnTo>
                    <a:cubicBezTo>
                      <a:pt x="260952" y="0"/>
                      <a:pt x="266788" y="5850"/>
                      <a:pt x="266788" y="13043"/>
                    </a:cubicBezTo>
                    <a:lnTo>
                      <a:pt x="266788"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88A8642-4E7B-DBB9-E7A3-BFF3C0F8EB7B}"/>
                  </a:ext>
                </a:extLst>
              </p:cNvPr>
              <p:cNvSpPr/>
              <p:nvPr/>
            </p:nvSpPr>
            <p:spPr>
              <a:xfrm>
                <a:off x="3883138"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2BF2E04F-7BDF-01CF-B29C-63B29A47AD60}"/>
                  </a:ext>
                </a:extLst>
              </p:cNvPr>
              <p:cNvSpPr/>
              <p:nvPr/>
            </p:nvSpPr>
            <p:spPr>
              <a:xfrm>
                <a:off x="4067295"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22325D01-0825-2823-51B5-BBED99D03B35}"/>
                  </a:ext>
                </a:extLst>
              </p:cNvPr>
              <p:cNvSpPr/>
              <p:nvPr/>
            </p:nvSpPr>
            <p:spPr>
              <a:xfrm>
                <a:off x="3883138" y="2302385"/>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5D4B4517-E89F-ADC5-B626-95FD3504FFF9}"/>
                  </a:ext>
                </a:extLst>
              </p:cNvPr>
              <p:cNvSpPr/>
              <p:nvPr/>
            </p:nvSpPr>
            <p:spPr>
              <a:xfrm>
                <a:off x="392392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BAD5893F-4E1E-EB5F-D199-CE7D40C4AE72}"/>
                  </a:ext>
                </a:extLst>
              </p:cNvPr>
              <p:cNvSpPr/>
              <p:nvPr/>
            </p:nvSpPr>
            <p:spPr>
              <a:xfrm>
                <a:off x="395120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20429383-1076-0E04-3B96-B941F4D1EFD3}"/>
                  </a:ext>
                </a:extLst>
              </p:cNvPr>
              <p:cNvSpPr/>
              <p:nvPr/>
            </p:nvSpPr>
            <p:spPr>
              <a:xfrm>
                <a:off x="397848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553D075A-AFE5-6AB1-72AC-40CA80483F34}"/>
                  </a:ext>
                </a:extLst>
              </p:cNvPr>
              <p:cNvSpPr/>
              <p:nvPr/>
            </p:nvSpPr>
            <p:spPr>
              <a:xfrm>
                <a:off x="400576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82236D79-04DD-48FB-895B-BAB2004FFEEB}"/>
                  </a:ext>
                </a:extLst>
              </p:cNvPr>
              <p:cNvSpPr/>
              <p:nvPr/>
            </p:nvSpPr>
            <p:spPr>
              <a:xfrm>
                <a:off x="403304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C8BC2E5-EAF2-F0B6-486D-692C77754154}"/>
                  </a:ext>
                </a:extLst>
              </p:cNvPr>
              <p:cNvSpPr/>
              <p:nvPr/>
            </p:nvSpPr>
            <p:spPr>
              <a:xfrm>
                <a:off x="392392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F90CCB81-31DB-8F24-B69F-F6DF89A04B5A}"/>
                  </a:ext>
                </a:extLst>
              </p:cNvPr>
              <p:cNvSpPr/>
              <p:nvPr/>
            </p:nvSpPr>
            <p:spPr>
              <a:xfrm>
                <a:off x="395120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CFC2A3E9-77C7-B467-3316-89428632DAA2}"/>
                  </a:ext>
                </a:extLst>
              </p:cNvPr>
              <p:cNvSpPr/>
              <p:nvPr/>
            </p:nvSpPr>
            <p:spPr>
              <a:xfrm>
                <a:off x="397848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997CA0EF-D441-170E-B224-130BB0407331}"/>
                  </a:ext>
                </a:extLst>
              </p:cNvPr>
              <p:cNvSpPr/>
              <p:nvPr/>
            </p:nvSpPr>
            <p:spPr>
              <a:xfrm>
                <a:off x="4005763"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E29296B7-ABA1-31AC-D895-8AC7D519723F}"/>
                  </a:ext>
                </a:extLst>
              </p:cNvPr>
              <p:cNvSpPr/>
              <p:nvPr/>
            </p:nvSpPr>
            <p:spPr>
              <a:xfrm>
                <a:off x="3923922" y="2070928"/>
                <a:ext cx="109112" cy="24390"/>
              </a:xfrm>
              <a:custGeom>
                <a:avLst/>
                <a:gdLst>
                  <a:gd name="connsiteX0" fmla="*/ 0 w 190318"/>
                  <a:gd name="connsiteY0" fmla="*/ 0 h 49304"/>
                  <a:gd name="connsiteX1" fmla="*/ 0 w 190318"/>
                  <a:gd name="connsiteY1" fmla="*/ 38794 h 49304"/>
                  <a:gd name="connsiteX2" fmla="*/ 10510 w 190318"/>
                  <a:gd name="connsiteY2" fmla="*/ 49305 h 49304"/>
                  <a:gd name="connsiteX3" fmla="*/ 179809 w 190318"/>
                  <a:gd name="connsiteY3" fmla="*/ 49305 h 49304"/>
                  <a:gd name="connsiteX4" fmla="*/ 190319 w 190318"/>
                  <a:gd name="connsiteY4" fmla="*/ 38794 h 49304"/>
                  <a:gd name="connsiteX5" fmla="*/ 190319 w 190318"/>
                  <a:gd name="connsiteY5" fmla="*/ 0 h 4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318" h="49304">
                    <a:moveTo>
                      <a:pt x="0" y="0"/>
                    </a:moveTo>
                    <a:lnTo>
                      <a:pt x="0" y="38794"/>
                    </a:lnTo>
                    <a:cubicBezTo>
                      <a:pt x="0" y="44602"/>
                      <a:pt x="4702" y="49305"/>
                      <a:pt x="10510" y="49305"/>
                    </a:cubicBezTo>
                    <a:lnTo>
                      <a:pt x="179809" y="49305"/>
                    </a:lnTo>
                    <a:cubicBezTo>
                      <a:pt x="185617" y="49305"/>
                      <a:pt x="190319" y="44602"/>
                      <a:pt x="190319" y="38794"/>
                    </a:cubicBezTo>
                    <a:lnTo>
                      <a:pt x="190319"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C73C2390-D02D-6F43-5CA2-03A22E31B4E1}"/>
                  </a:ext>
                </a:extLst>
              </p:cNvPr>
              <p:cNvSpPr/>
              <p:nvPr/>
            </p:nvSpPr>
            <p:spPr>
              <a:xfrm>
                <a:off x="4005763" y="2070928"/>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568A96D9-A99E-9F07-5D89-679446BEB786}"/>
                  </a:ext>
                </a:extLst>
              </p:cNvPr>
              <p:cNvSpPr/>
              <p:nvPr/>
            </p:nvSpPr>
            <p:spPr>
              <a:xfrm>
                <a:off x="3914254"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0465F39C-993C-6A4C-83BA-77F8FF7F8ADC}"/>
                  </a:ext>
                </a:extLst>
              </p:cNvPr>
              <p:cNvSpPr/>
              <p:nvPr/>
            </p:nvSpPr>
            <p:spPr>
              <a:xfrm>
                <a:off x="4007464" y="219041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14BAD42B-F914-B7AD-EADB-E64B9858C499}"/>
                  </a:ext>
                </a:extLst>
              </p:cNvPr>
              <p:cNvSpPr/>
              <p:nvPr/>
            </p:nvSpPr>
            <p:spPr>
              <a:xfrm>
                <a:off x="3959932"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A9449447-6B1F-A3AB-C300-BDB7A4A8A4CB}"/>
                </a:ext>
              </a:extLst>
            </p:cNvPr>
            <p:cNvGrpSpPr/>
            <p:nvPr/>
          </p:nvGrpSpPr>
          <p:grpSpPr>
            <a:xfrm>
              <a:off x="6745429" y="2051343"/>
              <a:ext cx="232732" cy="257702"/>
              <a:chOff x="4037552" y="2051343"/>
              <a:chExt cx="232732" cy="257702"/>
            </a:xfrm>
          </p:grpSpPr>
          <p:sp>
            <p:nvSpPr>
              <p:cNvPr id="182" name="Freeform: Shape 181">
                <a:extLst>
                  <a:ext uri="{FF2B5EF4-FFF2-40B4-BE49-F238E27FC236}">
                    <a16:creationId xmlns:a16="http://schemas.microsoft.com/office/drawing/2014/main" id="{98FB9AC3-FA12-B06B-968C-B4B50603757E}"/>
                  </a:ext>
                </a:extLst>
              </p:cNvPr>
              <p:cNvSpPr/>
              <p:nvPr/>
            </p:nvSpPr>
            <p:spPr>
              <a:xfrm>
                <a:off x="4037552" y="2051343"/>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90AFEFF9-66CF-7745-DE46-347D66D07034}"/>
                  </a:ext>
                </a:extLst>
              </p:cNvPr>
              <p:cNvSpPr/>
              <p:nvPr/>
            </p:nvSpPr>
            <p:spPr>
              <a:xfrm>
                <a:off x="4144988" y="2308353"/>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ED52335C-CE2C-A402-A19A-B62CF24D219B}"/>
                  </a:ext>
                </a:extLst>
              </p:cNvPr>
              <p:cNvSpPr/>
              <p:nvPr/>
            </p:nvSpPr>
            <p:spPr>
              <a:xfrm>
                <a:off x="4146697" y="2258266"/>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8AFB3CA4-A8C8-4C60-655D-4F4AE1FE1A7B}"/>
                  </a:ext>
                </a:extLst>
              </p:cNvPr>
              <p:cNvSpPr/>
              <p:nvPr/>
            </p:nvSpPr>
            <p:spPr>
              <a:xfrm>
                <a:off x="4107357" y="2127822"/>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65FCF4E0-0F25-A167-E6B7-F5F9846E1FCF}"/>
                  </a:ext>
                </a:extLst>
              </p:cNvPr>
              <p:cNvSpPr/>
              <p:nvPr/>
            </p:nvSpPr>
            <p:spPr>
              <a:xfrm>
                <a:off x="4240789" y="2069544"/>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7B6245BC-4EB1-496E-DE12-86A52A3F2EC1}"/>
                  </a:ext>
                </a:extLst>
              </p:cNvPr>
              <p:cNvSpPr/>
              <p:nvPr/>
            </p:nvSpPr>
            <p:spPr>
              <a:xfrm>
                <a:off x="412469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3352D932-C91F-4FDF-AB40-2AF19BB7ABDA}"/>
                  </a:ext>
                </a:extLst>
              </p:cNvPr>
              <p:cNvSpPr/>
              <p:nvPr/>
            </p:nvSpPr>
            <p:spPr>
              <a:xfrm>
                <a:off x="415197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653436E2-D929-2AF9-0357-AF5380823E8C}"/>
                  </a:ext>
                </a:extLst>
              </p:cNvPr>
              <p:cNvSpPr/>
              <p:nvPr/>
            </p:nvSpPr>
            <p:spPr>
              <a:xfrm>
                <a:off x="417925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4A7BF5AB-ABE9-A368-3B50-B57CAD8411C3}"/>
                  </a:ext>
                </a:extLst>
              </p:cNvPr>
              <p:cNvSpPr/>
              <p:nvPr/>
            </p:nvSpPr>
            <p:spPr>
              <a:xfrm>
                <a:off x="420653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AE1220E6-F6D3-06F3-8400-65C8FDF901D7}"/>
                  </a:ext>
                </a:extLst>
              </p:cNvPr>
              <p:cNvSpPr/>
              <p:nvPr/>
            </p:nvSpPr>
            <p:spPr>
              <a:xfrm>
                <a:off x="4151976"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1BAA121B-1FD0-E196-8FE8-DA5D73E93362}"/>
                  </a:ext>
                </a:extLst>
              </p:cNvPr>
              <p:cNvSpPr/>
              <p:nvPr/>
            </p:nvSpPr>
            <p:spPr>
              <a:xfrm>
                <a:off x="4179257"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8A2B3D1E-9CD0-EEFA-8055-BE3FB7288323}"/>
                  </a:ext>
                </a:extLst>
              </p:cNvPr>
              <p:cNvSpPr/>
              <p:nvPr/>
            </p:nvSpPr>
            <p:spPr>
              <a:xfrm>
                <a:off x="4097416" y="2051343"/>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D4E9290E-57FB-BB5E-5FCA-845735CBAA2C}"/>
                  </a:ext>
                </a:extLst>
              </p:cNvPr>
              <p:cNvSpPr/>
              <p:nvPr/>
            </p:nvSpPr>
            <p:spPr>
              <a:xfrm>
                <a:off x="4107357" y="2051343"/>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D050A415-A7F0-5D93-AB1C-79D470886F27}"/>
                  </a:ext>
                </a:extLst>
              </p:cNvPr>
              <p:cNvSpPr/>
              <p:nvPr/>
            </p:nvSpPr>
            <p:spPr>
              <a:xfrm>
                <a:off x="4179257" y="2051343"/>
                <a:ext cx="802" cy="24396"/>
              </a:xfrm>
              <a:custGeom>
                <a:avLst/>
                <a:gdLst>
                  <a:gd name="connsiteX0" fmla="*/ 0 w 1399"/>
                  <a:gd name="connsiteY0" fmla="*/ 0 h 49318"/>
                  <a:gd name="connsiteX1" fmla="*/ 0 w 1399"/>
                  <a:gd name="connsiteY1" fmla="*/ 49319 h 49318"/>
                </a:gdLst>
                <a:ahLst/>
                <a:cxnLst>
                  <a:cxn ang="0">
                    <a:pos x="connsiteX0" y="connsiteY0"/>
                  </a:cxn>
                  <a:cxn ang="0">
                    <a:pos x="connsiteX1" y="connsiteY1"/>
                  </a:cxn>
                </a:cxnLst>
                <a:rect l="l" t="t" r="r" b="b"/>
                <a:pathLst>
                  <a:path w="1399" h="49318">
                    <a:moveTo>
                      <a:pt x="0" y="0"/>
                    </a:moveTo>
                    <a:lnTo>
                      <a:pt x="0" y="49319"/>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153E1803-FD5B-7DDA-24FC-72A09425D7DF}"/>
                  </a:ext>
                </a:extLst>
              </p:cNvPr>
              <p:cNvSpPr/>
              <p:nvPr/>
            </p:nvSpPr>
            <p:spPr>
              <a:xfrm>
                <a:off x="4107357" y="2196471"/>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19"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F6CA605-8FC1-24B8-4CE0-B5EE1A910EB4}"/>
                  </a:ext>
                </a:extLst>
              </p:cNvPr>
              <p:cNvSpPr/>
              <p:nvPr/>
            </p:nvSpPr>
            <p:spPr>
              <a:xfrm>
                <a:off x="4107357" y="2170828"/>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9625336F-D6F6-FD29-9BA4-4489F623A2CA}"/>
                  </a:ext>
                </a:extLst>
              </p:cNvPr>
              <p:cNvSpPr/>
              <p:nvPr/>
            </p:nvSpPr>
            <p:spPr>
              <a:xfrm>
                <a:off x="4180958" y="2170831"/>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98A76591-2BDF-A74F-9827-EC40A4EE204C}"/>
                  </a:ext>
                </a:extLst>
              </p:cNvPr>
              <p:cNvSpPr/>
              <p:nvPr/>
            </p:nvSpPr>
            <p:spPr>
              <a:xfrm>
                <a:off x="4134929" y="2171270"/>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3E5D6C42-1FFE-5E43-D305-D0806EDB290D}"/>
                </a:ext>
              </a:extLst>
            </p:cNvPr>
            <p:cNvGrpSpPr/>
            <p:nvPr/>
          </p:nvGrpSpPr>
          <p:grpSpPr>
            <a:xfrm>
              <a:off x="6925703" y="2030567"/>
              <a:ext cx="232732" cy="257702"/>
              <a:chOff x="4217826" y="2030567"/>
              <a:chExt cx="232732" cy="257702"/>
            </a:xfrm>
          </p:grpSpPr>
          <p:sp>
            <p:nvSpPr>
              <p:cNvPr id="164" name="Freeform: Shape 163">
                <a:extLst>
                  <a:ext uri="{FF2B5EF4-FFF2-40B4-BE49-F238E27FC236}">
                    <a16:creationId xmlns:a16="http://schemas.microsoft.com/office/drawing/2014/main" id="{F7DEE8C3-F71E-3A1F-A1EC-7A714CD9214E}"/>
                  </a:ext>
                </a:extLst>
              </p:cNvPr>
              <p:cNvSpPr/>
              <p:nvPr/>
            </p:nvSpPr>
            <p:spPr>
              <a:xfrm>
                <a:off x="4217826" y="2030567"/>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79D9D88A-8302-2BCF-9274-E42E65B24083}"/>
                  </a:ext>
                </a:extLst>
              </p:cNvPr>
              <p:cNvSpPr/>
              <p:nvPr/>
            </p:nvSpPr>
            <p:spPr>
              <a:xfrm>
                <a:off x="4325262" y="2287577"/>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FA09C5D1-79A2-07AF-2A76-859AF3895108}"/>
                  </a:ext>
                </a:extLst>
              </p:cNvPr>
              <p:cNvSpPr/>
              <p:nvPr/>
            </p:nvSpPr>
            <p:spPr>
              <a:xfrm>
                <a:off x="4326971" y="2237490"/>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6D886C4C-BA4C-FBF6-6710-47C24821A8F2}"/>
                  </a:ext>
                </a:extLst>
              </p:cNvPr>
              <p:cNvSpPr/>
              <p:nvPr/>
            </p:nvSpPr>
            <p:spPr>
              <a:xfrm>
                <a:off x="4287631" y="2107046"/>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B36409F9-D15C-CD33-8BF2-DD8FB9B3E865}"/>
                  </a:ext>
                </a:extLst>
              </p:cNvPr>
              <p:cNvSpPr/>
              <p:nvPr/>
            </p:nvSpPr>
            <p:spPr>
              <a:xfrm>
                <a:off x="4421063" y="2048768"/>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93697BBF-BFE8-7C55-F719-72CFD905D4DC}"/>
                  </a:ext>
                </a:extLst>
              </p:cNvPr>
              <p:cNvSpPr/>
              <p:nvPr/>
            </p:nvSpPr>
            <p:spPr>
              <a:xfrm>
                <a:off x="4304970"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51FC74C5-AA4C-CBBA-A988-F3667EC95AF1}"/>
                  </a:ext>
                </a:extLst>
              </p:cNvPr>
              <p:cNvSpPr/>
              <p:nvPr/>
            </p:nvSpPr>
            <p:spPr>
              <a:xfrm>
                <a:off x="433225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DD69F6A8-3F26-A90B-9E8A-F7E707C901AC}"/>
                  </a:ext>
                </a:extLst>
              </p:cNvPr>
              <p:cNvSpPr/>
              <p:nvPr/>
            </p:nvSpPr>
            <p:spPr>
              <a:xfrm>
                <a:off x="435953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419E4E3B-6628-1C4D-7B64-2A5D8C67665A}"/>
                  </a:ext>
                </a:extLst>
              </p:cNvPr>
              <p:cNvSpPr/>
              <p:nvPr/>
            </p:nvSpPr>
            <p:spPr>
              <a:xfrm>
                <a:off x="438681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B3C39620-6ACE-7C8B-D5AF-23D9B482BDF3}"/>
                  </a:ext>
                </a:extLst>
              </p:cNvPr>
              <p:cNvSpPr/>
              <p:nvPr/>
            </p:nvSpPr>
            <p:spPr>
              <a:xfrm>
                <a:off x="433225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B9D55631-3F5A-5E6E-958F-6CC3B63216F1}"/>
                  </a:ext>
                </a:extLst>
              </p:cNvPr>
              <p:cNvSpPr/>
              <p:nvPr/>
            </p:nvSpPr>
            <p:spPr>
              <a:xfrm>
                <a:off x="435953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CD69BC6C-72CF-D681-83CE-95B67D8D16E8}"/>
                  </a:ext>
                </a:extLst>
              </p:cNvPr>
              <p:cNvSpPr/>
              <p:nvPr/>
            </p:nvSpPr>
            <p:spPr>
              <a:xfrm>
                <a:off x="4277690" y="2030567"/>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141BECC4-9120-7913-0D8E-B940F2B44C91}"/>
                  </a:ext>
                </a:extLst>
              </p:cNvPr>
              <p:cNvSpPr/>
              <p:nvPr/>
            </p:nvSpPr>
            <p:spPr>
              <a:xfrm>
                <a:off x="4287631" y="2030567"/>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CCF4A712-B08E-C2B1-5B4F-330ECC70C45E}"/>
                  </a:ext>
                </a:extLst>
              </p:cNvPr>
              <p:cNvSpPr/>
              <p:nvPr/>
            </p:nvSpPr>
            <p:spPr>
              <a:xfrm>
                <a:off x="4359531" y="2030574"/>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DAEF165C-C694-8F91-922E-C428995CDB0A}"/>
                  </a:ext>
                </a:extLst>
              </p:cNvPr>
              <p:cNvSpPr/>
              <p:nvPr/>
            </p:nvSpPr>
            <p:spPr>
              <a:xfrm>
                <a:off x="4287631" y="2175695"/>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20"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ECDB2A4B-82F4-F4CF-7882-F433E5D5F9F8}"/>
                  </a:ext>
                </a:extLst>
              </p:cNvPr>
              <p:cNvSpPr/>
              <p:nvPr/>
            </p:nvSpPr>
            <p:spPr>
              <a:xfrm>
                <a:off x="4287631" y="2150052"/>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34FC1E9-E802-0511-D0C7-E8838397991C}"/>
                  </a:ext>
                </a:extLst>
              </p:cNvPr>
              <p:cNvSpPr/>
              <p:nvPr/>
            </p:nvSpPr>
            <p:spPr>
              <a:xfrm>
                <a:off x="4361232" y="215005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69E914D1-D861-0115-0DAF-E1088E2F2C00}"/>
                  </a:ext>
                </a:extLst>
              </p:cNvPr>
              <p:cNvSpPr/>
              <p:nvPr/>
            </p:nvSpPr>
            <p:spPr>
              <a:xfrm>
                <a:off x="4314018" y="2150048"/>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graphicFrame>
        <p:nvGraphicFramePr>
          <p:cNvPr id="237" name="Table 236">
            <a:extLst>
              <a:ext uri="{FF2B5EF4-FFF2-40B4-BE49-F238E27FC236}">
                <a16:creationId xmlns:a16="http://schemas.microsoft.com/office/drawing/2014/main" id="{BD84DA30-1A69-BF0C-3D04-5BE3C546FCCD}"/>
              </a:ext>
            </a:extLst>
          </p:cNvPr>
          <p:cNvGraphicFramePr>
            <a:graphicFrameLocks noGrp="1"/>
          </p:cNvGraphicFramePr>
          <p:nvPr>
            <p:extLst>
              <p:ext uri="{D42A27DB-BD31-4B8C-83A1-F6EECF244321}">
                <p14:modId xmlns:p14="http://schemas.microsoft.com/office/powerpoint/2010/main" val="394504134"/>
              </p:ext>
            </p:extLst>
          </p:nvPr>
        </p:nvGraphicFramePr>
        <p:xfrm>
          <a:off x="2064610" y="2917284"/>
          <a:ext cx="3417571" cy="990600"/>
        </p:xfrm>
        <a:graphic>
          <a:graphicData uri="http://schemas.openxmlformats.org/drawingml/2006/table">
            <a:tbl>
              <a:tblPr firstRow="1" bandRow="1">
                <a:tableStyleId>{F5AB1C69-6EDB-4FF4-983F-18BD219EF322}</a:tableStyleId>
              </a:tblPr>
              <a:tblGrid>
                <a:gridCol w="916305">
                  <a:extLst>
                    <a:ext uri="{9D8B030D-6E8A-4147-A177-3AD203B41FA5}">
                      <a16:colId xmlns:a16="http://schemas.microsoft.com/office/drawing/2014/main" val="458209536"/>
                    </a:ext>
                  </a:extLst>
                </a:gridCol>
                <a:gridCol w="865505">
                  <a:extLst>
                    <a:ext uri="{9D8B030D-6E8A-4147-A177-3AD203B41FA5}">
                      <a16:colId xmlns:a16="http://schemas.microsoft.com/office/drawing/2014/main" val="3579537065"/>
                    </a:ext>
                  </a:extLst>
                </a:gridCol>
                <a:gridCol w="473393">
                  <a:extLst>
                    <a:ext uri="{9D8B030D-6E8A-4147-A177-3AD203B41FA5}">
                      <a16:colId xmlns:a16="http://schemas.microsoft.com/office/drawing/2014/main" val="1734528035"/>
                    </a:ext>
                  </a:extLst>
                </a:gridCol>
                <a:gridCol w="1162368">
                  <a:extLst>
                    <a:ext uri="{9D8B030D-6E8A-4147-A177-3AD203B41FA5}">
                      <a16:colId xmlns:a16="http://schemas.microsoft.com/office/drawing/2014/main" val="714869370"/>
                    </a:ext>
                  </a:extLst>
                </a:gridCol>
              </a:tblGrid>
              <a:tr h="0">
                <a:tc>
                  <a:txBody>
                    <a:bodyPr/>
                    <a:lstStyle/>
                    <a:p>
                      <a:pPr marL="0" algn="l" defTabSz="932742" rtl="0" eaLnBrk="1" fontAlgn="t" latinLnBrk="0" hangingPunct="1"/>
                      <a:r>
                        <a:rPr sz="700" b="1" kern="1200">
                          <a:solidFill>
                            <a:schemeClr val="tx1"/>
                          </a:solidFill>
                          <a:effectLst/>
                          <a:latin typeface="+mn-lt"/>
                          <a:ea typeface="+mn-ea"/>
                          <a:cs typeface="+mn-cs"/>
                        </a:rPr>
                        <a:t>Disk </a:t>
                      </a:r>
                      <a:r>
                        <a:rPr lang="en-US" sz="700" b="1" kern="1200">
                          <a:solidFill>
                            <a:schemeClr val="tx1"/>
                          </a:solidFill>
                          <a:effectLst/>
                          <a:latin typeface="+mn-lt"/>
                          <a:ea typeface="+mn-ea"/>
                          <a:cs typeface="+mn-cs"/>
                        </a:rPr>
                        <a:t>tier</a:t>
                      </a:r>
                      <a:r>
                        <a:rPr sz="700" b="1" kern="1200">
                          <a:solidFill>
                            <a:schemeClr val="tx1"/>
                          </a:solidFill>
                          <a:effectLst/>
                          <a:latin typeface="+mn-lt"/>
                          <a:ea typeface="+mn-ea"/>
                          <a:cs typeface="+mn-cs"/>
                        </a:rPr>
                        <a:t> 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EBEC"/>
                    </a:solidFill>
                  </a:tcPr>
                </a:tc>
                <a:tc>
                  <a:txBody>
                    <a:bodyPr/>
                    <a:lstStyle/>
                    <a:p>
                      <a:pPr marL="0" algn="l" defTabSz="932742" rtl="0" eaLnBrk="1" fontAlgn="t" latinLnBrk="0" hangingPunct="1"/>
                      <a:r>
                        <a:rPr sz="700" b="1" kern="1200">
                          <a:solidFill>
                            <a:schemeClr val="tx1"/>
                          </a:solidFill>
                          <a:effectLst/>
                          <a:latin typeface="+mn-lt"/>
                          <a:ea typeface="+mn-ea"/>
                          <a:cs typeface="+mn-cs"/>
                        </a:rPr>
                        <a:t>Disk size (G</a:t>
                      </a:r>
                      <a:r>
                        <a:rPr lang="en-US" sz="700" b="1" kern="1200">
                          <a:solidFill>
                            <a:schemeClr val="tx1"/>
                          </a:solidFill>
                          <a:effectLst/>
                          <a:latin typeface="+mn-lt"/>
                          <a:ea typeface="+mn-ea"/>
                          <a:cs typeface="+mn-cs"/>
                        </a:rPr>
                        <a:t>i</a:t>
                      </a:r>
                      <a:r>
                        <a:rPr sz="700" b="1" kern="1200">
                          <a:solidFill>
                            <a:schemeClr val="tx1"/>
                          </a:solidFill>
                          <a:effectLst/>
                          <a:latin typeface="+mn-lt"/>
                          <a:ea typeface="+mn-ea"/>
                          <a:cs typeface="+mn-cs"/>
                        </a:rPr>
                        <a:t>B)</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EBEC"/>
                    </a:solidFill>
                  </a:tcPr>
                </a:tc>
                <a:tc>
                  <a:txBody>
                    <a:bodyPr/>
                    <a:lstStyle/>
                    <a:p>
                      <a:pPr marL="0" algn="l" defTabSz="932742" rtl="0" eaLnBrk="1" fontAlgn="t" latinLnBrk="0" hangingPunct="1"/>
                      <a:r>
                        <a:rPr sz="700" b="1" kern="1200">
                          <a:solidFill>
                            <a:schemeClr val="tx1"/>
                          </a:solidFill>
                          <a:effectLst/>
                          <a:latin typeface="+mn-lt"/>
                          <a:ea typeface="+mn-ea"/>
                          <a:cs typeface="+mn-cs"/>
                        </a:rPr>
                        <a:t>IOPS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EBEC"/>
                    </a:solidFill>
                  </a:tcPr>
                </a:tc>
                <a:tc>
                  <a:txBody>
                    <a:bodyPr/>
                    <a:lstStyle/>
                    <a:p>
                      <a:pPr marL="0" algn="l" defTabSz="932742" rtl="0" eaLnBrk="1" fontAlgn="t" latinLnBrk="0" hangingPunct="1"/>
                      <a:r>
                        <a:rPr sz="700" b="1" kern="1200">
                          <a:solidFill>
                            <a:schemeClr val="tx1"/>
                          </a:solidFill>
                          <a:effectLst/>
                          <a:latin typeface="+mn-lt"/>
                          <a:ea typeface="+mn-ea"/>
                          <a:cs typeface="+mn-cs"/>
                        </a:rPr>
                        <a:t>Throughput (</a:t>
                      </a:r>
                      <a:r>
                        <a:rPr sz="700" b="1" kern="1200" err="1">
                          <a:solidFill>
                            <a:schemeClr val="tx1"/>
                          </a:solidFill>
                          <a:effectLst/>
                          <a:latin typeface="+mn-lt"/>
                          <a:ea typeface="+mn-ea"/>
                          <a:cs typeface="+mn-cs"/>
                        </a:rPr>
                        <a:t>MBps</a:t>
                      </a:r>
                      <a:r>
                        <a:rPr sz="700" b="1" kern="1200">
                          <a:solidFill>
                            <a:schemeClr val="tx1"/>
                          </a:solidFill>
                          <a:effectLst/>
                          <a:latin typeface="+mn-lt"/>
                          <a:ea typeface="+mn-ea"/>
                          <a:cs typeface="+mn-cs"/>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EBEC"/>
                    </a:solidFill>
                  </a:tcPr>
                </a:tc>
                <a:extLst>
                  <a:ext uri="{0D108BD9-81ED-4DB2-BD59-A6C34878D82A}">
                    <a16:rowId xmlns:a16="http://schemas.microsoft.com/office/drawing/2014/main" val="69228387"/>
                  </a:ext>
                </a:extLst>
              </a:tr>
              <a:tr h="0">
                <a:tc>
                  <a:txBody>
                    <a:bodyPr/>
                    <a:lstStyle/>
                    <a:p>
                      <a:pPr marL="0" algn="l" defTabSz="932742" rtl="0" eaLnBrk="1" fontAlgn="t" latinLnBrk="0" hangingPunct="1"/>
                      <a:r>
                        <a:rPr sz="700" b="1" kern="1200">
                          <a:solidFill>
                            <a:schemeClr val="tx1"/>
                          </a:solidFill>
                          <a:effectLst/>
                          <a:latin typeface="+mn-lt"/>
                          <a:ea typeface="+mn-ea"/>
                          <a:cs typeface="+mn-cs"/>
                        </a:rPr>
                        <a:t>S4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4F5F6"/>
                    </a:solidFill>
                  </a:tcPr>
                </a:tc>
                <a:tc>
                  <a:txBody>
                    <a:bodyPr/>
                    <a:lstStyle/>
                    <a:p>
                      <a:pPr marL="0" algn="l" defTabSz="932742" rtl="0" eaLnBrk="1" fontAlgn="t" latinLnBrk="0" hangingPunct="1"/>
                      <a:r>
                        <a:rPr sz="700" b="0" kern="1200">
                          <a:solidFill>
                            <a:schemeClr val="tx1"/>
                          </a:solidFill>
                          <a:effectLst/>
                          <a:latin typeface="+mn-lt"/>
                          <a:ea typeface="+mn-ea"/>
                          <a:cs typeface="+mn-cs"/>
                        </a:rPr>
                        <a:t>32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4F5F6"/>
                    </a:solidFill>
                  </a:tcPr>
                </a:tc>
                <a:tc>
                  <a:txBody>
                    <a:bodyPr/>
                    <a:lstStyle/>
                    <a:p>
                      <a:pPr marL="0" algn="l" defTabSz="932742" rtl="0" eaLnBrk="1" fontAlgn="t" latinLnBrk="0" hangingPunct="1"/>
                      <a:r>
                        <a:rPr sz="700" b="0" kern="1200">
                          <a:solidFill>
                            <a:schemeClr val="tx1"/>
                          </a:solidFill>
                          <a:effectLst/>
                          <a:latin typeface="+mn-lt"/>
                          <a:ea typeface="+mn-ea"/>
                          <a:cs typeface="+mn-cs"/>
                        </a:rPr>
                        <a:t>500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4F5F6"/>
                    </a:solidFill>
                  </a:tcPr>
                </a:tc>
                <a:tc>
                  <a:txBody>
                    <a:bodyPr/>
                    <a:lstStyle/>
                    <a:p>
                      <a:pPr marL="0" algn="l" defTabSz="932742" rtl="0" eaLnBrk="1" fontAlgn="t" latinLnBrk="0" hangingPunct="1"/>
                      <a:r>
                        <a:rPr sz="700" b="0" kern="1200">
                          <a:solidFill>
                            <a:schemeClr val="tx1"/>
                          </a:solidFill>
                          <a:effectLst/>
                          <a:latin typeface="+mn-lt"/>
                          <a:ea typeface="+mn-ea"/>
                          <a:cs typeface="+mn-cs"/>
                        </a:rPr>
                        <a:t>60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4F5F6"/>
                    </a:solidFill>
                  </a:tcPr>
                </a:tc>
                <a:extLst>
                  <a:ext uri="{0D108BD9-81ED-4DB2-BD59-A6C34878D82A}">
                    <a16:rowId xmlns:a16="http://schemas.microsoft.com/office/drawing/2014/main" val="454647110"/>
                  </a:ext>
                </a:extLst>
              </a:tr>
              <a:tr h="0">
                <a:tc>
                  <a:txBody>
                    <a:bodyPr/>
                    <a:lstStyle/>
                    <a:p>
                      <a:pPr marL="0" algn="l" defTabSz="932742" rtl="0" eaLnBrk="1" fontAlgn="t" latinLnBrk="0" hangingPunct="1"/>
                      <a:r>
                        <a:rPr sz="700" b="1" kern="1200">
                          <a:solidFill>
                            <a:schemeClr val="tx1"/>
                          </a:solidFill>
                          <a:effectLst/>
                          <a:latin typeface="+mn-lt"/>
                          <a:ea typeface="+mn-ea"/>
                          <a:cs typeface="+mn-cs"/>
                        </a:rPr>
                        <a:t>S</a:t>
                      </a:r>
                      <a:r>
                        <a:rPr lang="en-US" sz="700" b="1" kern="1200">
                          <a:solidFill>
                            <a:schemeClr val="tx1"/>
                          </a:solidFill>
                          <a:effectLst/>
                          <a:latin typeface="+mn-lt"/>
                          <a:ea typeface="+mn-ea"/>
                          <a:cs typeface="+mn-cs"/>
                        </a:rPr>
                        <a:t>6</a:t>
                      </a:r>
                      <a:endParaRPr sz="700" b="1" kern="1200">
                        <a:solidFill>
                          <a:schemeClr val="tx1"/>
                        </a:solidFill>
                        <a:effectLst/>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r>
                        <a:rPr lang="en-US" sz="700" b="0" kern="1200">
                          <a:solidFill>
                            <a:schemeClr val="tx1"/>
                          </a:solidFill>
                          <a:effectLst/>
                          <a:latin typeface="+mn-lt"/>
                          <a:ea typeface="+mn-ea"/>
                          <a:cs typeface="+mn-cs"/>
                        </a:rPr>
                        <a:t>64</a:t>
                      </a:r>
                      <a:endParaRPr sz="700" b="0" kern="1200">
                        <a:solidFill>
                          <a:schemeClr val="tx1"/>
                        </a:solidFill>
                        <a:effectLst/>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r>
                        <a:rPr sz="700" b="0" kern="1200">
                          <a:solidFill>
                            <a:schemeClr val="tx1"/>
                          </a:solidFill>
                          <a:effectLst/>
                          <a:latin typeface="+mn-lt"/>
                          <a:ea typeface="+mn-ea"/>
                          <a:cs typeface="+mn-cs"/>
                        </a:rPr>
                        <a:t>500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r>
                        <a:rPr sz="700" b="0" kern="1200">
                          <a:solidFill>
                            <a:schemeClr val="tx1"/>
                          </a:solidFill>
                          <a:effectLst/>
                          <a:latin typeface="+mn-lt"/>
                          <a:ea typeface="+mn-ea"/>
                          <a:cs typeface="+mn-cs"/>
                        </a:rPr>
                        <a:t>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138318"/>
                  </a:ext>
                </a:extLst>
              </a:tr>
              <a:tr h="0">
                <a:tc>
                  <a:txBody>
                    <a:bodyPr/>
                    <a:lstStyle/>
                    <a:p>
                      <a:pPr marL="0" algn="l" defTabSz="932742" rtl="0" eaLnBrk="1" fontAlgn="t" latinLnBrk="0" hangingPunct="1"/>
                      <a:r>
                        <a:rPr lang="en-US" sz="700" b="1" kern="1200">
                          <a:solidFill>
                            <a:schemeClr val="tx1"/>
                          </a:solidFill>
                          <a:effectLst/>
                          <a:latin typeface="+mn-lt"/>
                          <a:ea typeface="+mn-ea"/>
                          <a:cs typeface="+mn-cs"/>
                        </a:rPr>
                        <a:t>…</a:t>
                      </a:r>
                      <a:endParaRPr sz="700" b="1" kern="1200">
                        <a:solidFill>
                          <a:schemeClr val="tx1"/>
                        </a:solidFill>
                        <a:effectLst/>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r>
                        <a:rPr lang="en-US" sz="700" b="0" kern="1200">
                          <a:solidFill>
                            <a:schemeClr val="tx1"/>
                          </a:solidFill>
                          <a:effectLst/>
                          <a:latin typeface="+mn-lt"/>
                          <a:ea typeface="+mn-ea"/>
                          <a:cs typeface="+mn-cs"/>
                        </a:rPr>
                        <a:t>…</a:t>
                      </a:r>
                      <a:endParaRPr sz="700" b="0" kern="1200">
                        <a:solidFill>
                          <a:schemeClr val="tx1"/>
                        </a:solidFill>
                        <a:effectLst/>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r>
                        <a:rPr lang="en-US" sz="700" b="0" kern="1200">
                          <a:solidFill>
                            <a:schemeClr val="tx1"/>
                          </a:solidFill>
                          <a:effectLst/>
                          <a:latin typeface="+mn-lt"/>
                          <a:ea typeface="+mn-ea"/>
                          <a:cs typeface="+mn-cs"/>
                        </a:rPr>
                        <a:t>…</a:t>
                      </a:r>
                      <a:endParaRPr sz="700" b="0" kern="1200">
                        <a:solidFill>
                          <a:schemeClr val="tx1"/>
                        </a:solidFill>
                        <a:effectLst/>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r>
                        <a:rPr lang="en-US" sz="700" b="0" kern="1200">
                          <a:solidFill>
                            <a:schemeClr val="tx1"/>
                          </a:solidFill>
                          <a:effectLst/>
                          <a:latin typeface="+mn-lt"/>
                          <a:ea typeface="+mn-ea"/>
                          <a:cs typeface="+mn-cs"/>
                        </a:rPr>
                        <a:t>…</a:t>
                      </a:r>
                      <a:endParaRPr sz="700" b="0" kern="1200">
                        <a:solidFill>
                          <a:schemeClr val="tx1"/>
                        </a:solidFill>
                        <a:effectLst/>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7283890"/>
                  </a:ext>
                </a:extLst>
              </a:tr>
              <a:tr h="0">
                <a:tc>
                  <a:txBody>
                    <a:bodyPr/>
                    <a:lstStyle/>
                    <a:p>
                      <a:pPr marL="0" algn="l" defTabSz="932742" rtl="0" eaLnBrk="1" fontAlgn="t" latinLnBrk="0" hangingPunct="1"/>
                      <a:r>
                        <a:rPr sz="700" b="1" kern="1200">
                          <a:solidFill>
                            <a:schemeClr val="tx1"/>
                          </a:solidFill>
                          <a:effectLst/>
                          <a:latin typeface="+mn-lt"/>
                          <a:ea typeface="+mn-ea"/>
                          <a:cs typeface="+mn-cs"/>
                        </a:rPr>
                        <a:t>S80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r>
                        <a:rPr sz="700" b="0" kern="1200">
                          <a:solidFill>
                            <a:schemeClr val="tx1"/>
                          </a:solidFill>
                          <a:effectLst/>
                          <a:latin typeface="+mn-lt"/>
                          <a:ea typeface="+mn-ea"/>
                          <a:cs typeface="+mn-cs"/>
                        </a:rPr>
                        <a:t>32,767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r>
                        <a:rPr sz="700" b="0" kern="1200">
                          <a:solidFill>
                            <a:schemeClr val="tx1"/>
                          </a:solidFill>
                          <a:effectLst/>
                          <a:latin typeface="+mn-lt"/>
                          <a:ea typeface="+mn-ea"/>
                          <a:cs typeface="+mn-cs"/>
                        </a:rPr>
                        <a:t>2,000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r>
                        <a:rPr sz="700" b="0" kern="1200">
                          <a:solidFill>
                            <a:schemeClr val="tx1"/>
                          </a:solidFill>
                          <a:effectLst/>
                          <a:latin typeface="+mn-lt"/>
                          <a:ea typeface="+mn-ea"/>
                          <a:cs typeface="+mn-cs"/>
                        </a:rPr>
                        <a:t>500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96389563"/>
                  </a:ext>
                </a:extLst>
              </a:tr>
            </a:tbl>
          </a:graphicData>
        </a:graphic>
      </p:graphicFrame>
      <p:graphicFrame>
        <p:nvGraphicFramePr>
          <p:cNvPr id="239" name="Table 238">
            <a:extLst>
              <a:ext uri="{FF2B5EF4-FFF2-40B4-BE49-F238E27FC236}">
                <a16:creationId xmlns:a16="http://schemas.microsoft.com/office/drawing/2014/main" id="{7BA94E27-FDC9-32E0-3279-5B4E936B0553}"/>
              </a:ext>
            </a:extLst>
          </p:cNvPr>
          <p:cNvGraphicFramePr>
            <a:graphicFrameLocks noGrp="1"/>
          </p:cNvGraphicFramePr>
          <p:nvPr>
            <p:extLst>
              <p:ext uri="{D42A27DB-BD31-4B8C-83A1-F6EECF244321}">
                <p14:modId xmlns:p14="http://schemas.microsoft.com/office/powerpoint/2010/main" val="4013964083"/>
              </p:ext>
            </p:extLst>
          </p:nvPr>
        </p:nvGraphicFramePr>
        <p:xfrm>
          <a:off x="259054" y="4058213"/>
          <a:ext cx="1352388" cy="731520"/>
        </p:xfrm>
        <a:graphic>
          <a:graphicData uri="http://schemas.openxmlformats.org/drawingml/2006/table">
            <a:tbl>
              <a:tblPr firstRow="1" bandRow="1">
                <a:tableStyleId>{5C22544A-7EE6-4342-B048-85BDC9FD1C3A}</a:tableStyleId>
              </a:tblPr>
              <a:tblGrid>
                <a:gridCol w="1352388">
                  <a:extLst>
                    <a:ext uri="{9D8B030D-6E8A-4147-A177-3AD203B41FA5}">
                      <a16:colId xmlns:a16="http://schemas.microsoft.com/office/drawing/2014/main" val="3886575498"/>
                    </a:ext>
                  </a:extLst>
                </a:gridCol>
              </a:tblGrid>
              <a:tr h="7315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a:rPr>
                        <a:t>Standard SSD</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extLst>
                  <a:ext uri="{0D108BD9-81ED-4DB2-BD59-A6C34878D82A}">
                    <a16:rowId xmlns:a16="http://schemas.microsoft.com/office/drawing/2014/main" val="3680289204"/>
                  </a:ext>
                </a:extLst>
              </a:tr>
            </a:tbl>
          </a:graphicData>
        </a:graphic>
      </p:graphicFrame>
      <p:grpSp>
        <p:nvGrpSpPr>
          <p:cNvPr id="28" name="Group 27" descr="Icon of 3 SSD cards with a storage stack next to each card.">
            <a:extLst>
              <a:ext uri="{FF2B5EF4-FFF2-40B4-BE49-F238E27FC236}">
                <a16:creationId xmlns:a16="http://schemas.microsoft.com/office/drawing/2014/main" id="{F4B812A4-B86B-C94C-0270-853AC7749EA6}"/>
              </a:ext>
            </a:extLst>
          </p:cNvPr>
          <p:cNvGrpSpPr/>
          <p:nvPr/>
        </p:nvGrpSpPr>
        <p:grpSpPr>
          <a:xfrm>
            <a:off x="643082" y="4345059"/>
            <a:ext cx="628511" cy="316548"/>
            <a:chOff x="3862694" y="2030567"/>
            <a:chExt cx="628511" cy="316548"/>
          </a:xfrm>
        </p:grpSpPr>
        <p:sp>
          <p:nvSpPr>
            <p:cNvPr id="29" name="Freeform: Shape 28">
              <a:extLst>
                <a:ext uri="{FF2B5EF4-FFF2-40B4-BE49-F238E27FC236}">
                  <a16:creationId xmlns:a16="http://schemas.microsoft.com/office/drawing/2014/main" id="{0427A74B-6653-0706-7D5A-79D75C391BF1}"/>
                </a:ext>
              </a:extLst>
            </p:cNvPr>
            <p:cNvSpPr/>
            <p:nvPr/>
          </p:nvSpPr>
          <p:spPr>
            <a:xfrm>
              <a:off x="4204980" y="2208870"/>
              <a:ext cx="105951" cy="118667"/>
            </a:xfrm>
            <a:custGeom>
              <a:avLst/>
              <a:gdLst>
                <a:gd name="connsiteX0" fmla="*/ 184777 w 184804"/>
                <a:gd name="connsiteY0" fmla="*/ 37843 h 239889"/>
                <a:gd name="connsiteX1" fmla="*/ 184763 w 184804"/>
                <a:gd name="connsiteY1" fmla="*/ 37983 h 239889"/>
                <a:gd name="connsiteX2" fmla="*/ 183461 w 184804"/>
                <a:gd name="connsiteY2" fmla="*/ 43175 h 239889"/>
                <a:gd name="connsiteX3" fmla="*/ 183349 w 184804"/>
                <a:gd name="connsiteY3" fmla="*/ 43427 h 239889"/>
                <a:gd name="connsiteX4" fmla="*/ 182230 w 184804"/>
                <a:gd name="connsiteY4" fmla="*/ 45554 h 239889"/>
                <a:gd name="connsiteX5" fmla="*/ 182174 w 184804"/>
                <a:gd name="connsiteY5" fmla="*/ 45638 h 239889"/>
                <a:gd name="connsiteX6" fmla="*/ 155387 w 184804"/>
                <a:gd name="connsiteY6" fmla="*/ 63859 h 239889"/>
                <a:gd name="connsiteX7" fmla="*/ 155289 w 184804"/>
                <a:gd name="connsiteY7" fmla="*/ 63887 h 239889"/>
                <a:gd name="connsiteX8" fmla="*/ 153022 w 184804"/>
                <a:gd name="connsiteY8" fmla="*/ 64713 h 239889"/>
                <a:gd name="connsiteX9" fmla="*/ 151245 w 184804"/>
                <a:gd name="connsiteY9" fmla="*/ 65315 h 239889"/>
                <a:gd name="connsiteX10" fmla="*/ 146556 w 184804"/>
                <a:gd name="connsiteY10" fmla="*/ 66770 h 239889"/>
                <a:gd name="connsiteX11" fmla="*/ 143002 w 184804"/>
                <a:gd name="connsiteY11" fmla="*/ 67750 h 239889"/>
                <a:gd name="connsiteX12" fmla="*/ 136858 w 184804"/>
                <a:gd name="connsiteY12" fmla="*/ 69234 h 239889"/>
                <a:gd name="connsiteX13" fmla="*/ 133527 w 184804"/>
                <a:gd name="connsiteY13" fmla="*/ 69933 h 239889"/>
                <a:gd name="connsiteX14" fmla="*/ 132449 w 184804"/>
                <a:gd name="connsiteY14" fmla="*/ 70143 h 239889"/>
                <a:gd name="connsiteX15" fmla="*/ 128363 w 184804"/>
                <a:gd name="connsiteY15" fmla="*/ 70885 h 239889"/>
                <a:gd name="connsiteX16" fmla="*/ 126278 w 184804"/>
                <a:gd name="connsiteY16" fmla="*/ 71235 h 239889"/>
                <a:gd name="connsiteX17" fmla="*/ 123073 w 184804"/>
                <a:gd name="connsiteY17" fmla="*/ 71711 h 239889"/>
                <a:gd name="connsiteX18" fmla="*/ 119238 w 184804"/>
                <a:gd name="connsiteY18" fmla="*/ 72201 h 239889"/>
                <a:gd name="connsiteX19" fmla="*/ 115725 w 184804"/>
                <a:gd name="connsiteY19" fmla="*/ 72606 h 239889"/>
                <a:gd name="connsiteX20" fmla="*/ 113906 w 184804"/>
                <a:gd name="connsiteY20" fmla="*/ 72788 h 239889"/>
                <a:gd name="connsiteX21" fmla="*/ 113248 w 184804"/>
                <a:gd name="connsiteY21" fmla="*/ 72844 h 239889"/>
                <a:gd name="connsiteX22" fmla="*/ 111009 w 184804"/>
                <a:gd name="connsiteY22" fmla="*/ 73040 h 239889"/>
                <a:gd name="connsiteX23" fmla="*/ 107958 w 184804"/>
                <a:gd name="connsiteY23" fmla="*/ 73278 h 239889"/>
                <a:gd name="connsiteX24" fmla="*/ 104277 w 184804"/>
                <a:gd name="connsiteY24" fmla="*/ 73488 h 239889"/>
                <a:gd name="connsiteX25" fmla="*/ 101828 w 184804"/>
                <a:gd name="connsiteY25" fmla="*/ 73600 h 239889"/>
                <a:gd name="connsiteX26" fmla="*/ 92367 w 184804"/>
                <a:gd name="connsiteY26" fmla="*/ 73796 h 239889"/>
                <a:gd name="connsiteX27" fmla="*/ 82921 w 184804"/>
                <a:gd name="connsiteY27" fmla="*/ 73600 h 239889"/>
                <a:gd name="connsiteX28" fmla="*/ 80472 w 184804"/>
                <a:gd name="connsiteY28" fmla="*/ 73488 h 239889"/>
                <a:gd name="connsiteX29" fmla="*/ 76847 w 184804"/>
                <a:gd name="connsiteY29" fmla="*/ 73278 h 239889"/>
                <a:gd name="connsiteX30" fmla="*/ 73754 w 184804"/>
                <a:gd name="connsiteY30" fmla="*/ 73040 h 239889"/>
                <a:gd name="connsiteX31" fmla="*/ 71515 w 184804"/>
                <a:gd name="connsiteY31" fmla="*/ 72844 h 239889"/>
                <a:gd name="connsiteX32" fmla="*/ 69038 w 184804"/>
                <a:gd name="connsiteY32" fmla="*/ 72606 h 239889"/>
                <a:gd name="connsiteX33" fmla="*/ 65735 w 184804"/>
                <a:gd name="connsiteY33" fmla="*/ 72229 h 239889"/>
                <a:gd name="connsiteX34" fmla="*/ 61368 w 184804"/>
                <a:gd name="connsiteY34" fmla="*/ 71655 h 239889"/>
                <a:gd name="connsiteX35" fmla="*/ 58499 w 184804"/>
                <a:gd name="connsiteY35" fmla="*/ 71235 h 239889"/>
                <a:gd name="connsiteX36" fmla="*/ 54651 w 184804"/>
                <a:gd name="connsiteY36" fmla="*/ 70577 h 239889"/>
                <a:gd name="connsiteX37" fmla="*/ 52328 w 184804"/>
                <a:gd name="connsiteY37" fmla="*/ 70143 h 239889"/>
                <a:gd name="connsiteX38" fmla="*/ 50970 w 184804"/>
                <a:gd name="connsiteY38" fmla="*/ 69877 h 239889"/>
                <a:gd name="connsiteX39" fmla="*/ 48339 w 184804"/>
                <a:gd name="connsiteY39" fmla="*/ 69332 h 239889"/>
                <a:gd name="connsiteX40" fmla="*/ 47905 w 184804"/>
                <a:gd name="connsiteY40" fmla="*/ 69234 h 239889"/>
                <a:gd name="connsiteX41" fmla="*/ 45036 w 184804"/>
                <a:gd name="connsiteY41" fmla="*/ 68576 h 239889"/>
                <a:gd name="connsiteX42" fmla="*/ 43147 w 184804"/>
                <a:gd name="connsiteY42" fmla="*/ 68114 h 239889"/>
                <a:gd name="connsiteX43" fmla="*/ 41481 w 184804"/>
                <a:gd name="connsiteY43" fmla="*/ 67680 h 239889"/>
                <a:gd name="connsiteX44" fmla="*/ 33056 w 184804"/>
                <a:gd name="connsiteY44" fmla="*/ 65161 h 239889"/>
                <a:gd name="connsiteX45" fmla="*/ 28368 w 184804"/>
                <a:gd name="connsiteY45" fmla="*/ 63468 h 239889"/>
                <a:gd name="connsiteX46" fmla="*/ 26143 w 184804"/>
                <a:gd name="connsiteY46" fmla="*/ 62572 h 239889"/>
                <a:gd name="connsiteX47" fmla="*/ 21902 w 184804"/>
                <a:gd name="connsiteY47" fmla="*/ 60711 h 239889"/>
                <a:gd name="connsiteX48" fmla="*/ 20265 w 184804"/>
                <a:gd name="connsiteY48" fmla="*/ 59913 h 239889"/>
                <a:gd name="connsiteX49" fmla="*/ 56 w 184804"/>
                <a:gd name="connsiteY49" fmla="*/ 38067 h 239889"/>
                <a:gd name="connsiteX50" fmla="*/ 0 w 184804"/>
                <a:gd name="connsiteY50" fmla="*/ 37717 h 239889"/>
                <a:gd name="connsiteX51" fmla="*/ 0 w 184804"/>
                <a:gd name="connsiteY51" fmla="*/ 202998 h 239889"/>
                <a:gd name="connsiteX52" fmla="*/ 92367 w 184804"/>
                <a:gd name="connsiteY52" fmla="*/ 239889 h 239889"/>
                <a:gd name="connsiteX53" fmla="*/ 184805 w 184804"/>
                <a:gd name="connsiteY53" fmla="*/ 202998 h 239889"/>
                <a:gd name="connsiteX54" fmla="*/ 184805 w 184804"/>
                <a:gd name="connsiteY54" fmla="*/ 37717 h 239889"/>
                <a:gd name="connsiteX55" fmla="*/ 184777 w 184804"/>
                <a:gd name="connsiteY55" fmla="*/ 37843 h 239889"/>
                <a:gd name="connsiteX56" fmla="*/ 113906 w 184804"/>
                <a:gd name="connsiteY56" fmla="*/ 1008 h 239889"/>
                <a:gd name="connsiteX57" fmla="*/ 92367 w 184804"/>
                <a:gd name="connsiteY57" fmla="*/ 0 h 239889"/>
                <a:gd name="connsiteX58" fmla="*/ 43147 w 184804"/>
                <a:gd name="connsiteY58" fmla="*/ 5654 h 239889"/>
                <a:gd name="connsiteX59" fmla="*/ 0 w 184804"/>
                <a:gd name="connsiteY59" fmla="*/ 36891 h 239889"/>
                <a:gd name="connsiteX60" fmla="*/ 56 w 184804"/>
                <a:gd name="connsiteY60" fmla="*/ 38067 h 239889"/>
                <a:gd name="connsiteX61" fmla="*/ 3023 w 184804"/>
                <a:gd name="connsiteY61" fmla="*/ 46086 h 239889"/>
                <a:gd name="connsiteX62" fmla="*/ 20265 w 184804"/>
                <a:gd name="connsiteY62" fmla="*/ 59913 h 239889"/>
                <a:gd name="connsiteX63" fmla="*/ 21902 w 184804"/>
                <a:gd name="connsiteY63" fmla="*/ 60711 h 239889"/>
                <a:gd name="connsiteX64" fmla="*/ 26143 w 184804"/>
                <a:gd name="connsiteY64" fmla="*/ 62572 h 239889"/>
                <a:gd name="connsiteX65" fmla="*/ 28368 w 184804"/>
                <a:gd name="connsiteY65" fmla="*/ 63468 h 239889"/>
                <a:gd name="connsiteX66" fmla="*/ 33056 w 184804"/>
                <a:gd name="connsiteY66" fmla="*/ 65161 h 239889"/>
                <a:gd name="connsiteX67" fmla="*/ 41481 w 184804"/>
                <a:gd name="connsiteY67" fmla="*/ 67680 h 239889"/>
                <a:gd name="connsiteX68" fmla="*/ 43147 w 184804"/>
                <a:gd name="connsiteY68" fmla="*/ 68100 h 239889"/>
                <a:gd name="connsiteX69" fmla="*/ 45036 w 184804"/>
                <a:gd name="connsiteY69" fmla="*/ 68576 h 239889"/>
                <a:gd name="connsiteX70" fmla="*/ 47905 w 184804"/>
                <a:gd name="connsiteY70" fmla="*/ 69234 h 239889"/>
                <a:gd name="connsiteX71" fmla="*/ 48339 w 184804"/>
                <a:gd name="connsiteY71" fmla="*/ 69332 h 239889"/>
                <a:gd name="connsiteX72" fmla="*/ 50970 w 184804"/>
                <a:gd name="connsiteY72" fmla="*/ 69877 h 239889"/>
                <a:gd name="connsiteX73" fmla="*/ 52328 w 184804"/>
                <a:gd name="connsiteY73" fmla="*/ 70143 h 239889"/>
                <a:gd name="connsiteX74" fmla="*/ 54651 w 184804"/>
                <a:gd name="connsiteY74" fmla="*/ 70577 h 239889"/>
                <a:gd name="connsiteX75" fmla="*/ 58499 w 184804"/>
                <a:gd name="connsiteY75" fmla="*/ 71235 h 239889"/>
                <a:gd name="connsiteX76" fmla="*/ 61368 w 184804"/>
                <a:gd name="connsiteY76" fmla="*/ 71655 h 239889"/>
                <a:gd name="connsiteX77" fmla="*/ 65735 w 184804"/>
                <a:gd name="connsiteY77" fmla="*/ 72229 h 239889"/>
                <a:gd name="connsiteX78" fmla="*/ 69038 w 184804"/>
                <a:gd name="connsiteY78" fmla="*/ 72606 h 239889"/>
                <a:gd name="connsiteX79" fmla="*/ 71515 w 184804"/>
                <a:gd name="connsiteY79" fmla="*/ 72844 h 239889"/>
                <a:gd name="connsiteX80" fmla="*/ 73754 w 184804"/>
                <a:gd name="connsiteY80" fmla="*/ 73040 h 239889"/>
                <a:gd name="connsiteX81" fmla="*/ 76847 w 184804"/>
                <a:gd name="connsiteY81" fmla="*/ 73278 h 239889"/>
                <a:gd name="connsiteX82" fmla="*/ 80472 w 184804"/>
                <a:gd name="connsiteY82" fmla="*/ 73488 h 239889"/>
                <a:gd name="connsiteX83" fmla="*/ 82921 w 184804"/>
                <a:gd name="connsiteY83" fmla="*/ 73600 h 239889"/>
                <a:gd name="connsiteX84" fmla="*/ 92367 w 184804"/>
                <a:gd name="connsiteY84" fmla="*/ 73796 h 239889"/>
                <a:gd name="connsiteX85" fmla="*/ 101828 w 184804"/>
                <a:gd name="connsiteY85" fmla="*/ 73600 h 239889"/>
                <a:gd name="connsiteX86" fmla="*/ 104277 w 184804"/>
                <a:gd name="connsiteY86" fmla="*/ 73488 h 239889"/>
                <a:gd name="connsiteX87" fmla="*/ 107958 w 184804"/>
                <a:gd name="connsiteY87" fmla="*/ 73278 h 239889"/>
                <a:gd name="connsiteX88" fmla="*/ 111009 w 184804"/>
                <a:gd name="connsiteY88" fmla="*/ 73040 h 239889"/>
                <a:gd name="connsiteX89" fmla="*/ 113248 w 184804"/>
                <a:gd name="connsiteY89" fmla="*/ 72844 h 239889"/>
                <a:gd name="connsiteX90" fmla="*/ 113906 w 184804"/>
                <a:gd name="connsiteY90" fmla="*/ 72788 h 239889"/>
                <a:gd name="connsiteX91" fmla="*/ 115725 w 184804"/>
                <a:gd name="connsiteY91" fmla="*/ 72606 h 239889"/>
                <a:gd name="connsiteX92" fmla="*/ 119238 w 184804"/>
                <a:gd name="connsiteY92" fmla="*/ 72201 h 239889"/>
                <a:gd name="connsiteX93" fmla="*/ 123073 w 184804"/>
                <a:gd name="connsiteY93" fmla="*/ 71711 h 239889"/>
                <a:gd name="connsiteX94" fmla="*/ 126278 w 184804"/>
                <a:gd name="connsiteY94" fmla="*/ 71235 h 239889"/>
                <a:gd name="connsiteX95" fmla="*/ 128363 w 184804"/>
                <a:gd name="connsiteY95" fmla="*/ 70885 h 239889"/>
                <a:gd name="connsiteX96" fmla="*/ 132449 w 184804"/>
                <a:gd name="connsiteY96" fmla="*/ 70143 h 239889"/>
                <a:gd name="connsiteX97" fmla="*/ 133527 w 184804"/>
                <a:gd name="connsiteY97" fmla="*/ 69933 h 239889"/>
                <a:gd name="connsiteX98" fmla="*/ 136858 w 184804"/>
                <a:gd name="connsiteY98" fmla="*/ 69234 h 239889"/>
                <a:gd name="connsiteX99" fmla="*/ 143002 w 184804"/>
                <a:gd name="connsiteY99" fmla="*/ 67750 h 239889"/>
                <a:gd name="connsiteX100" fmla="*/ 146556 w 184804"/>
                <a:gd name="connsiteY100" fmla="*/ 66770 h 239889"/>
                <a:gd name="connsiteX101" fmla="*/ 151245 w 184804"/>
                <a:gd name="connsiteY101" fmla="*/ 65315 h 239889"/>
                <a:gd name="connsiteX102" fmla="*/ 153022 w 184804"/>
                <a:gd name="connsiteY102" fmla="*/ 64713 h 239889"/>
                <a:gd name="connsiteX103" fmla="*/ 155289 w 184804"/>
                <a:gd name="connsiteY103" fmla="*/ 63887 h 239889"/>
                <a:gd name="connsiteX104" fmla="*/ 155387 w 184804"/>
                <a:gd name="connsiteY104" fmla="*/ 63859 h 239889"/>
                <a:gd name="connsiteX105" fmla="*/ 181782 w 184804"/>
                <a:gd name="connsiteY105" fmla="*/ 46086 h 239889"/>
                <a:gd name="connsiteX106" fmla="*/ 182174 w 184804"/>
                <a:gd name="connsiteY106" fmla="*/ 45638 h 239889"/>
                <a:gd name="connsiteX107" fmla="*/ 182230 w 184804"/>
                <a:gd name="connsiteY107" fmla="*/ 45554 h 239889"/>
                <a:gd name="connsiteX108" fmla="*/ 183349 w 184804"/>
                <a:gd name="connsiteY108" fmla="*/ 43427 h 239889"/>
                <a:gd name="connsiteX109" fmla="*/ 183461 w 184804"/>
                <a:gd name="connsiteY109" fmla="*/ 43175 h 239889"/>
                <a:gd name="connsiteX110" fmla="*/ 184763 w 184804"/>
                <a:gd name="connsiteY110" fmla="*/ 37983 h 239889"/>
                <a:gd name="connsiteX111" fmla="*/ 184777 w 184804"/>
                <a:gd name="connsiteY111" fmla="*/ 37843 h 239889"/>
                <a:gd name="connsiteX112" fmla="*/ 184805 w 184804"/>
                <a:gd name="connsiteY112" fmla="*/ 36891 h 239889"/>
                <a:gd name="connsiteX113" fmla="*/ 113906 w 184804"/>
                <a:gd name="connsiteY113" fmla="*/ 1008 h 239889"/>
                <a:gd name="connsiteX114" fmla="*/ 0 w 184804"/>
                <a:gd name="connsiteY114" fmla="*/ 89540 h 239889"/>
                <a:gd name="connsiteX115" fmla="*/ 3667 w 184804"/>
                <a:gd name="connsiteY115" fmla="*/ 99855 h 239889"/>
                <a:gd name="connsiteX116" fmla="*/ 92367 w 184804"/>
                <a:gd name="connsiteY116" fmla="*/ 126445 h 239889"/>
                <a:gd name="connsiteX117" fmla="*/ 113906 w 184804"/>
                <a:gd name="connsiteY117" fmla="*/ 125438 h 239889"/>
                <a:gd name="connsiteX118" fmla="*/ 184805 w 184804"/>
                <a:gd name="connsiteY118" fmla="*/ 89540 h 239889"/>
                <a:gd name="connsiteX119" fmla="*/ 0 w 184804"/>
                <a:gd name="connsiteY119" fmla="*/ 144135 h 239889"/>
                <a:gd name="connsiteX120" fmla="*/ 92367 w 184804"/>
                <a:gd name="connsiteY120" fmla="*/ 181026 h 239889"/>
                <a:gd name="connsiteX121" fmla="*/ 113192 w 184804"/>
                <a:gd name="connsiteY121" fmla="*/ 180074 h 239889"/>
                <a:gd name="connsiteX122" fmla="*/ 184805 w 184804"/>
                <a:gd name="connsiteY122" fmla="*/ 144135 h 23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84804" h="239889">
                  <a:moveTo>
                    <a:pt x="184777" y="37843"/>
                  </a:moveTo>
                  <a:cubicBezTo>
                    <a:pt x="184777" y="37843"/>
                    <a:pt x="184763" y="37941"/>
                    <a:pt x="184763" y="37983"/>
                  </a:cubicBezTo>
                  <a:cubicBezTo>
                    <a:pt x="184637" y="39746"/>
                    <a:pt x="184203" y="41481"/>
                    <a:pt x="183461" y="43175"/>
                  </a:cubicBezTo>
                  <a:cubicBezTo>
                    <a:pt x="183433" y="43259"/>
                    <a:pt x="183391" y="43343"/>
                    <a:pt x="183349" y="43427"/>
                  </a:cubicBezTo>
                  <a:cubicBezTo>
                    <a:pt x="183042" y="44224"/>
                    <a:pt x="182678" y="44966"/>
                    <a:pt x="182230" y="45554"/>
                  </a:cubicBezTo>
                  <a:cubicBezTo>
                    <a:pt x="182216" y="45582"/>
                    <a:pt x="182202" y="45610"/>
                    <a:pt x="182174" y="45638"/>
                  </a:cubicBezTo>
                  <a:cubicBezTo>
                    <a:pt x="177835" y="52747"/>
                    <a:pt x="168361" y="59059"/>
                    <a:pt x="155387" y="63859"/>
                  </a:cubicBezTo>
                  <a:cubicBezTo>
                    <a:pt x="155345" y="63859"/>
                    <a:pt x="155317" y="63873"/>
                    <a:pt x="155289" y="63887"/>
                  </a:cubicBezTo>
                  <a:cubicBezTo>
                    <a:pt x="154548" y="64181"/>
                    <a:pt x="153792" y="64447"/>
                    <a:pt x="153022" y="64713"/>
                  </a:cubicBezTo>
                  <a:cubicBezTo>
                    <a:pt x="152434" y="64909"/>
                    <a:pt x="151846" y="65119"/>
                    <a:pt x="151245" y="65315"/>
                  </a:cubicBezTo>
                  <a:cubicBezTo>
                    <a:pt x="149719" y="65819"/>
                    <a:pt x="148152" y="66309"/>
                    <a:pt x="146556" y="66770"/>
                  </a:cubicBezTo>
                  <a:cubicBezTo>
                    <a:pt x="145395" y="67106"/>
                    <a:pt x="144205" y="67428"/>
                    <a:pt x="143002" y="67750"/>
                  </a:cubicBezTo>
                  <a:cubicBezTo>
                    <a:pt x="141014" y="68282"/>
                    <a:pt x="138957" y="68772"/>
                    <a:pt x="136858" y="69234"/>
                  </a:cubicBezTo>
                  <a:cubicBezTo>
                    <a:pt x="135766" y="69485"/>
                    <a:pt x="134661" y="69709"/>
                    <a:pt x="133527" y="69933"/>
                  </a:cubicBezTo>
                  <a:cubicBezTo>
                    <a:pt x="133177" y="70017"/>
                    <a:pt x="132813" y="70087"/>
                    <a:pt x="132449" y="70143"/>
                  </a:cubicBezTo>
                  <a:cubicBezTo>
                    <a:pt x="131106" y="70409"/>
                    <a:pt x="129748" y="70661"/>
                    <a:pt x="128363" y="70885"/>
                  </a:cubicBezTo>
                  <a:cubicBezTo>
                    <a:pt x="127663" y="71011"/>
                    <a:pt x="126977" y="71123"/>
                    <a:pt x="126278" y="71235"/>
                  </a:cubicBezTo>
                  <a:cubicBezTo>
                    <a:pt x="125214" y="71403"/>
                    <a:pt x="124150" y="71557"/>
                    <a:pt x="123073" y="71711"/>
                  </a:cubicBezTo>
                  <a:cubicBezTo>
                    <a:pt x="121813" y="71893"/>
                    <a:pt x="120526" y="72061"/>
                    <a:pt x="119238" y="72201"/>
                  </a:cubicBezTo>
                  <a:cubicBezTo>
                    <a:pt x="118076" y="72354"/>
                    <a:pt x="116915" y="72480"/>
                    <a:pt x="115725" y="72606"/>
                  </a:cubicBezTo>
                  <a:cubicBezTo>
                    <a:pt x="115123" y="72676"/>
                    <a:pt x="114522" y="72732"/>
                    <a:pt x="113906" y="72788"/>
                  </a:cubicBezTo>
                  <a:cubicBezTo>
                    <a:pt x="113696" y="72802"/>
                    <a:pt x="113472" y="72830"/>
                    <a:pt x="113248" y="72844"/>
                  </a:cubicBezTo>
                  <a:cubicBezTo>
                    <a:pt x="112506" y="72914"/>
                    <a:pt x="111765" y="72984"/>
                    <a:pt x="111009" y="73040"/>
                  </a:cubicBezTo>
                  <a:cubicBezTo>
                    <a:pt x="110001" y="73124"/>
                    <a:pt x="108980" y="73208"/>
                    <a:pt x="107958" y="73278"/>
                  </a:cubicBezTo>
                  <a:cubicBezTo>
                    <a:pt x="106740" y="73362"/>
                    <a:pt x="105509" y="73432"/>
                    <a:pt x="104277" y="73488"/>
                  </a:cubicBezTo>
                  <a:cubicBezTo>
                    <a:pt x="103466" y="73530"/>
                    <a:pt x="102640" y="73572"/>
                    <a:pt x="101828" y="73600"/>
                  </a:cubicBezTo>
                  <a:cubicBezTo>
                    <a:pt x="98721" y="73726"/>
                    <a:pt x="95558" y="73796"/>
                    <a:pt x="92367" y="73796"/>
                  </a:cubicBezTo>
                  <a:cubicBezTo>
                    <a:pt x="89177" y="73796"/>
                    <a:pt x="86028" y="73726"/>
                    <a:pt x="82921" y="73600"/>
                  </a:cubicBezTo>
                  <a:cubicBezTo>
                    <a:pt x="82109" y="73572"/>
                    <a:pt x="81283" y="73530"/>
                    <a:pt x="80472" y="73488"/>
                  </a:cubicBezTo>
                  <a:cubicBezTo>
                    <a:pt x="79254" y="73432"/>
                    <a:pt x="78050" y="73362"/>
                    <a:pt x="76847" y="73278"/>
                  </a:cubicBezTo>
                  <a:cubicBezTo>
                    <a:pt x="75811" y="73208"/>
                    <a:pt x="74776" y="73124"/>
                    <a:pt x="73754" y="73040"/>
                  </a:cubicBezTo>
                  <a:cubicBezTo>
                    <a:pt x="72998" y="72984"/>
                    <a:pt x="72257" y="72914"/>
                    <a:pt x="71515" y="72844"/>
                  </a:cubicBezTo>
                  <a:cubicBezTo>
                    <a:pt x="70675" y="72774"/>
                    <a:pt x="69849" y="72690"/>
                    <a:pt x="69038" y="72606"/>
                  </a:cubicBezTo>
                  <a:cubicBezTo>
                    <a:pt x="67932" y="72494"/>
                    <a:pt x="66826" y="72368"/>
                    <a:pt x="65735" y="72229"/>
                  </a:cubicBezTo>
                  <a:cubicBezTo>
                    <a:pt x="64251" y="72061"/>
                    <a:pt x="62796" y="71865"/>
                    <a:pt x="61368" y="71655"/>
                  </a:cubicBezTo>
                  <a:cubicBezTo>
                    <a:pt x="60403" y="71529"/>
                    <a:pt x="59451" y="71375"/>
                    <a:pt x="58499" y="71235"/>
                  </a:cubicBezTo>
                  <a:cubicBezTo>
                    <a:pt x="57198" y="71025"/>
                    <a:pt x="55910" y="70815"/>
                    <a:pt x="54651" y="70577"/>
                  </a:cubicBezTo>
                  <a:cubicBezTo>
                    <a:pt x="53867" y="70437"/>
                    <a:pt x="53097" y="70297"/>
                    <a:pt x="52328" y="70143"/>
                  </a:cubicBezTo>
                  <a:cubicBezTo>
                    <a:pt x="51866" y="70059"/>
                    <a:pt x="51418" y="69975"/>
                    <a:pt x="50970" y="69877"/>
                  </a:cubicBezTo>
                  <a:cubicBezTo>
                    <a:pt x="50088" y="69709"/>
                    <a:pt x="49207" y="69527"/>
                    <a:pt x="48339" y="69332"/>
                  </a:cubicBezTo>
                  <a:cubicBezTo>
                    <a:pt x="48199" y="69304"/>
                    <a:pt x="48059" y="69276"/>
                    <a:pt x="47905" y="69234"/>
                  </a:cubicBezTo>
                  <a:cubicBezTo>
                    <a:pt x="46939" y="69024"/>
                    <a:pt x="45988" y="68800"/>
                    <a:pt x="45036" y="68576"/>
                  </a:cubicBezTo>
                  <a:cubicBezTo>
                    <a:pt x="44406" y="68422"/>
                    <a:pt x="43777" y="68268"/>
                    <a:pt x="43147" y="68114"/>
                  </a:cubicBezTo>
                  <a:cubicBezTo>
                    <a:pt x="42587" y="67974"/>
                    <a:pt x="42027" y="67834"/>
                    <a:pt x="41481" y="67680"/>
                  </a:cubicBezTo>
                  <a:cubicBezTo>
                    <a:pt x="38556" y="66910"/>
                    <a:pt x="35743" y="66071"/>
                    <a:pt x="33056" y="65161"/>
                  </a:cubicBezTo>
                  <a:cubicBezTo>
                    <a:pt x="31447" y="64615"/>
                    <a:pt x="29879" y="64055"/>
                    <a:pt x="28368" y="63468"/>
                  </a:cubicBezTo>
                  <a:cubicBezTo>
                    <a:pt x="27612" y="63174"/>
                    <a:pt x="26871" y="62880"/>
                    <a:pt x="26143" y="62572"/>
                  </a:cubicBezTo>
                  <a:cubicBezTo>
                    <a:pt x="24673" y="61984"/>
                    <a:pt x="23260" y="61368"/>
                    <a:pt x="21902" y="60711"/>
                  </a:cubicBezTo>
                  <a:cubicBezTo>
                    <a:pt x="21342" y="60445"/>
                    <a:pt x="20811" y="60193"/>
                    <a:pt x="20265" y="59913"/>
                  </a:cubicBezTo>
                  <a:cubicBezTo>
                    <a:pt x="8159" y="53909"/>
                    <a:pt x="700" y="46338"/>
                    <a:pt x="56" y="38067"/>
                  </a:cubicBezTo>
                  <a:cubicBezTo>
                    <a:pt x="28" y="37955"/>
                    <a:pt x="14" y="37843"/>
                    <a:pt x="0" y="37717"/>
                  </a:cubicBezTo>
                  <a:lnTo>
                    <a:pt x="0" y="202998"/>
                  </a:lnTo>
                  <a:cubicBezTo>
                    <a:pt x="0" y="223431"/>
                    <a:pt x="41355" y="239889"/>
                    <a:pt x="92367" y="239889"/>
                  </a:cubicBezTo>
                  <a:cubicBezTo>
                    <a:pt x="143379" y="239889"/>
                    <a:pt x="184805" y="223431"/>
                    <a:pt x="184805" y="202998"/>
                  </a:cubicBezTo>
                  <a:lnTo>
                    <a:pt x="184805" y="37717"/>
                  </a:lnTo>
                  <a:cubicBezTo>
                    <a:pt x="184805" y="37717"/>
                    <a:pt x="184805" y="37759"/>
                    <a:pt x="184777" y="37843"/>
                  </a:cubicBezTo>
                  <a:close/>
                  <a:moveTo>
                    <a:pt x="113906" y="1008"/>
                  </a:moveTo>
                  <a:cubicBezTo>
                    <a:pt x="107006" y="350"/>
                    <a:pt x="99785" y="0"/>
                    <a:pt x="92367" y="0"/>
                  </a:cubicBezTo>
                  <a:cubicBezTo>
                    <a:pt x="74272" y="0"/>
                    <a:pt x="57394" y="2071"/>
                    <a:pt x="43147" y="5654"/>
                  </a:cubicBezTo>
                  <a:cubicBezTo>
                    <a:pt x="17214" y="12176"/>
                    <a:pt x="0" y="23708"/>
                    <a:pt x="0" y="36891"/>
                  </a:cubicBezTo>
                  <a:cubicBezTo>
                    <a:pt x="0" y="37283"/>
                    <a:pt x="14" y="37675"/>
                    <a:pt x="56" y="38067"/>
                  </a:cubicBezTo>
                  <a:cubicBezTo>
                    <a:pt x="728" y="43035"/>
                    <a:pt x="3023" y="46086"/>
                    <a:pt x="3023" y="46086"/>
                  </a:cubicBezTo>
                  <a:cubicBezTo>
                    <a:pt x="6298" y="51222"/>
                    <a:pt x="12260" y="55896"/>
                    <a:pt x="20265" y="59913"/>
                  </a:cubicBezTo>
                  <a:cubicBezTo>
                    <a:pt x="20811" y="60193"/>
                    <a:pt x="21342" y="60445"/>
                    <a:pt x="21902" y="60711"/>
                  </a:cubicBezTo>
                  <a:cubicBezTo>
                    <a:pt x="23260" y="61368"/>
                    <a:pt x="24673" y="61984"/>
                    <a:pt x="26143" y="62572"/>
                  </a:cubicBezTo>
                  <a:cubicBezTo>
                    <a:pt x="26871" y="62880"/>
                    <a:pt x="27612" y="63174"/>
                    <a:pt x="28368" y="63468"/>
                  </a:cubicBezTo>
                  <a:cubicBezTo>
                    <a:pt x="29879" y="64055"/>
                    <a:pt x="31447" y="64615"/>
                    <a:pt x="33056" y="65161"/>
                  </a:cubicBezTo>
                  <a:cubicBezTo>
                    <a:pt x="35743" y="66071"/>
                    <a:pt x="38556" y="66910"/>
                    <a:pt x="41481" y="67680"/>
                  </a:cubicBezTo>
                  <a:cubicBezTo>
                    <a:pt x="42027" y="67820"/>
                    <a:pt x="42587" y="67960"/>
                    <a:pt x="43147" y="68100"/>
                  </a:cubicBezTo>
                  <a:cubicBezTo>
                    <a:pt x="43777" y="68268"/>
                    <a:pt x="44406" y="68422"/>
                    <a:pt x="45036" y="68576"/>
                  </a:cubicBezTo>
                  <a:cubicBezTo>
                    <a:pt x="45988" y="68800"/>
                    <a:pt x="46939" y="69024"/>
                    <a:pt x="47905" y="69234"/>
                  </a:cubicBezTo>
                  <a:cubicBezTo>
                    <a:pt x="48059" y="69276"/>
                    <a:pt x="48199" y="69304"/>
                    <a:pt x="48339" y="69332"/>
                  </a:cubicBezTo>
                  <a:cubicBezTo>
                    <a:pt x="49207" y="69527"/>
                    <a:pt x="50088" y="69709"/>
                    <a:pt x="50970" y="69877"/>
                  </a:cubicBezTo>
                  <a:cubicBezTo>
                    <a:pt x="51418" y="69975"/>
                    <a:pt x="51866" y="70059"/>
                    <a:pt x="52328" y="70143"/>
                  </a:cubicBezTo>
                  <a:cubicBezTo>
                    <a:pt x="53097" y="70297"/>
                    <a:pt x="53867" y="70437"/>
                    <a:pt x="54651" y="70577"/>
                  </a:cubicBezTo>
                  <a:cubicBezTo>
                    <a:pt x="55910" y="70815"/>
                    <a:pt x="57198" y="71025"/>
                    <a:pt x="58499" y="71235"/>
                  </a:cubicBezTo>
                  <a:cubicBezTo>
                    <a:pt x="59451" y="71375"/>
                    <a:pt x="60403" y="71529"/>
                    <a:pt x="61368" y="71655"/>
                  </a:cubicBezTo>
                  <a:cubicBezTo>
                    <a:pt x="62796" y="71865"/>
                    <a:pt x="64251" y="72061"/>
                    <a:pt x="65735" y="72229"/>
                  </a:cubicBezTo>
                  <a:cubicBezTo>
                    <a:pt x="66826" y="72368"/>
                    <a:pt x="67932" y="72494"/>
                    <a:pt x="69038" y="72606"/>
                  </a:cubicBezTo>
                  <a:cubicBezTo>
                    <a:pt x="69849" y="72690"/>
                    <a:pt x="70675" y="72774"/>
                    <a:pt x="71515" y="72844"/>
                  </a:cubicBezTo>
                  <a:cubicBezTo>
                    <a:pt x="72257" y="72914"/>
                    <a:pt x="72998" y="72984"/>
                    <a:pt x="73754" y="73040"/>
                  </a:cubicBezTo>
                  <a:cubicBezTo>
                    <a:pt x="74776" y="73124"/>
                    <a:pt x="75811" y="73208"/>
                    <a:pt x="76847" y="73278"/>
                  </a:cubicBezTo>
                  <a:cubicBezTo>
                    <a:pt x="78050" y="73362"/>
                    <a:pt x="79254" y="73432"/>
                    <a:pt x="80472" y="73488"/>
                  </a:cubicBezTo>
                  <a:cubicBezTo>
                    <a:pt x="81283" y="73530"/>
                    <a:pt x="82109" y="73572"/>
                    <a:pt x="82921" y="73600"/>
                  </a:cubicBezTo>
                  <a:cubicBezTo>
                    <a:pt x="86028" y="73726"/>
                    <a:pt x="89177" y="73796"/>
                    <a:pt x="92367" y="73796"/>
                  </a:cubicBezTo>
                  <a:cubicBezTo>
                    <a:pt x="95558" y="73796"/>
                    <a:pt x="98721" y="73726"/>
                    <a:pt x="101828" y="73600"/>
                  </a:cubicBezTo>
                  <a:cubicBezTo>
                    <a:pt x="102640" y="73572"/>
                    <a:pt x="103466" y="73530"/>
                    <a:pt x="104277" y="73488"/>
                  </a:cubicBezTo>
                  <a:cubicBezTo>
                    <a:pt x="105509" y="73432"/>
                    <a:pt x="106740" y="73362"/>
                    <a:pt x="107958" y="73278"/>
                  </a:cubicBezTo>
                  <a:cubicBezTo>
                    <a:pt x="108980" y="73208"/>
                    <a:pt x="110001" y="73124"/>
                    <a:pt x="111009" y="73040"/>
                  </a:cubicBezTo>
                  <a:cubicBezTo>
                    <a:pt x="111765" y="72984"/>
                    <a:pt x="112506" y="72914"/>
                    <a:pt x="113248" y="72844"/>
                  </a:cubicBezTo>
                  <a:cubicBezTo>
                    <a:pt x="113472" y="72830"/>
                    <a:pt x="113696" y="72802"/>
                    <a:pt x="113906" y="72788"/>
                  </a:cubicBezTo>
                  <a:cubicBezTo>
                    <a:pt x="114522" y="72732"/>
                    <a:pt x="115123" y="72676"/>
                    <a:pt x="115725" y="72606"/>
                  </a:cubicBezTo>
                  <a:cubicBezTo>
                    <a:pt x="116915" y="72480"/>
                    <a:pt x="118076" y="72354"/>
                    <a:pt x="119238" y="72201"/>
                  </a:cubicBezTo>
                  <a:cubicBezTo>
                    <a:pt x="120526" y="72061"/>
                    <a:pt x="121813" y="71893"/>
                    <a:pt x="123073" y="71711"/>
                  </a:cubicBezTo>
                  <a:cubicBezTo>
                    <a:pt x="124150" y="71557"/>
                    <a:pt x="125214" y="71403"/>
                    <a:pt x="126278" y="71235"/>
                  </a:cubicBezTo>
                  <a:cubicBezTo>
                    <a:pt x="126977" y="71123"/>
                    <a:pt x="127663" y="71011"/>
                    <a:pt x="128363" y="70885"/>
                  </a:cubicBezTo>
                  <a:cubicBezTo>
                    <a:pt x="129748" y="70647"/>
                    <a:pt x="131106" y="70409"/>
                    <a:pt x="132449" y="70143"/>
                  </a:cubicBezTo>
                  <a:cubicBezTo>
                    <a:pt x="132813" y="70087"/>
                    <a:pt x="133177" y="70017"/>
                    <a:pt x="133527" y="69933"/>
                  </a:cubicBezTo>
                  <a:cubicBezTo>
                    <a:pt x="134647" y="69709"/>
                    <a:pt x="135766" y="69471"/>
                    <a:pt x="136858" y="69234"/>
                  </a:cubicBezTo>
                  <a:cubicBezTo>
                    <a:pt x="138957" y="68772"/>
                    <a:pt x="141014" y="68282"/>
                    <a:pt x="143002" y="67750"/>
                  </a:cubicBezTo>
                  <a:cubicBezTo>
                    <a:pt x="144205" y="67428"/>
                    <a:pt x="145395" y="67106"/>
                    <a:pt x="146556" y="66770"/>
                  </a:cubicBezTo>
                  <a:cubicBezTo>
                    <a:pt x="148152" y="66309"/>
                    <a:pt x="149719" y="65819"/>
                    <a:pt x="151245" y="65315"/>
                  </a:cubicBezTo>
                  <a:cubicBezTo>
                    <a:pt x="151846" y="65119"/>
                    <a:pt x="152434" y="64909"/>
                    <a:pt x="153022" y="64713"/>
                  </a:cubicBezTo>
                  <a:cubicBezTo>
                    <a:pt x="153792" y="64447"/>
                    <a:pt x="154548" y="64167"/>
                    <a:pt x="155289" y="63887"/>
                  </a:cubicBezTo>
                  <a:cubicBezTo>
                    <a:pt x="155317" y="63873"/>
                    <a:pt x="155345" y="63859"/>
                    <a:pt x="155387" y="63859"/>
                  </a:cubicBezTo>
                  <a:cubicBezTo>
                    <a:pt x="168011" y="59115"/>
                    <a:pt x="177318" y="52999"/>
                    <a:pt x="181782" y="46086"/>
                  </a:cubicBezTo>
                  <a:cubicBezTo>
                    <a:pt x="181922" y="45946"/>
                    <a:pt x="182048" y="45792"/>
                    <a:pt x="182174" y="45638"/>
                  </a:cubicBezTo>
                  <a:cubicBezTo>
                    <a:pt x="182202" y="45610"/>
                    <a:pt x="182216" y="45582"/>
                    <a:pt x="182230" y="45554"/>
                  </a:cubicBezTo>
                  <a:cubicBezTo>
                    <a:pt x="182664" y="44854"/>
                    <a:pt x="183028" y="44140"/>
                    <a:pt x="183349" y="43427"/>
                  </a:cubicBezTo>
                  <a:cubicBezTo>
                    <a:pt x="183391" y="43343"/>
                    <a:pt x="183433" y="43259"/>
                    <a:pt x="183461" y="43175"/>
                  </a:cubicBezTo>
                  <a:cubicBezTo>
                    <a:pt x="184245" y="41089"/>
                    <a:pt x="184651" y="38766"/>
                    <a:pt x="184763" y="37983"/>
                  </a:cubicBezTo>
                  <a:cubicBezTo>
                    <a:pt x="184763" y="37941"/>
                    <a:pt x="184777" y="37885"/>
                    <a:pt x="184777" y="37843"/>
                  </a:cubicBezTo>
                  <a:cubicBezTo>
                    <a:pt x="184791" y="37521"/>
                    <a:pt x="184805" y="37213"/>
                    <a:pt x="184805" y="36891"/>
                  </a:cubicBezTo>
                  <a:cubicBezTo>
                    <a:pt x="184805" y="19425"/>
                    <a:pt x="154590" y="4870"/>
                    <a:pt x="113906" y="1008"/>
                  </a:cubicBezTo>
                  <a:close/>
                  <a:moveTo>
                    <a:pt x="0" y="89540"/>
                  </a:moveTo>
                  <a:cubicBezTo>
                    <a:pt x="0" y="93123"/>
                    <a:pt x="1274" y="96580"/>
                    <a:pt x="3667" y="99855"/>
                  </a:cubicBezTo>
                  <a:cubicBezTo>
                    <a:pt x="14849" y="115207"/>
                    <a:pt x="50326" y="126445"/>
                    <a:pt x="92367" y="126445"/>
                  </a:cubicBezTo>
                  <a:cubicBezTo>
                    <a:pt x="99785" y="126445"/>
                    <a:pt x="107006" y="126096"/>
                    <a:pt x="113906" y="125438"/>
                  </a:cubicBezTo>
                  <a:cubicBezTo>
                    <a:pt x="154590" y="121561"/>
                    <a:pt x="184805" y="106950"/>
                    <a:pt x="184805" y="89540"/>
                  </a:cubicBezTo>
                  <a:moveTo>
                    <a:pt x="0" y="144135"/>
                  </a:moveTo>
                  <a:cubicBezTo>
                    <a:pt x="0" y="164484"/>
                    <a:pt x="41355" y="181026"/>
                    <a:pt x="92367" y="181026"/>
                  </a:cubicBezTo>
                  <a:cubicBezTo>
                    <a:pt x="99533" y="181026"/>
                    <a:pt x="106502" y="180704"/>
                    <a:pt x="113192" y="180074"/>
                  </a:cubicBezTo>
                  <a:cubicBezTo>
                    <a:pt x="154240" y="176310"/>
                    <a:pt x="184805" y="161629"/>
                    <a:pt x="184805" y="14413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E238E8E-DB5B-9252-502C-86B83A93A28B}"/>
                </a:ext>
              </a:extLst>
            </p:cNvPr>
            <p:cNvSpPr/>
            <p:nvPr/>
          </p:nvSpPr>
          <p:spPr>
            <a:xfrm>
              <a:off x="4385254" y="2188094"/>
              <a:ext cx="105951" cy="118667"/>
            </a:xfrm>
            <a:custGeom>
              <a:avLst/>
              <a:gdLst>
                <a:gd name="connsiteX0" fmla="*/ 184777 w 184804"/>
                <a:gd name="connsiteY0" fmla="*/ 37843 h 239889"/>
                <a:gd name="connsiteX1" fmla="*/ 184763 w 184804"/>
                <a:gd name="connsiteY1" fmla="*/ 37983 h 239889"/>
                <a:gd name="connsiteX2" fmla="*/ 183461 w 184804"/>
                <a:gd name="connsiteY2" fmla="*/ 43175 h 239889"/>
                <a:gd name="connsiteX3" fmla="*/ 183349 w 184804"/>
                <a:gd name="connsiteY3" fmla="*/ 43427 h 239889"/>
                <a:gd name="connsiteX4" fmla="*/ 182230 w 184804"/>
                <a:gd name="connsiteY4" fmla="*/ 45554 h 239889"/>
                <a:gd name="connsiteX5" fmla="*/ 182174 w 184804"/>
                <a:gd name="connsiteY5" fmla="*/ 45638 h 239889"/>
                <a:gd name="connsiteX6" fmla="*/ 155387 w 184804"/>
                <a:gd name="connsiteY6" fmla="*/ 63859 h 239889"/>
                <a:gd name="connsiteX7" fmla="*/ 155289 w 184804"/>
                <a:gd name="connsiteY7" fmla="*/ 63887 h 239889"/>
                <a:gd name="connsiteX8" fmla="*/ 153022 w 184804"/>
                <a:gd name="connsiteY8" fmla="*/ 64713 h 239889"/>
                <a:gd name="connsiteX9" fmla="*/ 151245 w 184804"/>
                <a:gd name="connsiteY9" fmla="*/ 65315 h 239889"/>
                <a:gd name="connsiteX10" fmla="*/ 146556 w 184804"/>
                <a:gd name="connsiteY10" fmla="*/ 66770 h 239889"/>
                <a:gd name="connsiteX11" fmla="*/ 143002 w 184804"/>
                <a:gd name="connsiteY11" fmla="*/ 67750 h 239889"/>
                <a:gd name="connsiteX12" fmla="*/ 136858 w 184804"/>
                <a:gd name="connsiteY12" fmla="*/ 69234 h 239889"/>
                <a:gd name="connsiteX13" fmla="*/ 133527 w 184804"/>
                <a:gd name="connsiteY13" fmla="*/ 69933 h 239889"/>
                <a:gd name="connsiteX14" fmla="*/ 132449 w 184804"/>
                <a:gd name="connsiteY14" fmla="*/ 70143 h 239889"/>
                <a:gd name="connsiteX15" fmla="*/ 128363 w 184804"/>
                <a:gd name="connsiteY15" fmla="*/ 70885 h 239889"/>
                <a:gd name="connsiteX16" fmla="*/ 126277 w 184804"/>
                <a:gd name="connsiteY16" fmla="*/ 71235 h 239889"/>
                <a:gd name="connsiteX17" fmla="*/ 123073 w 184804"/>
                <a:gd name="connsiteY17" fmla="*/ 71711 h 239889"/>
                <a:gd name="connsiteX18" fmla="*/ 119238 w 184804"/>
                <a:gd name="connsiteY18" fmla="*/ 72201 h 239889"/>
                <a:gd name="connsiteX19" fmla="*/ 115725 w 184804"/>
                <a:gd name="connsiteY19" fmla="*/ 72606 h 239889"/>
                <a:gd name="connsiteX20" fmla="*/ 113906 w 184804"/>
                <a:gd name="connsiteY20" fmla="*/ 72788 h 239889"/>
                <a:gd name="connsiteX21" fmla="*/ 113248 w 184804"/>
                <a:gd name="connsiteY21" fmla="*/ 72844 h 239889"/>
                <a:gd name="connsiteX22" fmla="*/ 111009 w 184804"/>
                <a:gd name="connsiteY22" fmla="*/ 73040 h 239889"/>
                <a:gd name="connsiteX23" fmla="*/ 107958 w 184804"/>
                <a:gd name="connsiteY23" fmla="*/ 73278 h 239889"/>
                <a:gd name="connsiteX24" fmla="*/ 104277 w 184804"/>
                <a:gd name="connsiteY24" fmla="*/ 73488 h 239889"/>
                <a:gd name="connsiteX25" fmla="*/ 101828 w 184804"/>
                <a:gd name="connsiteY25" fmla="*/ 73600 h 239889"/>
                <a:gd name="connsiteX26" fmla="*/ 92367 w 184804"/>
                <a:gd name="connsiteY26" fmla="*/ 73796 h 239889"/>
                <a:gd name="connsiteX27" fmla="*/ 82921 w 184804"/>
                <a:gd name="connsiteY27" fmla="*/ 73600 h 239889"/>
                <a:gd name="connsiteX28" fmla="*/ 80472 w 184804"/>
                <a:gd name="connsiteY28" fmla="*/ 73488 h 239889"/>
                <a:gd name="connsiteX29" fmla="*/ 76847 w 184804"/>
                <a:gd name="connsiteY29" fmla="*/ 73278 h 239889"/>
                <a:gd name="connsiteX30" fmla="*/ 73754 w 184804"/>
                <a:gd name="connsiteY30" fmla="*/ 73040 h 239889"/>
                <a:gd name="connsiteX31" fmla="*/ 71515 w 184804"/>
                <a:gd name="connsiteY31" fmla="*/ 72844 h 239889"/>
                <a:gd name="connsiteX32" fmla="*/ 69038 w 184804"/>
                <a:gd name="connsiteY32" fmla="*/ 72606 h 239889"/>
                <a:gd name="connsiteX33" fmla="*/ 65735 w 184804"/>
                <a:gd name="connsiteY33" fmla="*/ 72229 h 239889"/>
                <a:gd name="connsiteX34" fmla="*/ 61368 w 184804"/>
                <a:gd name="connsiteY34" fmla="*/ 71655 h 239889"/>
                <a:gd name="connsiteX35" fmla="*/ 58499 w 184804"/>
                <a:gd name="connsiteY35" fmla="*/ 71235 h 239889"/>
                <a:gd name="connsiteX36" fmla="*/ 54651 w 184804"/>
                <a:gd name="connsiteY36" fmla="*/ 70577 h 239889"/>
                <a:gd name="connsiteX37" fmla="*/ 52328 w 184804"/>
                <a:gd name="connsiteY37" fmla="*/ 70143 h 239889"/>
                <a:gd name="connsiteX38" fmla="*/ 50970 w 184804"/>
                <a:gd name="connsiteY38" fmla="*/ 69877 h 239889"/>
                <a:gd name="connsiteX39" fmla="*/ 48339 w 184804"/>
                <a:gd name="connsiteY39" fmla="*/ 69332 h 239889"/>
                <a:gd name="connsiteX40" fmla="*/ 47905 w 184804"/>
                <a:gd name="connsiteY40" fmla="*/ 69234 h 239889"/>
                <a:gd name="connsiteX41" fmla="*/ 45036 w 184804"/>
                <a:gd name="connsiteY41" fmla="*/ 68576 h 239889"/>
                <a:gd name="connsiteX42" fmla="*/ 43147 w 184804"/>
                <a:gd name="connsiteY42" fmla="*/ 68114 h 239889"/>
                <a:gd name="connsiteX43" fmla="*/ 41481 w 184804"/>
                <a:gd name="connsiteY43" fmla="*/ 67680 h 239889"/>
                <a:gd name="connsiteX44" fmla="*/ 33056 w 184804"/>
                <a:gd name="connsiteY44" fmla="*/ 65161 h 239889"/>
                <a:gd name="connsiteX45" fmla="*/ 28368 w 184804"/>
                <a:gd name="connsiteY45" fmla="*/ 63468 h 239889"/>
                <a:gd name="connsiteX46" fmla="*/ 26143 w 184804"/>
                <a:gd name="connsiteY46" fmla="*/ 62572 h 239889"/>
                <a:gd name="connsiteX47" fmla="*/ 21902 w 184804"/>
                <a:gd name="connsiteY47" fmla="*/ 60711 h 239889"/>
                <a:gd name="connsiteX48" fmla="*/ 20265 w 184804"/>
                <a:gd name="connsiteY48" fmla="*/ 59913 h 239889"/>
                <a:gd name="connsiteX49" fmla="*/ 56 w 184804"/>
                <a:gd name="connsiteY49" fmla="*/ 38067 h 239889"/>
                <a:gd name="connsiteX50" fmla="*/ 0 w 184804"/>
                <a:gd name="connsiteY50" fmla="*/ 37717 h 239889"/>
                <a:gd name="connsiteX51" fmla="*/ 0 w 184804"/>
                <a:gd name="connsiteY51" fmla="*/ 202998 h 239889"/>
                <a:gd name="connsiteX52" fmla="*/ 92367 w 184804"/>
                <a:gd name="connsiteY52" fmla="*/ 239889 h 239889"/>
                <a:gd name="connsiteX53" fmla="*/ 184805 w 184804"/>
                <a:gd name="connsiteY53" fmla="*/ 202998 h 239889"/>
                <a:gd name="connsiteX54" fmla="*/ 184805 w 184804"/>
                <a:gd name="connsiteY54" fmla="*/ 37717 h 239889"/>
                <a:gd name="connsiteX55" fmla="*/ 184777 w 184804"/>
                <a:gd name="connsiteY55" fmla="*/ 37843 h 239889"/>
                <a:gd name="connsiteX56" fmla="*/ 113906 w 184804"/>
                <a:gd name="connsiteY56" fmla="*/ 1008 h 239889"/>
                <a:gd name="connsiteX57" fmla="*/ 92367 w 184804"/>
                <a:gd name="connsiteY57" fmla="*/ 0 h 239889"/>
                <a:gd name="connsiteX58" fmla="*/ 43147 w 184804"/>
                <a:gd name="connsiteY58" fmla="*/ 5654 h 239889"/>
                <a:gd name="connsiteX59" fmla="*/ 0 w 184804"/>
                <a:gd name="connsiteY59" fmla="*/ 36891 h 239889"/>
                <a:gd name="connsiteX60" fmla="*/ 56 w 184804"/>
                <a:gd name="connsiteY60" fmla="*/ 38067 h 239889"/>
                <a:gd name="connsiteX61" fmla="*/ 3023 w 184804"/>
                <a:gd name="connsiteY61" fmla="*/ 46086 h 239889"/>
                <a:gd name="connsiteX62" fmla="*/ 20265 w 184804"/>
                <a:gd name="connsiteY62" fmla="*/ 59913 h 239889"/>
                <a:gd name="connsiteX63" fmla="*/ 21902 w 184804"/>
                <a:gd name="connsiteY63" fmla="*/ 60711 h 239889"/>
                <a:gd name="connsiteX64" fmla="*/ 26143 w 184804"/>
                <a:gd name="connsiteY64" fmla="*/ 62572 h 239889"/>
                <a:gd name="connsiteX65" fmla="*/ 28368 w 184804"/>
                <a:gd name="connsiteY65" fmla="*/ 63468 h 239889"/>
                <a:gd name="connsiteX66" fmla="*/ 33056 w 184804"/>
                <a:gd name="connsiteY66" fmla="*/ 65161 h 239889"/>
                <a:gd name="connsiteX67" fmla="*/ 41481 w 184804"/>
                <a:gd name="connsiteY67" fmla="*/ 67680 h 239889"/>
                <a:gd name="connsiteX68" fmla="*/ 43147 w 184804"/>
                <a:gd name="connsiteY68" fmla="*/ 68100 h 239889"/>
                <a:gd name="connsiteX69" fmla="*/ 45036 w 184804"/>
                <a:gd name="connsiteY69" fmla="*/ 68576 h 239889"/>
                <a:gd name="connsiteX70" fmla="*/ 47905 w 184804"/>
                <a:gd name="connsiteY70" fmla="*/ 69234 h 239889"/>
                <a:gd name="connsiteX71" fmla="*/ 48339 w 184804"/>
                <a:gd name="connsiteY71" fmla="*/ 69332 h 239889"/>
                <a:gd name="connsiteX72" fmla="*/ 50970 w 184804"/>
                <a:gd name="connsiteY72" fmla="*/ 69877 h 239889"/>
                <a:gd name="connsiteX73" fmla="*/ 52328 w 184804"/>
                <a:gd name="connsiteY73" fmla="*/ 70143 h 239889"/>
                <a:gd name="connsiteX74" fmla="*/ 54651 w 184804"/>
                <a:gd name="connsiteY74" fmla="*/ 70577 h 239889"/>
                <a:gd name="connsiteX75" fmla="*/ 58499 w 184804"/>
                <a:gd name="connsiteY75" fmla="*/ 71235 h 239889"/>
                <a:gd name="connsiteX76" fmla="*/ 61368 w 184804"/>
                <a:gd name="connsiteY76" fmla="*/ 71655 h 239889"/>
                <a:gd name="connsiteX77" fmla="*/ 65735 w 184804"/>
                <a:gd name="connsiteY77" fmla="*/ 72229 h 239889"/>
                <a:gd name="connsiteX78" fmla="*/ 69038 w 184804"/>
                <a:gd name="connsiteY78" fmla="*/ 72606 h 239889"/>
                <a:gd name="connsiteX79" fmla="*/ 71515 w 184804"/>
                <a:gd name="connsiteY79" fmla="*/ 72844 h 239889"/>
                <a:gd name="connsiteX80" fmla="*/ 73754 w 184804"/>
                <a:gd name="connsiteY80" fmla="*/ 73040 h 239889"/>
                <a:gd name="connsiteX81" fmla="*/ 76847 w 184804"/>
                <a:gd name="connsiteY81" fmla="*/ 73278 h 239889"/>
                <a:gd name="connsiteX82" fmla="*/ 80472 w 184804"/>
                <a:gd name="connsiteY82" fmla="*/ 73488 h 239889"/>
                <a:gd name="connsiteX83" fmla="*/ 82921 w 184804"/>
                <a:gd name="connsiteY83" fmla="*/ 73600 h 239889"/>
                <a:gd name="connsiteX84" fmla="*/ 92367 w 184804"/>
                <a:gd name="connsiteY84" fmla="*/ 73796 h 239889"/>
                <a:gd name="connsiteX85" fmla="*/ 101828 w 184804"/>
                <a:gd name="connsiteY85" fmla="*/ 73600 h 239889"/>
                <a:gd name="connsiteX86" fmla="*/ 104277 w 184804"/>
                <a:gd name="connsiteY86" fmla="*/ 73488 h 239889"/>
                <a:gd name="connsiteX87" fmla="*/ 107958 w 184804"/>
                <a:gd name="connsiteY87" fmla="*/ 73278 h 239889"/>
                <a:gd name="connsiteX88" fmla="*/ 111009 w 184804"/>
                <a:gd name="connsiteY88" fmla="*/ 73040 h 239889"/>
                <a:gd name="connsiteX89" fmla="*/ 113248 w 184804"/>
                <a:gd name="connsiteY89" fmla="*/ 72844 h 239889"/>
                <a:gd name="connsiteX90" fmla="*/ 113906 w 184804"/>
                <a:gd name="connsiteY90" fmla="*/ 72788 h 239889"/>
                <a:gd name="connsiteX91" fmla="*/ 115725 w 184804"/>
                <a:gd name="connsiteY91" fmla="*/ 72606 h 239889"/>
                <a:gd name="connsiteX92" fmla="*/ 119238 w 184804"/>
                <a:gd name="connsiteY92" fmla="*/ 72201 h 239889"/>
                <a:gd name="connsiteX93" fmla="*/ 123073 w 184804"/>
                <a:gd name="connsiteY93" fmla="*/ 71711 h 239889"/>
                <a:gd name="connsiteX94" fmla="*/ 126277 w 184804"/>
                <a:gd name="connsiteY94" fmla="*/ 71235 h 239889"/>
                <a:gd name="connsiteX95" fmla="*/ 128363 w 184804"/>
                <a:gd name="connsiteY95" fmla="*/ 70885 h 239889"/>
                <a:gd name="connsiteX96" fmla="*/ 132449 w 184804"/>
                <a:gd name="connsiteY96" fmla="*/ 70143 h 239889"/>
                <a:gd name="connsiteX97" fmla="*/ 133527 w 184804"/>
                <a:gd name="connsiteY97" fmla="*/ 69933 h 239889"/>
                <a:gd name="connsiteX98" fmla="*/ 136858 w 184804"/>
                <a:gd name="connsiteY98" fmla="*/ 69234 h 239889"/>
                <a:gd name="connsiteX99" fmla="*/ 143002 w 184804"/>
                <a:gd name="connsiteY99" fmla="*/ 67750 h 239889"/>
                <a:gd name="connsiteX100" fmla="*/ 146556 w 184804"/>
                <a:gd name="connsiteY100" fmla="*/ 66770 h 239889"/>
                <a:gd name="connsiteX101" fmla="*/ 151245 w 184804"/>
                <a:gd name="connsiteY101" fmla="*/ 65315 h 239889"/>
                <a:gd name="connsiteX102" fmla="*/ 153022 w 184804"/>
                <a:gd name="connsiteY102" fmla="*/ 64713 h 239889"/>
                <a:gd name="connsiteX103" fmla="*/ 155289 w 184804"/>
                <a:gd name="connsiteY103" fmla="*/ 63887 h 239889"/>
                <a:gd name="connsiteX104" fmla="*/ 155387 w 184804"/>
                <a:gd name="connsiteY104" fmla="*/ 63859 h 239889"/>
                <a:gd name="connsiteX105" fmla="*/ 181782 w 184804"/>
                <a:gd name="connsiteY105" fmla="*/ 46086 h 239889"/>
                <a:gd name="connsiteX106" fmla="*/ 182174 w 184804"/>
                <a:gd name="connsiteY106" fmla="*/ 45638 h 239889"/>
                <a:gd name="connsiteX107" fmla="*/ 182230 w 184804"/>
                <a:gd name="connsiteY107" fmla="*/ 45554 h 239889"/>
                <a:gd name="connsiteX108" fmla="*/ 183349 w 184804"/>
                <a:gd name="connsiteY108" fmla="*/ 43427 h 239889"/>
                <a:gd name="connsiteX109" fmla="*/ 183461 w 184804"/>
                <a:gd name="connsiteY109" fmla="*/ 43175 h 239889"/>
                <a:gd name="connsiteX110" fmla="*/ 184763 w 184804"/>
                <a:gd name="connsiteY110" fmla="*/ 37983 h 239889"/>
                <a:gd name="connsiteX111" fmla="*/ 184777 w 184804"/>
                <a:gd name="connsiteY111" fmla="*/ 37843 h 239889"/>
                <a:gd name="connsiteX112" fmla="*/ 184805 w 184804"/>
                <a:gd name="connsiteY112" fmla="*/ 36891 h 239889"/>
                <a:gd name="connsiteX113" fmla="*/ 113906 w 184804"/>
                <a:gd name="connsiteY113" fmla="*/ 1008 h 239889"/>
                <a:gd name="connsiteX114" fmla="*/ 0 w 184804"/>
                <a:gd name="connsiteY114" fmla="*/ 89540 h 239889"/>
                <a:gd name="connsiteX115" fmla="*/ 3667 w 184804"/>
                <a:gd name="connsiteY115" fmla="*/ 99855 h 239889"/>
                <a:gd name="connsiteX116" fmla="*/ 92367 w 184804"/>
                <a:gd name="connsiteY116" fmla="*/ 126445 h 239889"/>
                <a:gd name="connsiteX117" fmla="*/ 113906 w 184804"/>
                <a:gd name="connsiteY117" fmla="*/ 125438 h 239889"/>
                <a:gd name="connsiteX118" fmla="*/ 184805 w 184804"/>
                <a:gd name="connsiteY118" fmla="*/ 89540 h 239889"/>
                <a:gd name="connsiteX119" fmla="*/ 0 w 184804"/>
                <a:gd name="connsiteY119" fmla="*/ 144135 h 239889"/>
                <a:gd name="connsiteX120" fmla="*/ 92367 w 184804"/>
                <a:gd name="connsiteY120" fmla="*/ 181026 h 239889"/>
                <a:gd name="connsiteX121" fmla="*/ 113192 w 184804"/>
                <a:gd name="connsiteY121" fmla="*/ 180074 h 239889"/>
                <a:gd name="connsiteX122" fmla="*/ 184805 w 184804"/>
                <a:gd name="connsiteY122" fmla="*/ 144135 h 23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84804" h="239889">
                  <a:moveTo>
                    <a:pt x="184777" y="37843"/>
                  </a:moveTo>
                  <a:cubicBezTo>
                    <a:pt x="184777" y="37843"/>
                    <a:pt x="184763" y="37941"/>
                    <a:pt x="184763" y="37983"/>
                  </a:cubicBezTo>
                  <a:cubicBezTo>
                    <a:pt x="184637" y="39746"/>
                    <a:pt x="184203" y="41481"/>
                    <a:pt x="183461" y="43175"/>
                  </a:cubicBezTo>
                  <a:cubicBezTo>
                    <a:pt x="183433" y="43259"/>
                    <a:pt x="183391" y="43343"/>
                    <a:pt x="183349" y="43427"/>
                  </a:cubicBezTo>
                  <a:cubicBezTo>
                    <a:pt x="183041" y="44224"/>
                    <a:pt x="182678" y="44966"/>
                    <a:pt x="182230" y="45554"/>
                  </a:cubicBezTo>
                  <a:cubicBezTo>
                    <a:pt x="182216" y="45582"/>
                    <a:pt x="182202" y="45610"/>
                    <a:pt x="182174" y="45638"/>
                  </a:cubicBezTo>
                  <a:cubicBezTo>
                    <a:pt x="177835" y="52747"/>
                    <a:pt x="168361" y="59059"/>
                    <a:pt x="155387" y="63859"/>
                  </a:cubicBezTo>
                  <a:cubicBezTo>
                    <a:pt x="155345" y="63859"/>
                    <a:pt x="155317" y="63873"/>
                    <a:pt x="155289" y="63887"/>
                  </a:cubicBezTo>
                  <a:cubicBezTo>
                    <a:pt x="154548" y="64181"/>
                    <a:pt x="153792" y="64447"/>
                    <a:pt x="153022" y="64713"/>
                  </a:cubicBezTo>
                  <a:cubicBezTo>
                    <a:pt x="152434" y="64909"/>
                    <a:pt x="151847" y="65119"/>
                    <a:pt x="151245" y="65315"/>
                  </a:cubicBezTo>
                  <a:cubicBezTo>
                    <a:pt x="149719" y="65819"/>
                    <a:pt x="148152" y="66309"/>
                    <a:pt x="146556" y="66770"/>
                  </a:cubicBezTo>
                  <a:cubicBezTo>
                    <a:pt x="145395" y="67106"/>
                    <a:pt x="144205" y="67428"/>
                    <a:pt x="143002" y="67750"/>
                  </a:cubicBezTo>
                  <a:cubicBezTo>
                    <a:pt x="141014" y="68282"/>
                    <a:pt x="138957" y="68772"/>
                    <a:pt x="136858" y="69234"/>
                  </a:cubicBezTo>
                  <a:cubicBezTo>
                    <a:pt x="135766" y="69485"/>
                    <a:pt x="134661" y="69709"/>
                    <a:pt x="133527" y="69933"/>
                  </a:cubicBezTo>
                  <a:cubicBezTo>
                    <a:pt x="133177" y="70017"/>
                    <a:pt x="132813" y="70087"/>
                    <a:pt x="132449" y="70143"/>
                  </a:cubicBezTo>
                  <a:cubicBezTo>
                    <a:pt x="131106" y="70409"/>
                    <a:pt x="129748" y="70661"/>
                    <a:pt x="128363" y="70885"/>
                  </a:cubicBezTo>
                  <a:cubicBezTo>
                    <a:pt x="127663" y="71011"/>
                    <a:pt x="126977" y="71123"/>
                    <a:pt x="126277" y="71235"/>
                  </a:cubicBezTo>
                  <a:cubicBezTo>
                    <a:pt x="125214" y="71403"/>
                    <a:pt x="124150" y="71557"/>
                    <a:pt x="123073" y="71711"/>
                  </a:cubicBezTo>
                  <a:cubicBezTo>
                    <a:pt x="121813" y="71893"/>
                    <a:pt x="120526" y="72061"/>
                    <a:pt x="119238" y="72201"/>
                  </a:cubicBezTo>
                  <a:cubicBezTo>
                    <a:pt x="118076" y="72354"/>
                    <a:pt x="116915" y="72480"/>
                    <a:pt x="115725" y="72606"/>
                  </a:cubicBezTo>
                  <a:cubicBezTo>
                    <a:pt x="115123" y="72676"/>
                    <a:pt x="114522" y="72732"/>
                    <a:pt x="113906" y="72788"/>
                  </a:cubicBezTo>
                  <a:cubicBezTo>
                    <a:pt x="113696" y="72802"/>
                    <a:pt x="113472" y="72830"/>
                    <a:pt x="113248" y="72844"/>
                  </a:cubicBezTo>
                  <a:cubicBezTo>
                    <a:pt x="112506" y="72914"/>
                    <a:pt x="111765" y="72984"/>
                    <a:pt x="111009" y="73040"/>
                  </a:cubicBezTo>
                  <a:cubicBezTo>
                    <a:pt x="110001" y="73124"/>
                    <a:pt x="108980" y="73208"/>
                    <a:pt x="107958" y="73278"/>
                  </a:cubicBezTo>
                  <a:cubicBezTo>
                    <a:pt x="106740" y="73362"/>
                    <a:pt x="105509" y="73432"/>
                    <a:pt x="104277" y="73488"/>
                  </a:cubicBezTo>
                  <a:cubicBezTo>
                    <a:pt x="103466" y="73530"/>
                    <a:pt x="102640" y="73572"/>
                    <a:pt x="101828" y="73600"/>
                  </a:cubicBezTo>
                  <a:cubicBezTo>
                    <a:pt x="98721" y="73726"/>
                    <a:pt x="95558" y="73796"/>
                    <a:pt x="92367" y="73796"/>
                  </a:cubicBezTo>
                  <a:cubicBezTo>
                    <a:pt x="89177" y="73796"/>
                    <a:pt x="86028" y="73726"/>
                    <a:pt x="82921" y="73600"/>
                  </a:cubicBezTo>
                  <a:cubicBezTo>
                    <a:pt x="82109" y="73572"/>
                    <a:pt x="81283" y="73530"/>
                    <a:pt x="80472" y="73488"/>
                  </a:cubicBezTo>
                  <a:cubicBezTo>
                    <a:pt x="79254" y="73432"/>
                    <a:pt x="78050" y="73362"/>
                    <a:pt x="76847" y="73278"/>
                  </a:cubicBezTo>
                  <a:cubicBezTo>
                    <a:pt x="75811" y="73208"/>
                    <a:pt x="74776" y="73124"/>
                    <a:pt x="73754" y="73040"/>
                  </a:cubicBezTo>
                  <a:cubicBezTo>
                    <a:pt x="72998" y="72984"/>
                    <a:pt x="72257" y="72914"/>
                    <a:pt x="71515" y="72844"/>
                  </a:cubicBezTo>
                  <a:cubicBezTo>
                    <a:pt x="70675" y="72774"/>
                    <a:pt x="69849" y="72690"/>
                    <a:pt x="69038" y="72606"/>
                  </a:cubicBezTo>
                  <a:cubicBezTo>
                    <a:pt x="67932" y="72494"/>
                    <a:pt x="66826" y="72368"/>
                    <a:pt x="65735" y="72229"/>
                  </a:cubicBezTo>
                  <a:cubicBezTo>
                    <a:pt x="64251" y="72061"/>
                    <a:pt x="62796" y="71865"/>
                    <a:pt x="61368" y="71655"/>
                  </a:cubicBezTo>
                  <a:cubicBezTo>
                    <a:pt x="60403" y="71529"/>
                    <a:pt x="59451" y="71375"/>
                    <a:pt x="58499" y="71235"/>
                  </a:cubicBezTo>
                  <a:cubicBezTo>
                    <a:pt x="57198" y="71025"/>
                    <a:pt x="55910" y="70815"/>
                    <a:pt x="54651" y="70577"/>
                  </a:cubicBezTo>
                  <a:cubicBezTo>
                    <a:pt x="53867" y="70437"/>
                    <a:pt x="53097" y="70297"/>
                    <a:pt x="52328" y="70143"/>
                  </a:cubicBezTo>
                  <a:cubicBezTo>
                    <a:pt x="51866" y="70059"/>
                    <a:pt x="51418" y="69975"/>
                    <a:pt x="50970" y="69877"/>
                  </a:cubicBezTo>
                  <a:cubicBezTo>
                    <a:pt x="50088" y="69709"/>
                    <a:pt x="49207" y="69527"/>
                    <a:pt x="48339" y="69332"/>
                  </a:cubicBezTo>
                  <a:cubicBezTo>
                    <a:pt x="48199" y="69304"/>
                    <a:pt x="48059" y="69276"/>
                    <a:pt x="47905" y="69234"/>
                  </a:cubicBezTo>
                  <a:cubicBezTo>
                    <a:pt x="46939" y="69024"/>
                    <a:pt x="45988" y="68800"/>
                    <a:pt x="45036" y="68576"/>
                  </a:cubicBezTo>
                  <a:cubicBezTo>
                    <a:pt x="44406" y="68422"/>
                    <a:pt x="43777" y="68268"/>
                    <a:pt x="43147" y="68114"/>
                  </a:cubicBezTo>
                  <a:cubicBezTo>
                    <a:pt x="42587" y="67974"/>
                    <a:pt x="42027" y="67834"/>
                    <a:pt x="41481" y="67680"/>
                  </a:cubicBezTo>
                  <a:cubicBezTo>
                    <a:pt x="38556" y="66910"/>
                    <a:pt x="35743" y="66071"/>
                    <a:pt x="33056" y="65161"/>
                  </a:cubicBezTo>
                  <a:cubicBezTo>
                    <a:pt x="31447" y="64615"/>
                    <a:pt x="29879" y="64055"/>
                    <a:pt x="28368" y="63468"/>
                  </a:cubicBezTo>
                  <a:cubicBezTo>
                    <a:pt x="27612" y="63174"/>
                    <a:pt x="26870" y="62880"/>
                    <a:pt x="26143" y="62572"/>
                  </a:cubicBezTo>
                  <a:cubicBezTo>
                    <a:pt x="24673" y="61984"/>
                    <a:pt x="23260" y="61368"/>
                    <a:pt x="21902" y="60711"/>
                  </a:cubicBezTo>
                  <a:cubicBezTo>
                    <a:pt x="21342" y="60445"/>
                    <a:pt x="20811" y="60193"/>
                    <a:pt x="20265" y="59913"/>
                  </a:cubicBezTo>
                  <a:cubicBezTo>
                    <a:pt x="8159" y="53909"/>
                    <a:pt x="700" y="46338"/>
                    <a:pt x="56" y="38067"/>
                  </a:cubicBezTo>
                  <a:cubicBezTo>
                    <a:pt x="28" y="37955"/>
                    <a:pt x="14" y="37843"/>
                    <a:pt x="0" y="37717"/>
                  </a:cubicBezTo>
                  <a:lnTo>
                    <a:pt x="0" y="202998"/>
                  </a:lnTo>
                  <a:cubicBezTo>
                    <a:pt x="0" y="223431"/>
                    <a:pt x="41355" y="239889"/>
                    <a:pt x="92367" y="239889"/>
                  </a:cubicBezTo>
                  <a:cubicBezTo>
                    <a:pt x="143379" y="239889"/>
                    <a:pt x="184805" y="223431"/>
                    <a:pt x="184805" y="202998"/>
                  </a:cubicBezTo>
                  <a:lnTo>
                    <a:pt x="184805" y="37717"/>
                  </a:lnTo>
                  <a:cubicBezTo>
                    <a:pt x="184805" y="37717"/>
                    <a:pt x="184805" y="37759"/>
                    <a:pt x="184777" y="37843"/>
                  </a:cubicBezTo>
                  <a:close/>
                  <a:moveTo>
                    <a:pt x="113906" y="1008"/>
                  </a:moveTo>
                  <a:cubicBezTo>
                    <a:pt x="107006" y="350"/>
                    <a:pt x="99785" y="0"/>
                    <a:pt x="92367" y="0"/>
                  </a:cubicBezTo>
                  <a:cubicBezTo>
                    <a:pt x="74272" y="0"/>
                    <a:pt x="57394" y="2071"/>
                    <a:pt x="43147" y="5654"/>
                  </a:cubicBezTo>
                  <a:cubicBezTo>
                    <a:pt x="17214" y="12176"/>
                    <a:pt x="0" y="23708"/>
                    <a:pt x="0" y="36891"/>
                  </a:cubicBezTo>
                  <a:cubicBezTo>
                    <a:pt x="0" y="37283"/>
                    <a:pt x="14" y="37675"/>
                    <a:pt x="56" y="38067"/>
                  </a:cubicBezTo>
                  <a:cubicBezTo>
                    <a:pt x="728" y="43035"/>
                    <a:pt x="3023" y="46086"/>
                    <a:pt x="3023" y="46086"/>
                  </a:cubicBezTo>
                  <a:cubicBezTo>
                    <a:pt x="6298" y="51222"/>
                    <a:pt x="12260" y="55896"/>
                    <a:pt x="20265" y="59913"/>
                  </a:cubicBezTo>
                  <a:cubicBezTo>
                    <a:pt x="20811" y="60193"/>
                    <a:pt x="21342" y="60445"/>
                    <a:pt x="21902" y="60711"/>
                  </a:cubicBezTo>
                  <a:cubicBezTo>
                    <a:pt x="23260" y="61368"/>
                    <a:pt x="24673" y="61984"/>
                    <a:pt x="26143" y="62572"/>
                  </a:cubicBezTo>
                  <a:cubicBezTo>
                    <a:pt x="26870" y="62880"/>
                    <a:pt x="27612" y="63174"/>
                    <a:pt x="28368" y="63468"/>
                  </a:cubicBezTo>
                  <a:cubicBezTo>
                    <a:pt x="29879" y="64055"/>
                    <a:pt x="31447" y="64615"/>
                    <a:pt x="33056" y="65161"/>
                  </a:cubicBezTo>
                  <a:cubicBezTo>
                    <a:pt x="35743" y="66071"/>
                    <a:pt x="38556" y="66910"/>
                    <a:pt x="41481" y="67680"/>
                  </a:cubicBezTo>
                  <a:cubicBezTo>
                    <a:pt x="42027" y="67820"/>
                    <a:pt x="42587" y="67960"/>
                    <a:pt x="43147" y="68100"/>
                  </a:cubicBezTo>
                  <a:cubicBezTo>
                    <a:pt x="43777" y="68268"/>
                    <a:pt x="44406" y="68422"/>
                    <a:pt x="45036" y="68576"/>
                  </a:cubicBezTo>
                  <a:cubicBezTo>
                    <a:pt x="45988" y="68800"/>
                    <a:pt x="46939" y="69024"/>
                    <a:pt x="47905" y="69234"/>
                  </a:cubicBezTo>
                  <a:cubicBezTo>
                    <a:pt x="48059" y="69276"/>
                    <a:pt x="48199" y="69304"/>
                    <a:pt x="48339" y="69332"/>
                  </a:cubicBezTo>
                  <a:cubicBezTo>
                    <a:pt x="49207" y="69527"/>
                    <a:pt x="50088" y="69709"/>
                    <a:pt x="50970" y="69877"/>
                  </a:cubicBezTo>
                  <a:cubicBezTo>
                    <a:pt x="51418" y="69975"/>
                    <a:pt x="51866" y="70059"/>
                    <a:pt x="52328" y="70143"/>
                  </a:cubicBezTo>
                  <a:cubicBezTo>
                    <a:pt x="53097" y="70297"/>
                    <a:pt x="53867" y="70437"/>
                    <a:pt x="54651" y="70577"/>
                  </a:cubicBezTo>
                  <a:cubicBezTo>
                    <a:pt x="55910" y="70815"/>
                    <a:pt x="57198" y="71025"/>
                    <a:pt x="58499" y="71235"/>
                  </a:cubicBezTo>
                  <a:cubicBezTo>
                    <a:pt x="59451" y="71375"/>
                    <a:pt x="60403" y="71529"/>
                    <a:pt x="61368" y="71655"/>
                  </a:cubicBezTo>
                  <a:cubicBezTo>
                    <a:pt x="62796" y="71865"/>
                    <a:pt x="64251" y="72061"/>
                    <a:pt x="65735" y="72229"/>
                  </a:cubicBezTo>
                  <a:cubicBezTo>
                    <a:pt x="66826" y="72368"/>
                    <a:pt x="67932" y="72494"/>
                    <a:pt x="69038" y="72606"/>
                  </a:cubicBezTo>
                  <a:cubicBezTo>
                    <a:pt x="69849" y="72690"/>
                    <a:pt x="70675" y="72774"/>
                    <a:pt x="71515" y="72844"/>
                  </a:cubicBezTo>
                  <a:cubicBezTo>
                    <a:pt x="72257" y="72914"/>
                    <a:pt x="72998" y="72984"/>
                    <a:pt x="73754" y="73040"/>
                  </a:cubicBezTo>
                  <a:cubicBezTo>
                    <a:pt x="74776" y="73124"/>
                    <a:pt x="75811" y="73208"/>
                    <a:pt x="76847" y="73278"/>
                  </a:cubicBezTo>
                  <a:cubicBezTo>
                    <a:pt x="78050" y="73362"/>
                    <a:pt x="79254" y="73432"/>
                    <a:pt x="80472" y="73488"/>
                  </a:cubicBezTo>
                  <a:cubicBezTo>
                    <a:pt x="81283" y="73530"/>
                    <a:pt x="82109" y="73572"/>
                    <a:pt x="82921" y="73600"/>
                  </a:cubicBezTo>
                  <a:cubicBezTo>
                    <a:pt x="86028" y="73726"/>
                    <a:pt x="89177" y="73796"/>
                    <a:pt x="92367" y="73796"/>
                  </a:cubicBezTo>
                  <a:cubicBezTo>
                    <a:pt x="95558" y="73796"/>
                    <a:pt x="98721" y="73726"/>
                    <a:pt x="101828" y="73600"/>
                  </a:cubicBezTo>
                  <a:cubicBezTo>
                    <a:pt x="102640" y="73572"/>
                    <a:pt x="103466" y="73530"/>
                    <a:pt x="104277" y="73488"/>
                  </a:cubicBezTo>
                  <a:cubicBezTo>
                    <a:pt x="105509" y="73432"/>
                    <a:pt x="106740" y="73362"/>
                    <a:pt x="107958" y="73278"/>
                  </a:cubicBezTo>
                  <a:cubicBezTo>
                    <a:pt x="108980" y="73208"/>
                    <a:pt x="110001" y="73124"/>
                    <a:pt x="111009" y="73040"/>
                  </a:cubicBezTo>
                  <a:cubicBezTo>
                    <a:pt x="111765" y="72984"/>
                    <a:pt x="112506" y="72914"/>
                    <a:pt x="113248" y="72844"/>
                  </a:cubicBezTo>
                  <a:cubicBezTo>
                    <a:pt x="113472" y="72830"/>
                    <a:pt x="113696" y="72802"/>
                    <a:pt x="113906" y="72788"/>
                  </a:cubicBezTo>
                  <a:cubicBezTo>
                    <a:pt x="114522" y="72732"/>
                    <a:pt x="115123" y="72676"/>
                    <a:pt x="115725" y="72606"/>
                  </a:cubicBezTo>
                  <a:cubicBezTo>
                    <a:pt x="116915" y="72480"/>
                    <a:pt x="118076" y="72354"/>
                    <a:pt x="119238" y="72201"/>
                  </a:cubicBezTo>
                  <a:cubicBezTo>
                    <a:pt x="120526" y="72061"/>
                    <a:pt x="121813" y="71893"/>
                    <a:pt x="123073" y="71711"/>
                  </a:cubicBezTo>
                  <a:cubicBezTo>
                    <a:pt x="124150" y="71557"/>
                    <a:pt x="125214" y="71403"/>
                    <a:pt x="126277" y="71235"/>
                  </a:cubicBezTo>
                  <a:cubicBezTo>
                    <a:pt x="126977" y="71123"/>
                    <a:pt x="127663" y="71011"/>
                    <a:pt x="128363" y="70885"/>
                  </a:cubicBezTo>
                  <a:cubicBezTo>
                    <a:pt x="129748" y="70647"/>
                    <a:pt x="131106" y="70409"/>
                    <a:pt x="132449" y="70143"/>
                  </a:cubicBezTo>
                  <a:cubicBezTo>
                    <a:pt x="132813" y="70087"/>
                    <a:pt x="133177" y="70017"/>
                    <a:pt x="133527" y="69933"/>
                  </a:cubicBezTo>
                  <a:cubicBezTo>
                    <a:pt x="134647" y="69709"/>
                    <a:pt x="135766" y="69471"/>
                    <a:pt x="136858" y="69234"/>
                  </a:cubicBezTo>
                  <a:cubicBezTo>
                    <a:pt x="138957" y="68772"/>
                    <a:pt x="141014" y="68282"/>
                    <a:pt x="143002" y="67750"/>
                  </a:cubicBezTo>
                  <a:cubicBezTo>
                    <a:pt x="144205" y="67428"/>
                    <a:pt x="145395" y="67106"/>
                    <a:pt x="146556" y="66770"/>
                  </a:cubicBezTo>
                  <a:cubicBezTo>
                    <a:pt x="148152" y="66309"/>
                    <a:pt x="149719" y="65819"/>
                    <a:pt x="151245" y="65315"/>
                  </a:cubicBezTo>
                  <a:cubicBezTo>
                    <a:pt x="151847" y="65119"/>
                    <a:pt x="152434" y="64909"/>
                    <a:pt x="153022" y="64713"/>
                  </a:cubicBezTo>
                  <a:cubicBezTo>
                    <a:pt x="153792" y="64447"/>
                    <a:pt x="154548" y="64167"/>
                    <a:pt x="155289" y="63887"/>
                  </a:cubicBezTo>
                  <a:cubicBezTo>
                    <a:pt x="155317" y="63873"/>
                    <a:pt x="155345" y="63859"/>
                    <a:pt x="155387" y="63859"/>
                  </a:cubicBezTo>
                  <a:cubicBezTo>
                    <a:pt x="168011" y="59115"/>
                    <a:pt x="177317" y="52999"/>
                    <a:pt x="181782" y="46086"/>
                  </a:cubicBezTo>
                  <a:cubicBezTo>
                    <a:pt x="181922" y="45946"/>
                    <a:pt x="182048" y="45792"/>
                    <a:pt x="182174" y="45638"/>
                  </a:cubicBezTo>
                  <a:cubicBezTo>
                    <a:pt x="182202" y="45610"/>
                    <a:pt x="182216" y="45582"/>
                    <a:pt x="182230" y="45554"/>
                  </a:cubicBezTo>
                  <a:cubicBezTo>
                    <a:pt x="182664" y="44854"/>
                    <a:pt x="183027" y="44140"/>
                    <a:pt x="183349" y="43427"/>
                  </a:cubicBezTo>
                  <a:cubicBezTo>
                    <a:pt x="183391" y="43343"/>
                    <a:pt x="183433" y="43259"/>
                    <a:pt x="183461" y="43175"/>
                  </a:cubicBezTo>
                  <a:cubicBezTo>
                    <a:pt x="184245" y="41089"/>
                    <a:pt x="184651" y="38766"/>
                    <a:pt x="184763" y="37983"/>
                  </a:cubicBezTo>
                  <a:cubicBezTo>
                    <a:pt x="184763" y="37941"/>
                    <a:pt x="184777" y="37885"/>
                    <a:pt x="184777" y="37843"/>
                  </a:cubicBezTo>
                  <a:cubicBezTo>
                    <a:pt x="184791" y="37521"/>
                    <a:pt x="184805" y="37213"/>
                    <a:pt x="184805" y="36891"/>
                  </a:cubicBezTo>
                  <a:cubicBezTo>
                    <a:pt x="184805" y="19425"/>
                    <a:pt x="154589" y="4870"/>
                    <a:pt x="113906" y="1008"/>
                  </a:cubicBezTo>
                  <a:close/>
                  <a:moveTo>
                    <a:pt x="0" y="89540"/>
                  </a:moveTo>
                  <a:cubicBezTo>
                    <a:pt x="0" y="93123"/>
                    <a:pt x="1274" y="96580"/>
                    <a:pt x="3667" y="99855"/>
                  </a:cubicBezTo>
                  <a:cubicBezTo>
                    <a:pt x="14849" y="115207"/>
                    <a:pt x="50326" y="126445"/>
                    <a:pt x="92367" y="126445"/>
                  </a:cubicBezTo>
                  <a:cubicBezTo>
                    <a:pt x="99785" y="126445"/>
                    <a:pt x="107006" y="126096"/>
                    <a:pt x="113906" y="125438"/>
                  </a:cubicBezTo>
                  <a:cubicBezTo>
                    <a:pt x="154589" y="121561"/>
                    <a:pt x="184805" y="106950"/>
                    <a:pt x="184805" y="89540"/>
                  </a:cubicBezTo>
                  <a:moveTo>
                    <a:pt x="0" y="144135"/>
                  </a:moveTo>
                  <a:cubicBezTo>
                    <a:pt x="0" y="164484"/>
                    <a:pt x="41355" y="181026"/>
                    <a:pt x="92367" y="181026"/>
                  </a:cubicBezTo>
                  <a:cubicBezTo>
                    <a:pt x="99533" y="181026"/>
                    <a:pt x="106502" y="180704"/>
                    <a:pt x="113192" y="180074"/>
                  </a:cubicBezTo>
                  <a:cubicBezTo>
                    <a:pt x="154240" y="176310"/>
                    <a:pt x="184805" y="161629"/>
                    <a:pt x="184805" y="14413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1B086283-11D8-27AA-C1A5-3C473F88DF9B}"/>
                </a:ext>
              </a:extLst>
            </p:cNvPr>
            <p:cNvSpPr/>
            <p:nvPr/>
          </p:nvSpPr>
          <p:spPr>
            <a:xfrm>
              <a:off x="4031486" y="2228448"/>
              <a:ext cx="105959" cy="118667"/>
            </a:xfrm>
            <a:custGeom>
              <a:avLst/>
              <a:gdLst>
                <a:gd name="connsiteX0" fmla="*/ 184777 w 184818"/>
                <a:gd name="connsiteY0" fmla="*/ 37843 h 239889"/>
                <a:gd name="connsiteX1" fmla="*/ 184777 w 184818"/>
                <a:gd name="connsiteY1" fmla="*/ 37983 h 239889"/>
                <a:gd name="connsiteX2" fmla="*/ 183475 w 184818"/>
                <a:gd name="connsiteY2" fmla="*/ 43175 h 239889"/>
                <a:gd name="connsiteX3" fmla="*/ 183363 w 184818"/>
                <a:gd name="connsiteY3" fmla="*/ 43427 h 239889"/>
                <a:gd name="connsiteX4" fmla="*/ 182244 w 184818"/>
                <a:gd name="connsiteY4" fmla="*/ 45554 h 239889"/>
                <a:gd name="connsiteX5" fmla="*/ 182188 w 184818"/>
                <a:gd name="connsiteY5" fmla="*/ 45638 h 239889"/>
                <a:gd name="connsiteX6" fmla="*/ 143016 w 184818"/>
                <a:gd name="connsiteY6" fmla="*/ 67750 h 239889"/>
                <a:gd name="connsiteX7" fmla="*/ 136872 w 184818"/>
                <a:gd name="connsiteY7" fmla="*/ 69234 h 239889"/>
                <a:gd name="connsiteX8" fmla="*/ 133541 w 184818"/>
                <a:gd name="connsiteY8" fmla="*/ 69933 h 239889"/>
                <a:gd name="connsiteX9" fmla="*/ 132463 w 184818"/>
                <a:gd name="connsiteY9" fmla="*/ 70143 h 239889"/>
                <a:gd name="connsiteX10" fmla="*/ 128377 w 184818"/>
                <a:gd name="connsiteY10" fmla="*/ 70885 h 239889"/>
                <a:gd name="connsiteX11" fmla="*/ 126292 w 184818"/>
                <a:gd name="connsiteY11" fmla="*/ 71235 h 239889"/>
                <a:gd name="connsiteX12" fmla="*/ 123087 w 184818"/>
                <a:gd name="connsiteY12" fmla="*/ 71711 h 239889"/>
                <a:gd name="connsiteX13" fmla="*/ 119252 w 184818"/>
                <a:gd name="connsiteY13" fmla="*/ 72201 h 239889"/>
                <a:gd name="connsiteX14" fmla="*/ 115739 w 184818"/>
                <a:gd name="connsiteY14" fmla="*/ 72606 h 239889"/>
                <a:gd name="connsiteX15" fmla="*/ 113920 w 184818"/>
                <a:gd name="connsiteY15" fmla="*/ 72788 h 239889"/>
                <a:gd name="connsiteX16" fmla="*/ 113262 w 184818"/>
                <a:gd name="connsiteY16" fmla="*/ 72844 h 239889"/>
                <a:gd name="connsiteX17" fmla="*/ 111023 w 184818"/>
                <a:gd name="connsiteY17" fmla="*/ 73040 h 239889"/>
                <a:gd name="connsiteX18" fmla="*/ 107972 w 184818"/>
                <a:gd name="connsiteY18" fmla="*/ 73278 h 239889"/>
                <a:gd name="connsiteX19" fmla="*/ 104291 w 184818"/>
                <a:gd name="connsiteY19" fmla="*/ 73488 h 239889"/>
                <a:gd name="connsiteX20" fmla="*/ 101842 w 184818"/>
                <a:gd name="connsiteY20" fmla="*/ 73600 h 239889"/>
                <a:gd name="connsiteX21" fmla="*/ 92381 w 184818"/>
                <a:gd name="connsiteY21" fmla="*/ 73796 h 239889"/>
                <a:gd name="connsiteX22" fmla="*/ 82935 w 184818"/>
                <a:gd name="connsiteY22" fmla="*/ 73600 h 239889"/>
                <a:gd name="connsiteX23" fmla="*/ 80486 w 184818"/>
                <a:gd name="connsiteY23" fmla="*/ 73488 h 239889"/>
                <a:gd name="connsiteX24" fmla="*/ 76861 w 184818"/>
                <a:gd name="connsiteY24" fmla="*/ 73278 h 239889"/>
                <a:gd name="connsiteX25" fmla="*/ 73768 w 184818"/>
                <a:gd name="connsiteY25" fmla="*/ 73040 h 239889"/>
                <a:gd name="connsiteX26" fmla="*/ 71529 w 184818"/>
                <a:gd name="connsiteY26" fmla="*/ 72844 h 239889"/>
                <a:gd name="connsiteX27" fmla="*/ 69052 w 184818"/>
                <a:gd name="connsiteY27" fmla="*/ 72606 h 239889"/>
                <a:gd name="connsiteX28" fmla="*/ 65749 w 184818"/>
                <a:gd name="connsiteY28" fmla="*/ 72229 h 239889"/>
                <a:gd name="connsiteX29" fmla="*/ 61382 w 184818"/>
                <a:gd name="connsiteY29" fmla="*/ 71655 h 239889"/>
                <a:gd name="connsiteX30" fmla="*/ 58513 w 184818"/>
                <a:gd name="connsiteY30" fmla="*/ 71235 h 239889"/>
                <a:gd name="connsiteX31" fmla="*/ 54665 w 184818"/>
                <a:gd name="connsiteY31" fmla="*/ 70577 h 239889"/>
                <a:gd name="connsiteX32" fmla="*/ 52342 w 184818"/>
                <a:gd name="connsiteY32" fmla="*/ 70143 h 239889"/>
                <a:gd name="connsiteX33" fmla="*/ 50984 w 184818"/>
                <a:gd name="connsiteY33" fmla="*/ 69877 h 239889"/>
                <a:gd name="connsiteX34" fmla="*/ 48353 w 184818"/>
                <a:gd name="connsiteY34" fmla="*/ 69332 h 239889"/>
                <a:gd name="connsiteX35" fmla="*/ 47919 w 184818"/>
                <a:gd name="connsiteY35" fmla="*/ 69234 h 239889"/>
                <a:gd name="connsiteX36" fmla="*/ 45050 w 184818"/>
                <a:gd name="connsiteY36" fmla="*/ 68576 h 239889"/>
                <a:gd name="connsiteX37" fmla="*/ 43161 w 184818"/>
                <a:gd name="connsiteY37" fmla="*/ 68114 h 239889"/>
                <a:gd name="connsiteX38" fmla="*/ 41495 w 184818"/>
                <a:gd name="connsiteY38" fmla="*/ 67680 h 239889"/>
                <a:gd name="connsiteX39" fmla="*/ 33070 w 184818"/>
                <a:gd name="connsiteY39" fmla="*/ 65161 h 239889"/>
                <a:gd name="connsiteX40" fmla="*/ 28382 w 184818"/>
                <a:gd name="connsiteY40" fmla="*/ 63468 h 239889"/>
                <a:gd name="connsiteX41" fmla="*/ 70 w 184818"/>
                <a:gd name="connsiteY41" fmla="*/ 38067 h 239889"/>
                <a:gd name="connsiteX42" fmla="*/ 14 w 184818"/>
                <a:gd name="connsiteY42" fmla="*/ 37717 h 239889"/>
                <a:gd name="connsiteX43" fmla="*/ 14 w 184818"/>
                <a:gd name="connsiteY43" fmla="*/ 202998 h 239889"/>
                <a:gd name="connsiteX44" fmla="*/ 92381 w 184818"/>
                <a:gd name="connsiteY44" fmla="*/ 239889 h 239889"/>
                <a:gd name="connsiteX45" fmla="*/ 184819 w 184818"/>
                <a:gd name="connsiteY45" fmla="*/ 202998 h 239889"/>
                <a:gd name="connsiteX46" fmla="*/ 184819 w 184818"/>
                <a:gd name="connsiteY46" fmla="*/ 37717 h 239889"/>
                <a:gd name="connsiteX47" fmla="*/ 184791 w 184818"/>
                <a:gd name="connsiteY47" fmla="*/ 37843 h 239889"/>
                <a:gd name="connsiteX48" fmla="*/ 113906 w 184818"/>
                <a:gd name="connsiteY48" fmla="*/ 1008 h 239889"/>
                <a:gd name="connsiteX49" fmla="*/ 92367 w 184818"/>
                <a:gd name="connsiteY49" fmla="*/ 0 h 239889"/>
                <a:gd name="connsiteX50" fmla="*/ 43147 w 184818"/>
                <a:gd name="connsiteY50" fmla="*/ 5654 h 239889"/>
                <a:gd name="connsiteX51" fmla="*/ 0 w 184818"/>
                <a:gd name="connsiteY51" fmla="*/ 36891 h 239889"/>
                <a:gd name="connsiteX52" fmla="*/ 56 w 184818"/>
                <a:gd name="connsiteY52" fmla="*/ 38067 h 239889"/>
                <a:gd name="connsiteX53" fmla="*/ 3023 w 184818"/>
                <a:gd name="connsiteY53" fmla="*/ 46086 h 239889"/>
                <a:gd name="connsiteX54" fmla="*/ 28368 w 184818"/>
                <a:gd name="connsiteY54" fmla="*/ 63468 h 239889"/>
                <a:gd name="connsiteX55" fmla="*/ 33056 w 184818"/>
                <a:gd name="connsiteY55" fmla="*/ 65161 h 239889"/>
                <a:gd name="connsiteX56" fmla="*/ 41481 w 184818"/>
                <a:gd name="connsiteY56" fmla="*/ 67680 h 239889"/>
                <a:gd name="connsiteX57" fmla="*/ 43147 w 184818"/>
                <a:gd name="connsiteY57" fmla="*/ 68100 h 239889"/>
                <a:gd name="connsiteX58" fmla="*/ 45036 w 184818"/>
                <a:gd name="connsiteY58" fmla="*/ 68576 h 239889"/>
                <a:gd name="connsiteX59" fmla="*/ 47905 w 184818"/>
                <a:gd name="connsiteY59" fmla="*/ 69234 h 239889"/>
                <a:gd name="connsiteX60" fmla="*/ 48339 w 184818"/>
                <a:gd name="connsiteY60" fmla="*/ 69332 h 239889"/>
                <a:gd name="connsiteX61" fmla="*/ 50970 w 184818"/>
                <a:gd name="connsiteY61" fmla="*/ 69877 h 239889"/>
                <a:gd name="connsiteX62" fmla="*/ 52328 w 184818"/>
                <a:gd name="connsiteY62" fmla="*/ 70143 h 239889"/>
                <a:gd name="connsiteX63" fmla="*/ 54651 w 184818"/>
                <a:gd name="connsiteY63" fmla="*/ 70577 h 239889"/>
                <a:gd name="connsiteX64" fmla="*/ 58499 w 184818"/>
                <a:gd name="connsiteY64" fmla="*/ 71235 h 239889"/>
                <a:gd name="connsiteX65" fmla="*/ 61368 w 184818"/>
                <a:gd name="connsiteY65" fmla="*/ 71655 h 239889"/>
                <a:gd name="connsiteX66" fmla="*/ 65735 w 184818"/>
                <a:gd name="connsiteY66" fmla="*/ 72229 h 239889"/>
                <a:gd name="connsiteX67" fmla="*/ 69038 w 184818"/>
                <a:gd name="connsiteY67" fmla="*/ 72606 h 239889"/>
                <a:gd name="connsiteX68" fmla="*/ 71515 w 184818"/>
                <a:gd name="connsiteY68" fmla="*/ 72844 h 239889"/>
                <a:gd name="connsiteX69" fmla="*/ 73754 w 184818"/>
                <a:gd name="connsiteY69" fmla="*/ 73040 h 239889"/>
                <a:gd name="connsiteX70" fmla="*/ 76847 w 184818"/>
                <a:gd name="connsiteY70" fmla="*/ 73278 h 239889"/>
                <a:gd name="connsiteX71" fmla="*/ 80472 w 184818"/>
                <a:gd name="connsiteY71" fmla="*/ 73488 h 239889"/>
                <a:gd name="connsiteX72" fmla="*/ 82921 w 184818"/>
                <a:gd name="connsiteY72" fmla="*/ 73600 h 239889"/>
                <a:gd name="connsiteX73" fmla="*/ 92367 w 184818"/>
                <a:gd name="connsiteY73" fmla="*/ 73796 h 239889"/>
                <a:gd name="connsiteX74" fmla="*/ 101828 w 184818"/>
                <a:gd name="connsiteY74" fmla="*/ 73600 h 239889"/>
                <a:gd name="connsiteX75" fmla="*/ 104277 w 184818"/>
                <a:gd name="connsiteY75" fmla="*/ 73488 h 239889"/>
                <a:gd name="connsiteX76" fmla="*/ 107958 w 184818"/>
                <a:gd name="connsiteY76" fmla="*/ 73278 h 239889"/>
                <a:gd name="connsiteX77" fmla="*/ 111009 w 184818"/>
                <a:gd name="connsiteY77" fmla="*/ 73040 h 239889"/>
                <a:gd name="connsiteX78" fmla="*/ 113248 w 184818"/>
                <a:gd name="connsiteY78" fmla="*/ 72844 h 239889"/>
                <a:gd name="connsiteX79" fmla="*/ 113906 w 184818"/>
                <a:gd name="connsiteY79" fmla="*/ 72788 h 239889"/>
                <a:gd name="connsiteX80" fmla="*/ 115725 w 184818"/>
                <a:gd name="connsiteY80" fmla="*/ 72606 h 239889"/>
                <a:gd name="connsiteX81" fmla="*/ 119238 w 184818"/>
                <a:gd name="connsiteY81" fmla="*/ 72201 h 239889"/>
                <a:gd name="connsiteX82" fmla="*/ 123073 w 184818"/>
                <a:gd name="connsiteY82" fmla="*/ 71711 h 239889"/>
                <a:gd name="connsiteX83" fmla="*/ 126278 w 184818"/>
                <a:gd name="connsiteY83" fmla="*/ 71235 h 239889"/>
                <a:gd name="connsiteX84" fmla="*/ 128363 w 184818"/>
                <a:gd name="connsiteY84" fmla="*/ 70885 h 239889"/>
                <a:gd name="connsiteX85" fmla="*/ 132449 w 184818"/>
                <a:gd name="connsiteY85" fmla="*/ 70143 h 239889"/>
                <a:gd name="connsiteX86" fmla="*/ 133527 w 184818"/>
                <a:gd name="connsiteY86" fmla="*/ 69933 h 239889"/>
                <a:gd name="connsiteX87" fmla="*/ 136858 w 184818"/>
                <a:gd name="connsiteY87" fmla="*/ 69234 h 239889"/>
                <a:gd name="connsiteX88" fmla="*/ 143002 w 184818"/>
                <a:gd name="connsiteY88" fmla="*/ 67750 h 239889"/>
                <a:gd name="connsiteX89" fmla="*/ 181782 w 184818"/>
                <a:gd name="connsiteY89" fmla="*/ 46086 h 239889"/>
                <a:gd name="connsiteX90" fmla="*/ 182174 w 184818"/>
                <a:gd name="connsiteY90" fmla="*/ 45638 h 239889"/>
                <a:gd name="connsiteX91" fmla="*/ 182230 w 184818"/>
                <a:gd name="connsiteY91" fmla="*/ 45554 h 239889"/>
                <a:gd name="connsiteX92" fmla="*/ 183349 w 184818"/>
                <a:gd name="connsiteY92" fmla="*/ 43427 h 239889"/>
                <a:gd name="connsiteX93" fmla="*/ 183461 w 184818"/>
                <a:gd name="connsiteY93" fmla="*/ 43175 h 239889"/>
                <a:gd name="connsiteX94" fmla="*/ 184763 w 184818"/>
                <a:gd name="connsiteY94" fmla="*/ 37983 h 239889"/>
                <a:gd name="connsiteX95" fmla="*/ 184763 w 184818"/>
                <a:gd name="connsiteY95" fmla="*/ 37843 h 239889"/>
                <a:gd name="connsiteX96" fmla="*/ 184791 w 184818"/>
                <a:gd name="connsiteY96" fmla="*/ 36891 h 239889"/>
                <a:gd name="connsiteX97" fmla="*/ 113892 w 184818"/>
                <a:gd name="connsiteY97" fmla="*/ 1008 h 239889"/>
                <a:gd name="connsiteX98" fmla="*/ 0 w 184818"/>
                <a:gd name="connsiteY98" fmla="*/ 89540 h 239889"/>
                <a:gd name="connsiteX99" fmla="*/ 3667 w 184818"/>
                <a:gd name="connsiteY99" fmla="*/ 99855 h 239889"/>
                <a:gd name="connsiteX100" fmla="*/ 92367 w 184818"/>
                <a:gd name="connsiteY100" fmla="*/ 126445 h 239889"/>
                <a:gd name="connsiteX101" fmla="*/ 113906 w 184818"/>
                <a:gd name="connsiteY101" fmla="*/ 125438 h 239889"/>
                <a:gd name="connsiteX102" fmla="*/ 184805 w 184818"/>
                <a:gd name="connsiteY102" fmla="*/ 89540 h 239889"/>
                <a:gd name="connsiteX103" fmla="*/ 0 w 184818"/>
                <a:gd name="connsiteY103" fmla="*/ 144135 h 239889"/>
                <a:gd name="connsiteX104" fmla="*/ 92367 w 184818"/>
                <a:gd name="connsiteY104" fmla="*/ 181026 h 239889"/>
                <a:gd name="connsiteX105" fmla="*/ 113192 w 184818"/>
                <a:gd name="connsiteY105" fmla="*/ 180074 h 239889"/>
                <a:gd name="connsiteX106" fmla="*/ 184805 w 184818"/>
                <a:gd name="connsiteY106" fmla="*/ 144135 h 23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84818" h="239889">
                  <a:moveTo>
                    <a:pt x="184777" y="37843"/>
                  </a:moveTo>
                  <a:cubicBezTo>
                    <a:pt x="184777" y="37843"/>
                    <a:pt x="184777" y="37941"/>
                    <a:pt x="184777" y="37983"/>
                  </a:cubicBezTo>
                  <a:cubicBezTo>
                    <a:pt x="184651" y="39746"/>
                    <a:pt x="184217" y="41481"/>
                    <a:pt x="183475" y="43175"/>
                  </a:cubicBezTo>
                  <a:cubicBezTo>
                    <a:pt x="183447" y="43259"/>
                    <a:pt x="183405" y="43343"/>
                    <a:pt x="183363" y="43427"/>
                  </a:cubicBezTo>
                  <a:cubicBezTo>
                    <a:pt x="183056" y="44224"/>
                    <a:pt x="182692" y="44966"/>
                    <a:pt x="182244" y="45554"/>
                  </a:cubicBezTo>
                  <a:cubicBezTo>
                    <a:pt x="182230" y="45582"/>
                    <a:pt x="182216" y="45610"/>
                    <a:pt x="182188" y="45638"/>
                  </a:cubicBezTo>
                  <a:cubicBezTo>
                    <a:pt x="176576" y="54847"/>
                    <a:pt x="162315" y="62712"/>
                    <a:pt x="143016" y="67750"/>
                  </a:cubicBezTo>
                  <a:cubicBezTo>
                    <a:pt x="141028" y="68282"/>
                    <a:pt x="138971" y="68772"/>
                    <a:pt x="136872" y="69234"/>
                  </a:cubicBezTo>
                  <a:cubicBezTo>
                    <a:pt x="135780" y="69485"/>
                    <a:pt x="134675" y="69709"/>
                    <a:pt x="133541" y="69933"/>
                  </a:cubicBezTo>
                  <a:cubicBezTo>
                    <a:pt x="133191" y="70017"/>
                    <a:pt x="132827" y="70087"/>
                    <a:pt x="132463" y="70143"/>
                  </a:cubicBezTo>
                  <a:cubicBezTo>
                    <a:pt x="131120" y="70409"/>
                    <a:pt x="129762" y="70661"/>
                    <a:pt x="128377" y="70885"/>
                  </a:cubicBezTo>
                  <a:cubicBezTo>
                    <a:pt x="127677" y="71011"/>
                    <a:pt x="126991" y="71123"/>
                    <a:pt x="126292" y="71235"/>
                  </a:cubicBezTo>
                  <a:cubicBezTo>
                    <a:pt x="125228" y="71403"/>
                    <a:pt x="124164" y="71557"/>
                    <a:pt x="123087" y="71711"/>
                  </a:cubicBezTo>
                  <a:cubicBezTo>
                    <a:pt x="121827" y="71893"/>
                    <a:pt x="120540" y="72061"/>
                    <a:pt x="119252" y="72201"/>
                  </a:cubicBezTo>
                  <a:cubicBezTo>
                    <a:pt x="118090" y="72354"/>
                    <a:pt x="116929" y="72480"/>
                    <a:pt x="115739" y="72606"/>
                  </a:cubicBezTo>
                  <a:cubicBezTo>
                    <a:pt x="115137" y="72676"/>
                    <a:pt x="114536" y="72732"/>
                    <a:pt x="113920" y="72788"/>
                  </a:cubicBezTo>
                  <a:cubicBezTo>
                    <a:pt x="113710" y="72802"/>
                    <a:pt x="113486" y="72830"/>
                    <a:pt x="113262" y="72844"/>
                  </a:cubicBezTo>
                  <a:cubicBezTo>
                    <a:pt x="112520" y="72914"/>
                    <a:pt x="111779" y="72984"/>
                    <a:pt x="111023" y="73040"/>
                  </a:cubicBezTo>
                  <a:cubicBezTo>
                    <a:pt x="110015" y="73124"/>
                    <a:pt x="108994" y="73208"/>
                    <a:pt x="107972" y="73278"/>
                  </a:cubicBezTo>
                  <a:cubicBezTo>
                    <a:pt x="106754" y="73362"/>
                    <a:pt x="105523" y="73432"/>
                    <a:pt x="104291" y="73488"/>
                  </a:cubicBezTo>
                  <a:cubicBezTo>
                    <a:pt x="103480" y="73530"/>
                    <a:pt x="102654" y="73572"/>
                    <a:pt x="101842" y="73600"/>
                  </a:cubicBezTo>
                  <a:cubicBezTo>
                    <a:pt x="98735" y="73726"/>
                    <a:pt x="95572" y="73796"/>
                    <a:pt x="92381" y="73796"/>
                  </a:cubicBezTo>
                  <a:cubicBezTo>
                    <a:pt x="89191" y="73796"/>
                    <a:pt x="86042" y="73726"/>
                    <a:pt x="82935" y="73600"/>
                  </a:cubicBezTo>
                  <a:cubicBezTo>
                    <a:pt x="82123" y="73572"/>
                    <a:pt x="81297" y="73530"/>
                    <a:pt x="80486" y="73488"/>
                  </a:cubicBezTo>
                  <a:cubicBezTo>
                    <a:pt x="79268" y="73432"/>
                    <a:pt x="78064" y="73362"/>
                    <a:pt x="76861" y="73278"/>
                  </a:cubicBezTo>
                  <a:cubicBezTo>
                    <a:pt x="75825" y="73208"/>
                    <a:pt x="74790" y="73124"/>
                    <a:pt x="73768" y="73040"/>
                  </a:cubicBezTo>
                  <a:cubicBezTo>
                    <a:pt x="73012" y="72984"/>
                    <a:pt x="72271" y="72914"/>
                    <a:pt x="71529" y="72844"/>
                  </a:cubicBezTo>
                  <a:cubicBezTo>
                    <a:pt x="70689" y="72774"/>
                    <a:pt x="69863" y="72690"/>
                    <a:pt x="69052" y="72606"/>
                  </a:cubicBezTo>
                  <a:cubicBezTo>
                    <a:pt x="67946" y="72494"/>
                    <a:pt x="66840" y="72368"/>
                    <a:pt x="65749" y="72229"/>
                  </a:cubicBezTo>
                  <a:cubicBezTo>
                    <a:pt x="64265" y="72061"/>
                    <a:pt x="62810" y="71865"/>
                    <a:pt x="61382" y="71655"/>
                  </a:cubicBezTo>
                  <a:cubicBezTo>
                    <a:pt x="60417" y="71529"/>
                    <a:pt x="59465" y="71375"/>
                    <a:pt x="58513" y="71235"/>
                  </a:cubicBezTo>
                  <a:cubicBezTo>
                    <a:pt x="57212" y="71025"/>
                    <a:pt x="55924" y="70815"/>
                    <a:pt x="54665" y="70577"/>
                  </a:cubicBezTo>
                  <a:cubicBezTo>
                    <a:pt x="53881" y="70437"/>
                    <a:pt x="53111" y="70297"/>
                    <a:pt x="52342" y="70143"/>
                  </a:cubicBezTo>
                  <a:cubicBezTo>
                    <a:pt x="51880" y="70059"/>
                    <a:pt x="51432" y="69975"/>
                    <a:pt x="50984" y="69877"/>
                  </a:cubicBezTo>
                  <a:cubicBezTo>
                    <a:pt x="50102" y="69709"/>
                    <a:pt x="49221" y="69527"/>
                    <a:pt x="48353" y="69332"/>
                  </a:cubicBezTo>
                  <a:cubicBezTo>
                    <a:pt x="48213" y="69304"/>
                    <a:pt x="48073" y="69276"/>
                    <a:pt x="47919" y="69234"/>
                  </a:cubicBezTo>
                  <a:cubicBezTo>
                    <a:pt x="46953" y="69024"/>
                    <a:pt x="46002" y="68800"/>
                    <a:pt x="45050" y="68576"/>
                  </a:cubicBezTo>
                  <a:cubicBezTo>
                    <a:pt x="44420" y="68422"/>
                    <a:pt x="43791" y="68268"/>
                    <a:pt x="43161" y="68114"/>
                  </a:cubicBezTo>
                  <a:cubicBezTo>
                    <a:pt x="42601" y="67974"/>
                    <a:pt x="42041" y="67834"/>
                    <a:pt x="41495" y="67680"/>
                  </a:cubicBezTo>
                  <a:cubicBezTo>
                    <a:pt x="38570" y="66910"/>
                    <a:pt x="35757" y="66071"/>
                    <a:pt x="33070" y="65161"/>
                  </a:cubicBezTo>
                  <a:cubicBezTo>
                    <a:pt x="31461" y="64629"/>
                    <a:pt x="29893" y="64069"/>
                    <a:pt x="28382" y="63468"/>
                  </a:cubicBezTo>
                  <a:cubicBezTo>
                    <a:pt x="11560" y="57030"/>
                    <a:pt x="854" y="48045"/>
                    <a:pt x="70" y="38067"/>
                  </a:cubicBezTo>
                  <a:cubicBezTo>
                    <a:pt x="42" y="37955"/>
                    <a:pt x="28" y="37843"/>
                    <a:pt x="14" y="37717"/>
                  </a:cubicBezTo>
                  <a:lnTo>
                    <a:pt x="14" y="202998"/>
                  </a:lnTo>
                  <a:cubicBezTo>
                    <a:pt x="14" y="223431"/>
                    <a:pt x="41369" y="239889"/>
                    <a:pt x="92381" y="239889"/>
                  </a:cubicBezTo>
                  <a:cubicBezTo>
                    <a:pt x="143394" y="239889"/>
                    <a:pt x="184819" y="223431"/>
                    <a:pt x="184819" y="202998"/>
                  </a:cubicBezTo>
                  <a:lnTo>
                    <a:pt x="184819" y="37717"/>
                  </a:lnTo>
                  <a:cubicBezTo>
                    <a:pt x="184819" y="37717"/>
                    <a:pt x="184819" y="37759"/>
                    <a:pt x="184791" y="37843"/>
                  </a:cubicBezTo>
                  <a:close/>
                  <a:moveTo>
                    <a:pt x="113906" y="1008"/>
                  </a:moveTo>
                  <a:cubicBezTo>
                    <a:pt x="107006" y="350"/>
                    <a:pt x="99785" y="0"/>
                    <a:pt x="92367" y="0"/>
                  </a:cubicBezTo>
                  <a:cubicBezTo>
                    <a:pt x="74272" y="0"/>
                    <a:pt x="57394" y="2071"/>
                    <a:pt x="43147" y="5654"/>
                  </a:cubicBezTo>
                  <a:cubicBezTo>
                    <a:pt x="17214" y="12176"/>
                    <a:pt x="0" y="23708"/>
                    <a:pt x="0" y="36891"/>
                  </a:cubicBezTo>
                  <a:cubicBezTo>
                    <a:pt x="0" y="37283"/>
                    <a:pt x="14" y="37675"/>
                    <a:pt x="56" y="38067"/>
                  </a:cubicBezTo>
                  <a:cubicBezTo>
                    <a:pt x="728" y="43035"/>
                    <a:pt x="3023" y="46086"/>
                    <a:pt x="3023" y="46086"/>
                  </a:cubicBezTo>
                  <a:cubicBezTo>
                    <a:pt x="7333" y="52817"/>
                    <a:pt x="16262" y="58793"/>
                    <a:pt x="28368" y="63468"/>
                  </a:cubicBezTo>
                  <a:cubicBezTo>
                    <a:pt x="29879" y="64055"/>
                    <a:pt x="31447" y="64615"/>
                    <a:pt x="33056" y="65161"/>
                  </a:cubicBezTo>
                  <a:cubicBezTo>
                    <a:pt x="35743" y="66071"/>
                    <a:pt x="38556" y="66910"/>
                    <a:pt x="41481" y="67680"/>
                  </a:cubicBezTo>
                  <a:cubicBezTo>
                    <a:pt x="42027" y="67820"/>
                    <a:pt x="42587" y="67960"/>
                    <a:pt x="43147" y="68100"/>
                  </a:cubicBezTo>
                  <a:cubicBezTo>
                    <a:pt x="43777" y="68268"/>
                    <a:pt x="44406" y="68422"/>
                    <a:pt x="45036" y="68576"/>
                  </a:cubicBezTo>
                  <a:cubicBezTo>
                    <a:pt x="45988" y="68800"/>
                    <a:pt x="46939" y="69024"/>
                    <a:pt x="47905" y="69234"/>
                  </a:cubicBezTo>
                  <a:cubicBezTo>
                    <a:pt x="48059" y="69276"/>
                    <a:pt x="48199" y="69304"/>
                    <a:pt x="48339" y="69332"/>
                  </a:cubicBezTo>
                  <a:cubicBezTo>
                    <a:pt x="49207" y="69527"/>
                    <a:pt x="50088" y="69709"/>
                    <a:pt x="50970" y="69877"/>
                  </a:cubicBezTo>
                  <a:cubicBezTo>
                    <a:pt x="51418" y="69975"/>
                    <a:pt x="51866" y="70059"/>
                    <a:pt x="52328" y="70143"/>
                  </a:cubicBezTo>
                  <a:cubicBezTo>
                    <a:pt x="53097" y="70297"/>
                    <a:pt x="53867" y="70437"/>
                    <a:pt x="54651" y="70577"/>
                  </a:cubicBezTo>
                  <a:cubicBezTo>
                    <a:pt x="55910" y="70815"/>
                    <a:pt x="57198" y="71025"/>
                    <a:pt x="58499" y="71235"/>
                  </a:cubicBezTo>
                  <a:cubicBezTo>
                    <a:pt x="59451" y="71375"/>
                    <a:pt x="60403" y="71529"/>
                    <a:pt x="61368" y="71655"/>
                  </a:cubicBezTo>
                  <a:cubicBezTo>
                    <a:pt x="62796" y="71865"/>
                    <a:pt x="64251" y="72061"/>
                    <a:pt x="65735" y="72229"/>
                  </a:cubicBezTo>
                  <a:cubicBezTo>
                    <a:pt x="66826" y="72368"/>
                    <a:pt x="67932" y="72494"/>
                    <a:pt x="69038" y="72606"/>
                  </a:cubicBezTo>
                  <a:cubicBezTo>
                    <a:pt x="69849" y="72690"/>
                    <a:pt x="70675" y="72774"/>
                    <a:pt x="71515" y="72844"/>
                  </a:cubicBezTo>
                  <a:cubicBezTo>
                    <a:pt x="72257" y="72914"/>
                    <a:pt x="72998" y="72984"/>
                    <a:pt x="73754" y="73040"/>
                  </a:cubicBezTo>
                  <a:cubicBezTo>
                    <a:pt x="74776" y="73124"/>
                    <a:pt x="75811" y="73208"/>
                    <a:pt x="76847" y="73278"/>
                  </a:cubicBezTo>
                  <a:cubicBezTo>
                    <a:pt x="78051" y="73362"/>
                    <a:pt x="79254" y="73432"/>
                    <a:pt x="80472" y="73488"/>
                  </a:cubicBezTo>
                  <a:cubicBezTo>
                    <a:pt x="81283" y="73530"/>
                    <a:pt x="82109" y="73572"/>
                    <a:pt x="82921" y="73600"/>
                  </a:cubicBezTo>
                  <a:cubicBezTo>
                    <a:pt x="86028" y="73726"/>
                    <a:pt x="89177" y="73796"/>
                    <a:pt x="92367" y="73796"/>
                  </a:cubicBezTo>
                  <a:cubicBezTo>
                    <a:pt x="95558" y="73796"/>
                    <a:pt x="98721" y="73726"/>
                    <a:pt x="101828" y="73600"/>
                  </a:cubicBezTo>
                  <a:cubicBezTo>
                    <a:pt x="102640" y="73572"/>
                    <a:pt x="103466" y="73530"/>
                    <a:pt x="104277" y="73488"/>
                  </a:cubicBezTo>
                  <a:cubicBezTo>
                    <a:pt x="105509" y="73432"/>
                    <a:pt x="106740" y="73362"/>
                    <a:pt x="107958" y="73278"/>
                  </a:cubicBezTo>
                  <a:cubicBezTo>
                    <a:pt x="108980" y="73208"/>
                    <a:pt x="110001" y="73124"/>
                    <a:pt x="111009" y="73040"/>
                  </a:cubicBezTo>
                  <a:cubicBezTo>
                    <a:pt x="111765" y="72984"/>
                    <a:pt x="112506" y="72914"/>
                    <a:pt x="113248" y="72844"/>
                  </a:cubicBezTo>
                  <a:cubicBezTo>
                    <a:pt x="113472" y="72830"/>
                    <a:pt x="113696" y="72802"/>
                    <a:pt x="113906" y="72788"/>
                  </a:cubicBezTo>
                  <a:cubicBezTo>
                    <a:pt x="114522" y="72732"/>
                    <a:pt x="115123" y="72676"/>
                    <a:pt x="115725" y="72606"/>
                  </a:cubicBezTo>
                  <a:cubicBezTo>
                    <a:pt x="116915" y="72480"/>
                    <a:pt x="118076" y="72354"/>
                    <a:pt x="119238" y="72201"/>
                  </a:cubicBezTo>
                  <a:cubicBezTo>
                    <a:pt x="120526" y="72061"/>
                    <a:pt x="121813" y="71893"/>
                    <a:pt x="123073" y="71711"/>
                  </a:cubicBezTo>
                  <a:cubicBezTo>
                    <a:pt x="124150" y="71557"/>
                    <a:pt x="125214" y="71403"/>
                    <a:pt x="126278" y="71235"/>
                  </a:cubicBezTo>
                  <a:cubicBezTo>
                    <a:pt x="126977" y="71123"/>
                    <a:pt x="127663" y="71011"/>
                    <a:pt x="128363" y="70885"/>
                  </a:cubicBezTo>
                  <a:cubicBezTo>
                    <a:pt x="129748" y="70647"/>
                    <a:pt x="131106" y="70409"/>
                    <a:pt x="132449" y="70143"/>
                  </a:cubicBezTo>
                  <a:cubicBezTo>
                    <a:pt x="132813" y="70087"/>
                    <a:pt x="133177" y="70017"/>
                    <a:pt x="133527" y="69933"/>
                  </a:cubicBezTo>
                  <a:cubicBezTo>
                    <a:pt x="134647" y="69709"/>
                    <a:pt x="135766" y="69471"/>
                    <a:pt x="136858" y="69234"/>
                  </a:cubicBezTo>
                  <a:cubicBezTo>
                    <a:pt x="138957" y="68772"/>
                    <a:pt x="141014" y="68282"/>
                    <a:pt x="143002" y="67750"/>
                  </a:cubicBezTo>
                  <a:cubicBezTo>
                    <a:pt x="161909" y="62768"/>
                    <a:pt x="175960" y="55099"/>
                    <a:pt x="181782" y="46086"/>
                  </a:cubicBezTo>
                  <a:cubicBezTo>
                    <a:pt x="181922" y="45946"/>
                    <a:pt x="182048" y="45792"/>
                    <a:pt x="182174" y="45638"/>
                  </a:cubicBezTo>
                  <a:cubicBezTo>
                    <a:pt x="182202" y="45610"/>
                    <a:pt x="182216" y="45582"/>
                    <a:pt x="182230" y="45554"/>
                  </a:cubicBezTo>
                  <a:cubicBezTo>
                    <a:pt x="182664" y="44854"/>
                    <a:pt x="183028" y="44140"/>
                    <a:pt x="183349" y="43427"/>
                  </a:cubicBezTo>
                  <a:cubicBezTo>
                    <a:pt x="183391" y="43343"/>
                    <a:pt x="183433" y="43259"/>
                    <a:pt x="183461" y="43175"/>
                  </a:cubicBezTo>
                  <a:cubicBezTo>
                    <a:pt x="184245" y="41089"/>
                    <a:pt x="184651" y="38766"/>
                    <a:pt x="184763" y="37983"/>
                  </a:cubicBezTo>
                  <a:cubicBezTo>
                    <a:pt x="184763" y="37941"/>
                    <a:pt x="184763" y="37885"/>
                    <a:pt x="184763" y="37843"/>
                  </a:cubicBezTo>
                  <a:cubicBezTo>
                    <a:pt x="184777" y="37521"/>
                    <a:pt x="184791" y="37213"/>
                    <a:pt x="184791" y="36891"/>
                  </a:cubicBezTo>
                  <a:cubicBezTo>
                    <a:pt x="184791" y="19425"/>
                    <a:pt x="154576" y="4870"/>
                    <a:pt x="113892" y="1008"/>
                  </a:cubicBezTo>
                  <a:close/>
                  <a:moveTo>
                    <a:pt x="0" y="89540"/>
                  </a:moveTo>
                  <a:cubicBezTo>
                    <a:pt x="0" y="93123"/>
                    <a:pt x="1274" y="96580"/>
                    <a:pt x="3667" y="99855"/>
                  </a:cubicBezTo>
                  <a:cubicBezTo>
                    <a:pt x="14849" y="115207"/>
                    <a:pt x="50326" y="126445"/>
                    <a:pt x="92367" y="126445"/>
                  </a:cubicBezTo>
                  <a:cubicBezTo>
                    <a:pt x="99785" y="126445"/>
                    <a:pt x="107006" y="126096"/>
                    <a:pt x="113906" y="125438"/>
                  </a:cubicBezTo>
                  <a:cubicBezTo>
                    <a:pt x="154590" y="121561"/>
                    <a:pt x="184805" y="106950"/>
                    <a:pt x="184805" y="89540"/>
                  </a:cubicBezTo>
                  <a:moveTo>
                    <a:pt x="0" y="144135"/>
                  </a:moveTo>
                  <a:cubicBezTo>
                    <a:pt x="0" y="164484"/>
                    <a:pt x="41355" y="181026"/>
                    <a:pt x="92367" y="181026"/>
                  </a:cubicBezTo>
                  <a:cubicBezTo>
                    <a:pt x="99533" y="181026"/>
                    <a:pt x="106502" y="180704"/>
                    <a:pt x="113192" y="180074"/>
                  </a:cubicBezTo>
                  <a:cubicBezTo>
                    <a:pt x="154240" y="176310"/>
                    <a:pt x="184805" y="161629"/>
                    <a:pt x="184805" y="14413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6DCC77A-B6AF-5578-B1EF-ABD7F5D7BA82}"/>
                </a:ext>
              </a:extLst>
            </p:cNvPr>
            <p:cNvGrpSpPr/>
            <p:nvPr/>
          </p:nvGrpSpPr>
          <p:grpSpPr>
            <a:xfrm>
              <a:off x="3862694" y="2070921"/>
              <a:ext cx="234088" cy="257010"/>
              <a:chOff x="3862694" y="2070921"/>
              <a:chExt cx="234088" cy="257010"/>
            </a:xfrm>
          </p:grpSpPr>
          <p:sp>
            <p:nvSpPr>
              <p:cNvPr id="71" name="Freeform: Shape 70">
                <a:extLst>
                  <a:ext uri="{FF2B5EF4-FFF2-40B4-BE49-F238E27FC236}">
                    <a16:creationId xmlns:a16="http://schemas.microsoft.com/office/drawing/2014/main" id="{572B7294-C8E0-A079-4978-67A3BA778E79}"/>
                  </a:ext>
                </a:extLst>
              </p:cNvPr>
              <p:cNvSpPr/>
              <p:nvPr/>
            </p:nvSpPr>
            <p:spPr>
              <a:xfrm>
                <a:off x="3862694" y="2070921"/>
                <a:ext cx="234088" cy="257010"/>
              </a:xfrm>
              <a:custGeom>
                <a:avLst/>
                <a:gdLst>
                  <a:gd name="connsiteX0" fmla="*/ 280419 w 408306"/>
                  <a:gd name="connsiteY0" fmla="*/ 519553 h 519552"/>
                  <a:gd name="connsiteX1" fmla="*/ 27234 w 408306"/>
                  <a:gd name="connsiteY1" fmla="*/ 519553 h 519552"/>
                  <a:gd name="connsiteX2" fmla="*/ 0 w 408306"/>
                  <a:gd name="connsiteY2" fmla="*/ 492318 h 519552"/>
                  <a:gd name="connsiteX3" fmla="*/ 0 w 408306"/>
                  <a:gd name="connsiteY3" fmla="*/ 27248 h 519552"/>
                  <a:gd name="connsiteX4" fmla="*/ 27234 w 408306"/>
                  <a:gd name="connsiteY4" fmla="*/ 0 h 519552"/>
                  <a:gd name="connsiteX5" fmla="*/ 381072 w 408306"/>
                  <a:gd name="connsiteY5" fmla="*/ 0 h 519552"/>
                  <a:gd name="connsiteX6" fmla="*/ 408306 w 408306"/>
                  <a:gd name="connsiteY6" fmla="*/ 27248 h 519552"/>
                  <a:gd name="connsiteX7" fmla="*/ 408306 w 408306"/>
                  <a:gd name="connsiteY7" fmla="*/ 305428 h 5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06" h="519552">
                    <a:moveTo>
                      <a:pt x="280419" y="519553"/>
                    </a:moveTo>
                    <a:lnTo>
                      <a:pt x="27234" y="519553"/>
                    </a:lnTo>
                    <a:cubicBezTo>
                      <a:pt x="12204" y="519553"/>
                      <a:pt x="0" y="507363"/>
                      <a:pt x="0" y="492318"/>
                    </a:cubicBezTo>
                    <a:lnTo>
                      <a:pt x="0" y="27248"/>
                    </a:lnTo>
                    <a:cubicBezTo>
                      <a:pt x="0" y="12204"/>
                      <a:pt x="12204" y="0"/>
                      <a:pt x="27234" y="0"/>
                    </a:cubicBezTo>
                    <a:lnTo>
                      <a:pt x="381072" y="0"/>
                    </a:lnTo>
                    <a:cubicBezTo>
                      <a:pt x="396102" y="0"/>
                      <a:pt x="408306" y="12204"/>
                      <a:pt x="408306" y="27248"/>
                    </a:cubicBezTo>
                    <a:lnTo>
                      <a:pt x="408306" y="305428"/>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28B3467-6230-C78D-23AB-7BBC785827C9}"/>
                  </a:ext>
                </a:extLst>
              </p:cNvPr>
              <p:cNvSpPr/>
              <p:nvPr/>
            </p:nvSpPr>
            <p:spPr>
              <a:xfrm>
                <a:off x="3903269" y="2147400"/>
                <a:ext cx="152954" cy="130444"/>
              </a:xfrm>
              <a:custGeom>
                <a:avLst/>
                <a:gdLst>
                  <a:gd name="connsiteX0" fmla="*/ 209646 w 266788"/>
                  <a:gd name="connsiteY0" fmla="*/ 263695 h 263695"/>
                  <a:gd name="connsiteX1" fmla="*/ 13029 w 266788"/>
                  <a:gd name="connsiteY1" fmla="*/ 263695 h 263695"/>
                  <a:gd name="connsiteX2" fmla="*/ 0 w 266788"/>
                  <a:gd name="connsiteY2" fmla="*/ 250652 h 263695"/>
                  <a:gd name="connsiteX3" fmla="*/ 0 w 266788"/>
                  <a:gd name="connsiteY3" fmla="*/ 13043 h 263695"/>
                  <a:gd name="connsiteX4" fmla="*/ 13029 w 266788"/>
                  <a:gd name="connsiteY4" fmla="*/ 0 h 263695"/>
                  <a:gd name="connsiteX5" fmla="*/ 253745 w 266788"/>
                  <a:gd name="connsiteY5" fmla="*/ 0 h 263695"/>
                  <a:gd name="connsiteX6" fmla="*/ 266788 w 266788"/>
                  <a:gd name="connsiteY6" fmla="*/ 13043 h 263695"/>
                  <a:gd name="connsiteX7" fmla="*/ 266788 w 266788"/>
                  <a:gd name="connsiteY7" fmla="*/ 155177 h 26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88" h="263695">
                    <a:moveTo>
                      <a:pt x="209646" y="263695"/>
                    </a:moveTo>
                    <a:lnTo>
                      <a:pt x="13029" y="263695"/>
                    </a:lnTo>
                    <a:cubicBezTo>
                      <a:pt x="5836" y="263695"/>
                      <a:pt x="0" y="257859"/>
                      <a:pt x="0" y="250652"/>
                    </a:cubicBezTo>
                    <a:lnTo>
                      <a:pt x="0" y="13043"/>
                    </a:lnTo>
                    <a:cubicBezTo>
                      <a:pt x="0" y="5850"/>
                      <a:pt x="5836" y="0"/>
                      <a:pt x="13029" y="0"/>
                    </a:cubicBezTo>
                    <a:lnTo>
                      <a:pt x="253745" y="0"/>
                    </a:lnTo>
                    <a:cubicBezTo>
                      <a:pt x="260952" y="0"/>
                      <a:pt x="266788" y="5850"/>
                      <a:pt x="266788" y="13043"/>
                    </a:cubicBezTo>
                    <a:lnTo>
                      <a:pt x="266788"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1C07A50-D39E-69F8-5060-8EAAD26E234D}"/>
                  </a:ext>
                </a:extLst>
              </p:cNvPr>
              <p:cNvSpPr/>
              <p:nvPr/>
            </p:nvSpPr>
            <p:spPr>
              <a:xfrm>
                <a:off x="3883138"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A5E3F54-9BD2-4C8D-7571-3D33705D0658}"/>
                  </a:ext>
                </a:extLst>
              </p:cNvPr>
              <p:cNvSpPr/>
              <p:nvPr/>
            </p:nvSpPr>
            <p:spPr>
              <a:xfrm>
                <a:off x="4067295"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15E96B4-3070-D518-7392-514BD991818A}"/>
                  </a:ext>
                </a:extLst>
              </p:cNvPr>
              <p:cNvSpPr/>
              <p:nvPr/>
            </p:nvSpPr>
            <p:spPr>
              <a:xfrm>
                <a:off x="3883138" y="2302385"/>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1C63D49E-DB9D-0FB3-7661-67053DA1E615}"/>
                  </a:ext>
                </a:extLst>
              </p:cNvPr>
              <p:cNvSpPr/>
              <p:nvPr/>
            </p:nvSpPr>
            <p:spPr>
              <a:xfrm>
                <a:off x="392392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E1B1C05-8414-F50A-B7DE-8BAC9C2C31B4}"/>
                  </a:ext>
                </a:extLst>
              </p:cNvPr>
              <p:cNvSpPr/>
              <p:nvPr/>
            </p:nvSpPr>
            <p:spPr>
              <a:xfrm>
                <a:off x="395120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C1BC2D3-8258-963B-2871-A10AA18E8F6C}"/>
                  </a:ext>
                </a:extLst>
              </p:cNvPr>
              <p:cNvSpPr/>
              <p:nvPr/>
            </p:nvSpPr>
            <p:spPr>
              <a:xfrm>
                <a:off x="397848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2C4443CB-7B9C-34D2-049B-A7B4103CE1EC}"/>
                  </a:ext>
                </a:extLst>
              </p:cNvPr>
              <p:cNvSpPr/>
              <p:nvPr/>
            </p:nvSpPr>
            <p:spPr>
              <a:xfrm>
                <a:off x="400576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3980420-DD57-9F13-E9F8-88E4989E246D}"/>
                  </a:ext>
                </a:extLst>
              </p:cNvPr>
              <p:cNvSpPr/>
              <p:nvPr/>
            </p:nvSpPr>
            <p:spPr>
              <a:xfrm>
                <a:off x="403304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F84DFA3-9499-A3DC-F3B8-67B19D6299D4}"/>
                  </a:ext>
                </a:extLst>
              </p:cNvPr>
              <p:cNvSpPr/>
              <p:nvPr/>
            </p:nvSpPr>
            <p:spPr>
              <a:xfrm>
                <a:off x="392392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FD0994EA-1EAB-92B3-1BB4-13CCFDDA2364}"/>
                  </a:ext>
                </a:extLst>
              </p:cNvPr>
              <p:cNvSpPr/>
              <p:nvPr/>
            </p:nvSpPr>
            <p:spPr>
              <a:xfrm>
                <a:off x="395120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171209D6-231B-A0F5-02E7-0D0853F4BD06}"/>
                  </a:ext>
                </a:extLst>
              </p:cNvPr>
              <p:cNvSpPr/>
              <p:nvPr/>
            </p:nvSpPr>
            <p:spPr>
              <a:xfrm>
                <a:off x="397848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45A5DCC1-575F-4256-D1E6-37B6B61C6BE9}"/>
                  </a:ext>
                </a:extLst>
              </p:cNvPr>
              <p:cNvSpPr/>
              <p:nvPr/>
            </p:nvSpPr>
            <p:spPr>
              <a:xfrm>
                <a:off x="4005763"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BA44CC8F-6DCB-A6B7-5F5B-974052F4A1B3}"/>
                  </a:ext>
                </a:extLst>
              </p:cNvPr>
              <p:cNvSpPr/>
              <p:nvPr/>
            </p:nvSpPr>
            <p:spPr>
              <a:xfrm>
                <a:off x="3923922" y="2070928"/>
                <a:ext cx="109112" cy="24390"/>
              </a:xfrm>
              <a:custGeom>
                <a:avLst/>
                <a:gdLst>
                  <a:gd name="connsiteX0" fmla="*/ 0 w 190318"/>
                  <a:gd name="connsiteY0" fmla="*/ 0 h 49304"/>
                  <a:gd name="connsiteX1" fmla="*/ 0 w 190318"/>
                  <a:gd name="connsiteY1" fmla="*/ 38794 h 49304"/>
                  <a:gd name="connsiteX2" fmla="*/ 10510 w 190318"/>
                  <a:gd name="connsiteY2" fmla="*/ 49305 h 49304"/>
                  <a:gd name="connsiteX3" fmla="*/ 179809 w 190318"/>
                  <a:gd name="connsiteY3" fmla="*/ 49305 h 49304"/>
                  <a:gd name="connsiteX4" fmla="*/ 190319 w 190318"/>
                  <a:gd name="connsiteY4" fmla="*/ 38794 h 49304"/>
                  <a:gd name="connsiteX5" fmla="*/ 190319 w 190318"/>
                  <a:gd name="connsiteY5" fmla="*/ 0 h 4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318" h="49304">
                    <a:moveTo>
                      <a:pt x="0" y="0"/>
                    </a:moveTo>
                    <a:lnTo>
                      <a:pt x="0" y="38794"/>
                    </a:lnTo>
                    <a:cubicBezTo>
                      <a:pt x="0" y="44602"/>
                      <a:pt x="4702" y="49305"/>
                      <a:pt x="10510" y="49305"/>
                    </a:cubicBezTo>
                    <a:lnTo>
                      <a:pt x="179809" y="49305"/>
                    </a:lnTo>
                    <a:cubicBezTo>
                      <a:pt x="185617" y="49305"/>
                      <a:pt x="190319" y="44602"/>
                      <a:pt x="190319" y="38794"/>
                    </a:cubicBezTo>
                    <a:lnTo>
                      <a:pt x="190319"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7596534-ED1E-6655-F7AF-485A1B4CDB3E}"/>
                  </a:ext>
                </a:extLst>
              </p:cNvPr>
              <p:cNvSpPr/>
              <p:nvPr/>
            </p:nvSpPr>
            <p:spPr>
              <a:xfrm>
                <a:off x="4005763" y="2070928"/>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48C281D-E5F5-0B61-AECA-FCE959714F13}"/>
                  </a:ext>
                </a:extLst>
              </p:cNvPr>
              <p:cNvSpPr/>
              <p:nvPr/>
            </p:nvSpPr>
            <p:spPr>
              <a:xfrm>
                <a:off x="3914254"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E27AB023-EBF3-1E6A-24B6-7C49E726B451}"/>
                  </a:ext>
                </a:extLst>
              </p:cNvPr>
              <p:cNvSpPr/>
              <p:nvPr/>
            </p:nvSpPr>
            <p:spPr>
              <a:xfrm>
                <a:off x="4007464" y="219041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9A8A49D7-4440-950D-5DD6-7D2EB7635948}"/>
                  </a:ext>
                </a:extLst>
              </p:cNvPr>
              <p:cNvSpPr/>
              <p:nvPr/>
            </p:nvSpPr>
            <p:spPr>
              <a:xfrm>
                <a:off x="3959932"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44D7C30A-3A02-E554-D2FB-797377F01697}"/>
                </a:ext>
              </a:extLst>
            </p:cNvPr>
            <p:cNvGrpSpPr/>
            <p:nvPr/>
          </p:nvGrpSpPr>
          <p:grpSpPr>
            <a:xfrm>
              <a:off x="4037552" y="2051343"/>
              <a:ext cx="232732" cy="257702"/>
              <a:chOff x="4037552" y="2051343"/>
              <a:chExt cx="232732" cy="257702"/>
            </a:xfrm>
          </p:grpSpPr>
          <p:sp>
            <p:nvSpPr>
              <p:cNvPr id="53" name="Freeform: Shape 52">
                <a:extLst>
                  <a:ext uri="{FF2B5EF4-FFF2-40B4-BE49-F238E27FC236}">
                    <a16:creationId xmlns:a16="http://schemas.microsoft.com/office/drawing/2014/main" id="{DFCE4143-A9C1-2A1F-0CCA-7838EBBAA473}"/>
                  </a:ext>
                </a:extLst>
              </p:cNvPr>
              <p:cNvSpPr/>
              <p:nvPr/>
            </p:nvSpPr>
            <p:spPr>
              <a:xfrm>
                <a:off x="4037552" y="2051343"/>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8F34658-6F17-D1DA-E6FE-C2FCB63D645B}"/>
                  </a:ext>
                </a:extLst>
              </p:cNvPr>
              <p:cNvSpPr/>
              <p:nvPr/>
            </p:nvSpPr>
            <p:spPr>
              <a:xfrm>
                <a:off x="4144988" y="2308353"/>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F8342DB-D6D6-A893-B8A9-89CA32EDEEBE}"/>
                  </a:ext>
                </a:extLst>
              </p:cNvPr>
              <p:cNvSpPr/>
              <p:nvPr/>
            </p:nvSpPr>
            <p:spPr>
              <a:xfrm>
                <a:off x="4146697" y="2258266"/>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0AF8732-3146-5057-D83C-B2115D522526}"/>
                  </a:ext>
                </a:extLst>
              </p:cNvPr>
              <p:cNvSpPr/>
              <p:nvPr/>
            </p:nvSpPr>
            <p:spPr>
              <a:xfrm>
                <a:off x="4107357" y="2127822"/>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CD42184-6415-08E1-1249-936532241BA1}"/>
                  </a:ext>
                </a:extLst>
              </p:cNvPr>
              <p:cNvSpPr/>
              <p:nvPr/>
            </p:nvSpPr>
            <p:spPr>
              <a:xfrm>
                <a:off x="4240789" y="2069544"/>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057879B9-F0D4-51E5-11C6-14F6CB01E437}"/>
                  </a:ext>
                </a:extLst>
              </p:cNvPr>
              <p:cNvSpPr/>
              <p:nvPr/>
            </p:nvSpPr>
            <p:spPr>
              <a:xfrm>
                <a:off x="412469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E09E408-9991-0DFF-7263-B6BB5E9C1203}"/>
                  </a:ext>
                </a:extLst>
              </p:cNvPr>
              <p:cNvSpPr/>
              <p:nvPr/>
            </p:nvSpPr>
            <p:spPr>
              <a:xfrm>
                <a:off x="415197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6D98456-AD92-8E13-B302-307E6BF12F4B}"/>
                  </a:ext>
                </a:extLst>
              </p:cNvPr>
              <p:cNvSpPr/>
              <p:nvPr/>
            </p:nvSpPr>
            <p:spPr>
              <a:xfrm>
                <a:off x="417925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A49B3B6-5105-B023-1142-7155EB2E38D3}"/>
                  </a:ext>
                </a:extLst>
              </p:cNvPr>
              <p:cNvSpPr/>
              <p:nvPr/>
            </p:nvSpPr>
            <p:spPr>
              <a:xfrm>
                <a:off x="420653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4D350FBC-C26E-B434-E97E-79133E8470B9}"/>
                  </a:ext>
                </a:extLst>
              </p:cNvPr>
              <p:cNvSpPr/>
              <p:nvPr/>
            </p:nvSpPr>
            <p:spPr>
              <a:xfrm>
                <a:off x="4151976"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C249373-D356-F63E-A163-1E30759B02D9}"/>
                  </a:ext>
                </a:extLst>
              </p:cNvPr>
              <p:cNvSpPr/>
              <p:nvPr/>
            </p:nvSpPr>
            <p:spPr>
              <a:xfrm>
                <a:off x="4179257"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530E49E-BE73-7EFE-0C5B-4D425DE741A4}"/>
                  </a:ext>
                </a:extLst>
              </p:cNvPr>
              <p:cNvSpPr/>
              <p:nvPr/>
            </p:nvSpPr>
            <p:spPr>
              <a:xfrm>
                <a:off x="4097416" y="2051343"/>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67DA7627-48B4-D44D-BF50-9F8B59DFB3AF}"/>
                  </a:ext>
                </a:extLst>
              </p:cNvPr>
              <p:cNvSpPr/>
              <p:nvPr/>
            </p:nvSpPr>
            <p:spPr>
              <a:xfrm>
                <a:off x="4107357" y="2051343"/>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D02883D-C565-D476-8A2A-FA26D31D40F6}"/>
                  </a:ext>
                </a:extLst>
              </p:cNvPr>
              <p:cNvSpPr/>
              <p:nvPr/>
            </p:nvSpPr>
            <p:spPr>
              <a:xfrm>
                <a:off x="4179257" y="2051343"/>
                <a:ext cx="802" cy="24396"/>
              </a:xfrm>
              <a:custGeom>
                <a:avLst/>
                <a:gdLst>
                  <a:gd name="connsiteX0" fmla="*/ 0 w 1399"/>
                  <a:gd name="connsiteY0" fmla="*/ 0 h 49318"/>
                  <a:gd name="connsiteX1" fmla="*/ 0 w 1399"/>
                  <a:gd name="connsiteY1" fmla="*/ 49319 h 49318"/>
                </a:gdLst>
                <a:ahLst/>
                <a:cxnLst>
                  <a:cxn ang="0">
                    <a:pos x="connsiteX0" y="connsiteY0"/>
                  </a:cxn>
                  <a:cxn ang="0">
                    <a:pos x="connsiteX1" y="connsiteY1"/>
                  </a:cxn>
                </a:cxnLst>
                <a:rect l="l" t="t" r="r" b="b"/>
                <a:pathLst>
                  <a:path w="1399" h="49318">
                    <a:moveTo>
                      <a:pt x="0" y="0"/>
                    </a:moveTo>
                    <a:lnTo>
                      <a:pt x="0" y="49319"/>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562440F-6AF2-7B1D-8768-64A112DA2595}"/>
                  </a:ext>
                </a:extLst>
              </p:cNvPr>
              <p:cNvSpPr/>
              <p:nvPr/>
            </p:nvSpPr>
            <p:spPr>
              <a:xfrm>
                <a:off x="4107357" y="2196471"/>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19"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2353A010-51A2-F83D-64BE-1669EE664BBE}"/>
                  </a:ext>
                </a:extLst>
              </p:cNvPr>
              <p:cNvSpPr/>
              <p:nvPr/>
            </p:nvSpPr>
            <p:spPr>
              <a:xfrm>
                <a:off x="4107357" y="2170828"/>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5BB0CA0-FF32-5255-49C6-6975A95D1BED}"/>
                  </a:ext>
                </a:extLst>
              </p:cNvPr>
              <p:cNvSpPr/>
              <p:nvPr/>
            </p:nvSpPr>
            <p:spPr>
              <a:xfrm>
                <a:off x="4180958" y="2170831"/>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7B7BAC6-F712-7015-785C-10589A604652}"/>
                  </a:ext>
                </a:extLst>
              </p:cNvPr>
              <p:cNvSpPr/>
              <p:nvPr/>
            </p:nvSpPr>
            <p:spPr>
              <a:xfrm>
                <a:off x="4134929" y="2171270"/>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8D3E8B9B-326D-DDF4-BEE5-F3C95F9C774D}"/>
                </a:ext>
              </a:extLst>
            </p:cNvPr>
            <p:cNvGrpSpPr/>
            <p:nvPr/>
          </p:nvGrpSpPr>
          <p:grpSpPr>
            <a:xfrm>
              <a:off x="4217826" y="2030567"/>
              <a:ext cx="232732" cy="257702"/>
              <a:chOff x="4217826" y="2030567"/>
              <a:chExt cx="232732" cy="257702"/>
            </a:xfrm>
          </p:grpSpPr>
          <p:sp>
            <p:nvSpPr>
              <p:cNvPr id="35" name="Freeform: Shape 34">
                <a:extLst>
                  <a:ext uri="{FF2B5EF4-FFF2-40B4-BE49-F238E27FC236}">
                    <a16:creationId xmlns:a16="http://schemas.microsoft.com/office/drawing/2014/main" id="{53515B57-173C-B80F-0D13-6C634E30BE2E}"/>
                  </a:ext>
                </a:extLst>
              </p:cNvPr>
              <p:cNvSpPr/>
              <p:nvPr/>
            </p:nvSpPr>
            <p:spPr>
              <a:xfrm>
                <a:off x="4217826" y="2030567"/>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9DEA058-0505-8440-F98A-D06CE0CED777}"/>
                  </a:ext>
                </a:extLst>
              </p:cNvPr>
              <p:cNvSpPr/>
              <p:nvPr/>
            </p:nvSpPr>
            <p:spPr>
              <a:xfrm>
                <a:off x="4325262" y="2287577"/>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1B3823C-AF14-CA79-BACF-3FC5DDD6F72E}"/>
                  </a:ext>
                </a:extLst>
              </p:cNvPr>
              <p:cNvSpPr/>
              <p:nvPr/>
            </p:nvSpPr>
            <p:spPr>
              <a:xfrm>
                <a:off x="4326971" y="2237490"/>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11B7E8B-5F87-874C-6373-3185EAB29D04}"/>
                  </a:ext>
                </a:extLst>
              </p:cNvPr>
              <p:cNvSpPr/>
              <p:nvPr/>
            </p:nvSpPr>
            <p:spPr>
              <a:xfrm>
                <a:off x="4287631" y="2107046"/>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4ED9B153-9B6B-9E12-F481-4F2428FFD81E}"/>
                  </a:ext>
                </a:extLst>
              </p:cNvPr>
              <p:cNvSpPr/>
              <p:nvPr/>
            </p:nvSpPr>
            <p:spPr>
              <a:xfrm>
                <a:off x="4421063" y="2048768"/>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63C3235-930B-9DED-7332-97A2424DC897}"/>
                  </a:ext>
                </a:extLst>
              </p:cNvPr>
              <p:cNvSpPr/>
              <p:nvPr/>
            </p:nvSpPr>
            <p:spPr>
              <a:xfrm>
                <a:off x="4304970"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D7D55DA-C8A8-79BF-3509-8B76CD5A8EC9}"/>
                  </a:ext>
                </a:extLst>
              </p:cNvPr>
              <p:cNvSpPr/>
              <p:nvPr/>
            </p:nvSpPr>
            <p:spPr>
              <a:xfrm>
                <a:off x="433225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7D4FB35-6B6F-BB54-3A0A-964BD3728717}"/>
                  </a:ext>
                </a:extLst>
              </p:cNvPr>
              <p:cNvSpPr/>
              <p:nvPr/>
            </p:nvSpPr>
            <p:spPr>
              <a:xfrm>
                <a:off x="435953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14755E86-5E75-0AB3-5CA1-0DFDEF0A5AF5}"/>
                  </a:ext>
                </a:extLst>
              </p:cNvPr>
              <p:cNvSpPr/>
              <p:nvPr/>
            </p:nvSpPr>
            <p:spPr>
              <a:xfrm>
                <a:off x="438681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96DE47C-64E8-7F24-2145-71FEB22DC002}"/>
                  </a:ext>
                </a:extLst>
              </p:cNvPr>
              <p:cNvSpPr/>
              <p:nvPr/>
            </p:nvSpPr>
            <p:spPr>
              <a:xfrm>
                <a:off x="433225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0DC1A3B-8940-1A2C-0209-1D4374794980}"/>
                  </a:ext>
                </a:extLst>
              </p:cNvPr>
              <p:cNvSpPr/>
              <p:nvPr/>
            </p:nvSpPr>
            <p:spPr>
              <a:xfrm>
                <a:off x="435953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735DB41-07F8-BC1F-0038-0133D6F9ECA2}"/>
                  </a:ext>
                </a:extLst>
              </p:cNvPr>
              <p:cNvSpPr/>
              <p:nvPr/>
            </p:nvSpPr>
            <p:spPr>
              <a:xfrm>
                <a:off x="4277690" y="2030567"/>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AFB908D-C0EB-F60B-D75F-58F8B3A92F91}"/>
                  </a:ext>
                </a:extLst>
              </p:cNvPr>
              <p:cNvSpPr/>
              <p:nvPr/>
            </p:nvSpPr>
            <p:spPr>
              <a:xfrm>
                <a:off x="4287631" y="2030567"/>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E6AE9C8-5EA6-BE7B-B509-585798259131}"/>
                  </a:ext>
                </a:extLst>
              </p:cNvPr>
              <p:cNvSpPr/>
              <p:nvPr/>
            </p:nvSpPr>
            <p:spPr>
              <a:xfrm>
                <a:off x="4359531" y="2030574"/>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FF780B-01B6-619A-E93F-696E579D35CF}"/>
                  </a:ext>
                </a:extLst>
              </p:cNvPr>
              <p:cNvSpPr/>
              <p:nvPr/>
            </p:nvSpPr>
            <p:spPr>
              <a:xfrm>
                <a:off x="4287631" y="2175695"/>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20"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DA9BE37-5686-1CDC-D14A-D937BD364984}"/>
                  </a:ext>
                </a:extLst>
              </p:cNvPr>
              <p:cNvSpPr/>
              <p:nvPr/>
            </p:nvSpPr>
            <p:spPr>
              <a:xfrm>
                <a:off x="4287631" y="2150052"/>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558E27B-6C63-2E23-D8F1-2C1A9C97FBA3}"/>
                  </a:ext>
                </a:extLst>
              </p:cNvPr>
              <p:cNvSpPr/>
              <p:nvPr/>
            </p:nvSpPr>
            <p:spPr>
              <a:xfrm>
                <a:off x="4361232" y="215005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47F58EB-0EC0-5323-57FB-EE466C1D1BDC}"/>
                  </a:ext>
                </a:extLst>
              </p:cNvPr>
              <p:cNvSpPr/>
              <p:nvPr/>
            </p:nvSpPr>
            <p:spPr>
              <a:xfrm>
                <a:off x="4314018" y="2150048"/>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graphicFrame>
        <p:nvGraphicFramePr>
          <p:cNvPr id="240" name="Table 239">
            <a:extLst>
              <a:ext uri="{FF2B5EF4-FFF2-40B4-BE49-F238E27FC236}">
                <a16:creationId xmlns:a16="http://schemas.microsoft.com/office/drawing/2014/main" id="{60539E75-C859-6EFF-CA18-1518EC6C43F4}"/>
              </a:ext>
            </a:extLst>
          </p:cNvPr>
          <p:cNvGraphicFramePr>
            <a:graphicFrameLocks noGrp="1"/>
          </p:cNvGraphicFramePr>
          <p:nvPr>
            <p:extLst>
              <p:ext uri="{D42A27DB-BD31-4B8C-83A1-F6EECF244321}">
                <p14:modId xmlns:p14="http://schemas.microsoft.com/office/powerpoint/2010/main" val="2205318900"/>
              </p:ext>
            </p:extLst>
          </p:nvPr>
        </p:nvGraphicFramePr>
        <p:xfrm>
          <a:off x="259054" y="5206543"/>
          <a:ext cx="1352388" cy="731520"/>
        </p:xfrm>
        <a:graphic>
          <a:graphicData uri="http://schemas.openxmlformats.org/drawingml/2006/table">
            <a:tbl>
              <a:tblPr firstRow="1" bandRow="1">
                <a:tableStyleId>{5C22544A-7EE6-4342-B048-85BDC9FD1C3A}</a:tableStyleId>
              </a:tblPr>
              <a:tblGrid>
                <a:gridCol w="1352388">
                  <a:extLst>
                    <a:ext uri="{9D8B030D-6E8A-4147-A177-3AD203B41FA5}">
                      <a16:colId xmlns:a16="http://schemas.microsoft.com/office/drawing/2014/main" val="1196529329"/>
                    </a:ext>
                  </a:extLst>
                </a:gridCol>
              </a:tblGrid>
              <a:tr h="7315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rPr>
                        <a:t>Premium SSD</a:t>
                      </a:r>
                    </a:p>
                  </a:txBody>
                  <a:tcPr>
                    <a:lnL w="6350" cap="flat" cmpd="sng" algn="ctr">
                      <a:solidFill>
                        <a:schemeClr val="bg1">
                          <a:lumMod val="9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extLst>
                  <a:ext uri="{0D108BD9-81ED-4DB2-BD59-A6C34878D82A}">
                    <a16:rowId xmlns:a16="http://schemas.microsoft.com/office/drawing/2014/main" val="2563041937"/>
                  </a:ext>
                </a:extLst>
              </a:tr>
            </a:tbl>
          </a:graphicData>
        </a:graphic>
      </p:graphicFrame>
      <p:grpSp>
        <p:nvGrpSpPr>
          <p:cNvPr id="90" name="Group 89" descr="Icon of 3 SSD cards with a speedometer showing high speed next to each card.">
            <a:extLst>
              <a:ext uri="{FF2B5EF4-FFF2-40B4-BE49-F238E27FC236}">
                <a16:creationId xmlns:a16="http://schemas.microsoft.com/office/drawing/2014/main" id="{B62344F1-172E-E832-7413-0EAF2C0F9D8F}"/>
              </a:ext>
            </a:extLst>
          </p:cNvPr>
          <p:cNvGrpSpPr/>
          <p:nvPr/>
        </p:nvGrpSpPr>
        <p:grpSpPr>
          <a:xfrm>
            <a:off x="611875" y="5483035"/>
            <a:ext cx="640978" cy="323769"/>
            <a:chOff x="5218048" y="2030567"/>
            <a:chExt cx="640978" cy="323769"/>
          </a:xfrm>
        </p:grpSpPr>
        <p:sp>
          <p:nvSpPr>
            <p:cNvPr id="91" name="Freeform: Shape 90">
              <a:extLst>
                <a:ext uri="{FF2B5EF4-FFF2-40B4-BE49-F238E27FC236}">
                  <a16:creationId xmlns:a16="http://schemas.microsoft.com/office/drawing/2014/main" id="{A92D740A-CF9D-BB71-EE09-6D1B1BC937E1}"/>
                </a:ext>
              </a:extLst>
            </p:cNvPr>
            <p:cNvSpPr/>
            <p:nvPr/>
          </p:nvSpPr>
          <p:spPr>
            <a:xfrm>
              <a:off x="5380577" y="2229558"/>
              <a:ext cx="124850" cy="124778"/>
            </a:xfrm>
            <a:custGeom>
              <a:avLst/>
              <a:gdLst>
                <a:gd name="connsiteX0" fmla="*/ 833914 w 1511808"/>
                <a:gd name="connsiteY0" fmla="*/ 833914 h 1511808"/>
                <a:gd name="connsiteX1" fmla="*/ 677894 w 1511808"/>
                <a:gd name="connsiteY1" fmla="*/ 833914 h 1511808"/>
                <a:gd name="connsiteX2" fmla="*/ 677894 w 1511808"/>
                <a:gd name="connsiteY2" fmla="*/ 677894 h 1511808"/>
                <a:gd name="connsiteX3" fmla="*/ 833914 w 1511808"/>
                <a:gd name="connsiteY3" fmla="*/ 677894 h 1511808"/>
                <a:gd name="connsiteX4" fmla="*/ 833914 w 1511808"/>
                <a:gd name="connsiteY4" fmla="*/ 833914 h 1511808"/>
                <a:gd name="connsiteX5" fmla="*/ 833914 w 1511808"/>
                <a:gd name="connsiteY5" fmla="*/ 833914 h 1511808"/>
                <a:gd name="connsiteX6" fmla="*/ 753237 w 1511808"/>
                <a:gd name="connsiteY6" fmla="*/ 0 h 1511808"/>
                <a:gd name="connsiteX7" fmla="*/ 0 w 1511808"/>
                <a:gd name="connsiteY7" fmla="*/ 758571 h 1511808"/>
                <a:gd name="connsiteX8" fmla="*/ 753237 w 1511808"/>
                <a:gd name="connsiteY8" fmla="*/ 1511808 h 1511808"/>
                <a:gd name="connsiteX9" fmla="*/ 1511808 w 1511808"/>
                <a:gd name="connsiteY9" fmla="*/ 758571 h 1511808"/>
                <a:gd name="connsiteX10" fmla="*/ 753237 w 1511808"/>
                <a:gd name="connsiteY10" fmla="*/ 0 h 1511808"/>
                <a:gd name="connsiteX11" fmla="*/ 753237 w 1511808"/>
                <a:gd name="connsiteY11" fmla="*/ 0 h 1511808"/>
                <a:gd name="connsiteX12" fmla="*/ 1151382 w 1511808"/>
                <a:gd name="connsiteY12" fmla="*/ 1129856 h 1511808"/>
                <a:gd name="connsiteX13" fmla="*/ 1296639 w 1511808"/>
                <a:gd name="connsiteY13" fmla="*/ 758666 h 1511808"/>
                <a:gd name="connsiteX14" fmla="*/ 1264349 w 1511808"/>
                <a:gd name="connsiteY14" fmla="*/ 565023 h 1511808"/>
                <a:gd name="connsiteX15" fmla="*/ 936212 w 1511808"/>
                <a:gd name="connsiteY15" fmla="*/ 242221 h 1511808"/>
                <a:gd name="connsiteX16" fmla="*/ 753332 w 1511808"/>
                <a:gd name="connsiteY16" fmla="*/ 215360 h 1511808"/>
                <a:gd name="connsiteX17" fmla="*/ 215360 w 1511808"/>
                <a:gd name="connsiteY17" fmla="*/ 758762 h 1511808"/>
                <a:gd name="connsiteX18" fmla="*/ 360617 w 1511808"/>
                <a:gd name="connsiteY18" fmla="*/ 1129951 h 1511808"/>
                <a:gd name="connsiteX19" fmla="*/ 1140714 w 1511808"/>
                <a:gd name="connsiteY19" fmla="*/ 371380 h 1511808"/>
                <a:gd name="connsiteX20" fmla="*/ 844772 w 1511808"/>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8" h="1511808">
                  <a:moveTo>
                    <a:pt x="833914" y="833914"/>
                  </a:moveTo>
                  <a:cubicBezTo>
                    <a:pt x="790861" y="882301"/>
                    <a:pt x="720947" y="882301"/>
                    <a:pt x="677894" y="833914"/>
                  </a:cubicBezTo>
                  <a:cubicBezTo>
                    <a:pt x="629507" y="790861"/>
                    <a:pt x="629507" y="720947"/>
                    <a:pt x="677894" y="677894"/>
                  </a:cubicBezTo>
                  <a:cubicBezTo>
                    <a:pt x="720947" y="634841"/>
                    <a:pt x="790861" y="629507"/>
                    <a:pt x="833914" y="677894"/>
                  </a:cubicBezTo>
                  <a:cubicBezTo>
                    <a:pt x="882301" y="720947"/>
                    <a:pt x="882301" y="790861"/>
                    <a:pt x="833914" y="833914"/>
                  </a:cubicBezTo>
                  <a:lnTo>
                    <a:pt x="833914" y="833914"/>
                  </a:lnTo>
                  <a:close/>
                  <a:moveTo>
                    <a:pt x="753237" y="0"/>
                  </a:moveTo>
                  <a:cubicBezTo>
                    <a:pt x="338995" y="0"/>
                    <a:pt x="0" y="338900"/>
                    <a:pt x="0" y="758571"/>
                  </a:cubicBezTo>
                  <a:cubicBezTo>
                    <a:pt x="0" y="1178243"/>
                    <a:pt x="338900" y="1511808"/>
                    <a:pt x="753237" y="1511808"/>
                  </a:cubicBezTo>
                  <a:cubicBezTo>
                    <a:pt x="1167575" y="1511808"/>
                    <a:pt x="1511808" y="1172909"/>
                    <a:pt x="1511808" y="758571"/>
                  </a:cubicBezTo>
                  <a:cubicBezTo>
                    <a:pt x="1511808" y="344234"/>
                    <a:pt x="1172909" y="0"/>
                    <a:pt x="753237" y="0"/>
                  </a:cubicBezTo>
                  <a:lnTo>
                    <a:pt x="753237" y="0"/>
                  </a:lnTo>
                  <a:close/>
                  <a:moveTo>
                    <a:pt x="1151382" y="1129856"/>
                  </a:moveTo>
                  <a:cubicBezTo>
                    <a:pt x="1242822" y="1032986"/>
                    <a:pt x="1296639" y="903922"/>
                    <a:pt x="1296639" y="758666"/>
                  </a:cubicBezTo>
                  <a:cubicBezTo>
                    <a:pt x="1296639" y="688753"/>
                    <a:pt x="1285875" y="624173"/>
                    <a:pt x="1264349" y="565023"/>
                  </a:cubicBezTo>
                  <a:moveTo>
                    <a:pt x="936212" y="242221"/>
                  </a:moveTo>
                  <a:cubicBezTo>
                    <a:pt x="877062" y="226124"/>
                    <a:pt x="817817" y="215360"/>
                    <a:pt x="753332" y="215360"/>
                  </a:cubicBezTo>
                  <a:cubicBezTo>
                    <a:pt x="457391" y="215360"/>
                    <a:pt x="215360" y="457486"/>
                    <a:pt x="215360" y="758762"/>
                  </a:cubicBezTo>
                  <a:cubicBezTo>
                    <a:pt x="215360" y="904018"/>
                    <a:pt x="269177" y="1033177"/>
                    <a:pt x="360617"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DA4863-D020-D072-A9B3-BB50344C7557}"/>
                </a:ext>
              </a:extLst>
            </p:cNvPr>
            <p:cNvSpPr/>
            <p:nvPr/>
          </p:nvSpPr>
          <p:spPr>
            <a:xfrm>
              <a:off x="5550012" y="2210716"/>
              <a:ext cx="124850" cy="124778"/>
            </a:xfrm>
            <a:custGeom>
              <a:avLst/>
              <a:gdLst>
                <a:gd name="connsiteX0" fmla="*/ 833914 w 1511807"/>
                <a:gd name="connsiteY0" fmla="*/ 833914 h 1511808"/>
                <a:gd name="connsiteX1" fmla="*/ 677894 w 1511807"/>
                <a:gd name="connsiteY1" fmla="*/ 833914 h 1511808"/>
                <a:gd name="connsiteX2" fmla="*/ 677894 w 1511807"/>
                <a:gd name="connsiteY2" fmla="*/ 677894 h 1511808"/>
                <a:gd name="connsiteX3" fmla="*/ 833914 w 1511807"/>
                <a:gd name="connsiteY3" fmla="*/ 677894 h 1511808"/>
                <a:gd name="connsiteX4" fmla="*/ 833914 w 1511807"/>
                <a:gd name="connsiteY4" fmla="*/ 833914 h 1511808"/>
                <a:gd name="connsiteX5" fmla="*/ 833914 w 1511807"/>
                <a:gd name="connsiteY5" fmla="*/ 833914 h 1511808"/>
                <a:gd name="connsiteX6" fmla="*/ 753237 w 1511807"/>
                <a:gd name="connsiteY6" fmla="*/ 0 h 1511808"/>
                <a:gd name="connsiteX7" fmla="*/ 0 w 1511807"/>
                <a:gd name="connsiteY7" fmla="*/ 758571 h 1511808"/>
                <a:gd name="connsiteX8" fmla="*/ 753237 w 1511807"/>
                <a:gd name="connsiteY8" fmla="*/ 1511808 h 1511808"/>
                <a:gd name="connsiteX9" fmla="*/ 1511808 w 1511807"/>
                <a:gd name="connsiteY9" fmla="*/ 758571 h 1511808"/>
                <a:gd name="connsiteX10" fmla="*/ 753237 w 1511807"/>
                <a:gd name="connsiteY10" fmla="*/ 0 h 1511808"/>
                <a:gd name="connsiteX11" fmla="*/ 753237 w 1511807"/>
                <a:gd name="connsiteY11" fmla="*/ 0 h 1511808"/>
                <a:gd name="connsiteX12" fmla="*/ 1151382 w 1511807"/>
                <a:gd name="connsiteY12" fmla="*/ 1129856 h 1511808"/>
                <a:gd name="connsiteX13" fmla="*/ 1296638 w 1511807"/>
                <a:gd name="connsiteY13" fmla="*/ 758666 h 1511808"/>
                <a:gd name="connsiteX14" fmla="*/ 1264348 w 1511807"/>
                <a:gd name="connsiteY14" fmla="*/ 565023 h 1511808"/>
                <a:gd name="connsiteX15" fmla="*/ 936212 w 1511807"/>
                <a:gd name="connsiteY15" fmla="*/ 242221 h 1511808"/>
                <a:gd name="connsiteX16" fmla="*/ 753332 w 1511807"/>
                <a:gd name="connsiteY16" fmla="*/ 215360 h 1511808"/>
                <a:gd name="connsiteX17" fmla="*/ 215360 w 1511807"/>
                <a:gd name="connsiteY17" fmla="*/ 758762 h 1511808"/>
                <a:gd name="connsiteX18" fmla="*/ 360616 w 1511807"/>
                <a:gd name="connsiteY18" fmla="*/ 1129951 h 1511808"/>
                <a:gd name="connsiteX19" fmla="*/ 1140714 w 1511807"/>
                <a:gd name="connsiteY19" fmla="*/ 371380 h 1511808"/>
                <a:gd name="connsiteX20" fmla="*/ 844772 w 1511807"/>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7" h="1511808">
                  <a:moveTo>
                    <a:pt x="833914" y="833914"/>
                  </a:moveTo>
                  <a:cubicBezTo>
                    <a:pt x="790861" y="882301"/>
                    <a:pt x="720947" y="882301"/>
                    <a:pt x="677894" y="833914"/>
                  </a:cubicBezTo>
                  <a:cubicBezTo>
                    <a:pt x="629507" y="790861"/>
                    <a:pt x="629507" y="720947"/>
                    <a:pt x="677894" y="677894"/>
                  </a:cubicBezTo>
                  <a:cubicBezTo>
                    <a:pt x="720947" y="634841"/>
                    <a:pt x="790861" y="629507"/>
                    <a:pt x="833914" y="677894"/>
                  </a:cubicBezTo>
                  <a:cubicBezTo>
                    <a:pt x="882301" y="720947"/>
                    <a:pt x="882301" y="790861"/>
                    <a:pt x="833914" y="833914"/>
                  </a:cubicBezTo>
                  <a:lnTo>
                    <a:pt x="833914" y="833914"/>
                  </a:lnTo>
                  <a:close/>
                  <a:moveTo>
                    <a:pt x="753237" y="0"/>
                  </a:moveTo>
                  <a:cubicBezTo>
                    <a:pt x="338995" y="0"/>
                    <a:pt x="0" y="338899"/>
                    <a:pt x="0" y="758571"/>
                  </a:cubicBezTo>
                  <a:cubicBezTo>
                    <a:pt x="0" y="1178242"/>
                    <a:pt x="338899" y="1511808"/>
                    <a:pt x="753237" y="1511808"/>
                  </a:cubicBezTo>
                  <a:cubicBezTo>
                    <a:pt x="1167575" y="1511808"/>
                    <a:pt x="1511808" y="1172908"/>
                    <a:pt x="1511808" y="758571"/>
                  </a:cubicBezTo>
                  <a:cubicBezTo>
                    <a:pt x="1511808" y="344233"/>
                    <a:pt x="1172909" y="0"/>
                    <a:pt x="753237" y="0"/>
                  </a:cubicBezTo>
                  <a:lnTo>
                    <a:pt x="753237" y="0"/>
                  </a:lnTo>
                  <a:close/>
                  <a:moveTo>
                    <a:pt x="1151382" y="1129856"/>
                  </a:moveTo>
                  <a:cubicBezTo>
                    <a:pt x="1242822" y="1032986"/>
                    <a:pt x="1296638" y="903922"/>
                    <a:pt x="1296638" y="758666"/>
                  </a:cubicBezTo>
                  <a:cubicBezTo>
                    <a:pt x="1296638" y="688753"/>
                    <a:pt x="1285875" y="624173"/>
                    <a:pt x="1264348" y="565023"/>
                  </a:cubicBezTo>
                  <a:moveTo>
                    <a:pt x="936212" y="242221"/>
                  </a:moveTo>
                  <a:cubicBezTo>
                    <a:pt x="877062" y="226123"/>
                    <a:pt x="817816" y="215360"/>
                    <a:pt x="753332" y="215360"/>
                  </a:cubicBezTo>
                  <a:cubicBezTo>
                    <a:pt x="457390" y="215360"/>
                    <a:pt x="215360" y="457486"/>
                    <a:pt x="215360" y="758762"/>
                  </a:cubicBezTo>
                  <a:cubicBezTo>
                    <a:pt x="215360" y="904018"/>
                    <a:pt x="269177" y="1033177"/>
                    <a:pt x="360616"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48B3268E-B368-5367-8FBB-5C765E2C8FE8}"/>
                </a:ext>
              </a:extLst>
            </p:cNvPr>
            <p:cNvSpPr/>
            <p:nvPr/>
          </p:nvSpPr>
          <p:spPr>
            <a:xfrm>
              <a:off x="5734176" y="2191921"/>
              <a:ext cx="124850" cy="124778"/>
            </a:xfrm>
            <a:custGeom>
              <a:avLst/>
              <a:gdLst>
                <a:gd name="connsiteX0" fmla="*/ 833914 w 1511807"/>
                <a:gd name="connsiteY0" fmla="*/ 833914 h 1511808"/>
                <a:gd name="connsiteX1" fmla="*/ 677894 w 1511807"/>
                <a:gd name="connsiteY1" fmla="*/ 833914 h 1511808"/>
                <a:gd name="connsiteX2" fmla="*/ 677894 w 1511807"/>
                <a:gd name="connsiteY2" fmla="*/ 677894 h 1511808"/>
                <a:gd name="connsiteX3" fmla="*/ 833914 w 1511807"/>
                <a:gd name="connsiteY3" fmla="*/ 677894 h 1511808"/>
                <a:gd name="connsiteX4" fmla="*/ 833914 w 1511807"/>
                <a:gd name="connsiteY4" fmla="*/ 833914 h 1511808"/>
                <a:gd name="connsiteX5" fmla="*/ 833914 w 1511807"/>
                <a:gd name="connsiteY5" fmla="*/ 833914 h 1511808"/>
                <a:gd name="connsiteX6" fmla="*/ 753237 w 1511807"/>
                <a:gd name="connsiteY6" fmla="*/ 0 h 1511808"/>
                <a:gd name="connsiteX7" fmla="*/ 0 w 1511807"/>
                <a:gd name="connsiteY7" fmla="*/ 758571 h 1511808"/>
                <a:gd name="connsiteX8" fmla="*/ 753237 w 1511807"/>
                <a:gd name="connsiteY8" fmla="*/ 1511808 h 1511808"/>
                <a:gd name="connsiteX9" fmla="*/ 1511808 w 1511807"/>
                <a:gd name="connsiteY9" fmla="*/ 758571 h 1511808"/>
                <a:gd name="connsiteX10" fmla="*/ 753237 w 1511807"/>
                <a:gd name="connsiteY10" fmla="*/ 0 h 1511808"/>
                <a:gd name="connsiteX11" fmla="*/ 753237 w 1511807"/>
                <a:gd name="connsiteY11" fmla="*/ 0 h 1511808"/>
                <a:gd name="connsiteX12" fmla="*/ 1151382 w 1511807"/>
                <a:gd name="connsiteY12" fmla="*/ 1129856 h 1511808"/>
                <a:gd name="connsiteX13" fmla="*/ 1296638 w 1511807"/>
                <a:gd name="connsiteY13" fmla="*/ 758666 h 1511808"/>
                <a:gd name="connsiteX14" fmla="*/ 1264348 w 1511807"/>
                <a:gd name="connsiteY14" fmla="*/ 565023 h 1511808"/>
                <a:gd name="connsiteX15" fmla="*/ 936212 w 1511807"/>
                <a:gd name="connsiteY15" fmla="*/ 242221 h 1511808"/>
                <a:gd name="connsiteX16" fmla="*/ 753332 w 1511807"/>
                <a:gd name="connsiteY16" fmla="*/ 215360 h 1511808"/>
                <a:gd name="connsiteX17" fmla="*/ 215360 w 1511807"/>
                <a:gd name="connsiteY17" fmla="*/ 758762 h 1511808"/>
                <a:gd name="connsiteX18" fmla="*/ 360616 w 1511807"/>
                <a:gd name="connsiteY18" fmla="*/ 1129951 h 1511808"/>
                <a:gd name="connsiteX19" fmla="*/ 1140714 w 1511807"/>
                <a:gd name="connsiteY19" fmla="*/ 371380 h 1511808"/>
                <a:gd name="connsiteX20" fmla="*/ 844772 w 1511807"/>
                <a:gd name="connsiteY20" fmla="*/ 667322 h 151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1807" h="1511808">
                  <a:moveTo>
                    <a:pt x="833914" y="833914"/>
                  </a:moveTo>
                  <a:cubicBezTo>
                    <a:pt x="790860" y="882301"/>
                    <a:pt x="720947" y="882301"/>
                    <a:pt x="677894" y="833914"/>
                  </a:cubicBezTo>
                  <a:cubicBezTo>
                    <a:pt x="629507" y="790861"/>
                    <a:pt x="629507" y="720947"/>
                    <a:pt x="677894" y="677894"/>
                  </a:cubicBezTo>
                  <a:cubicBezTo>
                    <a:pt x="720947" y="634841"/>
                    <a:pt x="790860" y="629507"/>
                    <a:pt x="833914" y="677894"/>
                  </a:cubicBezTo>
                  <a:cubicBezTo>
                    <a:pt x="882301" y="720947"/>
                    <a:pt x="882301" y="790861"/>
                    <a:pt x="833914" y="833914"/>
                  </a:cubicBezTo>
                  <a:lnTo>
                    <a:pt x="833914" y="833914"/>
                  </a:lnTo>
                  <a:close/>
                  <a:moveTo>
                    <a:pt x="753237" y="0"/>
                  </a:moveTo>
                  <a:cubicBezTo>
                    <a:pt x="338994" y="0"/>
                    <a:pt x="0" y="338899"/>
                    <a:pt x="0" y="758571"/>
                  </a:cubicBezTo>
                  <a:cubicBezTo>
                    <a:pt x="0" y="1178242"/>
                    <a:pt x="338900" y="1511808"/>
                    <a:pt x="753237" y="1511808"/>
                  </a:cubicBezTo>
                  <a:cubicBezTo>
                    <a:pt x="1167575" y="1511808"/>
                    <a:pt x="1511808" y="1172908"/>
                    <a:pt x="1511808" y="758571"/>
                  </a:cubicBezTo>
                  <a:cubicBezTo>
                    <a:pt x="1511808" y="344233"/>
                    <a:pt x="1172909" y="0"/>
                    <a:pt x="753237" y="0"/>
                  </a:cubicBezTo>
                  <a:lnTo>
                    <a:pt x="753237" y="0"/>
                  </a:lnTo>
                  <a:close/>
                  <a:moveTo>
                    <a:pt x="1151382" y="1129856"/>
                  </a:moveTo>
                  <a:cubicBezTo>
                    <a:pt x="1242822" y="1032986"/>
                    <a:pt x="1296638" y="903922"/>
                    <a:pt x="1296638" y="758666"/>
                  </a:cubicBezTo>
                  <a:cubicBezTo>
                    <a:pt x="1296638" y="688753"/>
                    <a:pt x="1285875" y="624173"/>
                    <a:pt x="1264348" y="565023"/>
                  </a:cubicBezTo>
                  <a:moveTo>
                    <a:pt x="936212" y="242221"/>
                  </a:moveTo>
                  <a:cubicBezTo>
                    <a:pt x="877062" y="226123"/>
                    <a:pt x="817816" y="215360"/>
                    <a:pt x="753332" y="215360"/>
                  </a:cubicBezTo>
                  <a:cubicBezTo>
                    <a:pt x="457391" y="215360"/>
                    <a:pt x="215360" y="457486"/>
                    <a:pt x="215360" y="758762"/>
                  </a:cubicBezTo>
                  <a:cubicBezTo>
                    <a:pt x="215360" y="904018"/>
                    <a:pt x="269177" y="1033177"/>
                    <a:pt x="360616" y="1129951"/>
                  </a:cubicBezTo>
                  <a:moveTo>
                    <a:pt x="1140714" y="371380"/>
                  </a:moveTo>
                  <a:lnTo>
                    <a:pt x="844772" y="66732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nvGrpSpPr>
            <p:cNvPr id="94" name="Group 93">
              <a:extLst>
                <a:ext uri="{FF2B5EF4-FFF2-40B4-BE49-F238E27FC236}">
                  <a16:creationId xmlns:a16="http://schemas.microsoft.com/office/drawing/2014/main" id="{8DCC3800-199F-133C-84D5-BAFB3027CA8C}"/>
                </a:ext>
              </a:extLst>
            </p:cNvPr>
            <p:cNvGrpSpPr/>
            <p:nvPr/>
          </p:nvGrpSpPr>
          <p:grpSpPr>
            <a:xfrm>
              <a:off x="5218048" y="2070921"/>
              <a:ext cx="234088" cy="257010"/>
              <a:chOff x="3862694" y="2070921"/>
              <a:chExt cx="234088" cy="257010"/>
            </a:xfrm>
          </p:grpSpPr>
          <p:sp>
            <p:nvSpPr>
              <p:cNvPr id="133" name="Freeform: Shape 132">
                <a:extLst>
                  <a:ext uri="{FF2B5EF4-FFF2-40B4-BE49-F238E27FC236}">
                    <a16:creationId xmlns:a16="http://schemas.microsoft.com/office/drawing/2014/main" id="{D3524DA7-1975-D464-FF58-9EF3376FDEDB}"/>
                  </a:ext>
                </a:extLst>
              </p:cNvPr>
              <p:cNvSpPr/>
              <p:nvPr/>
            </p:nvSpPr>
            <p:spPr>
              <a:xfrm>
                <a:off x="3862694" y="2070921"/>
                <a:ext cx="234088" cy="257010"/>
              </a:xfrm>
              <a:custGeom>
                <a:avLst/>
                <a:gdLst>
                  <a:gd name="connsiteX0" fmla="*/ 280419 w 408306"/>
                  <a:gd name="connsiteY0" fmla="*/ 519553 h 519552"/>
                  <a:gd name="connsiteX1" fmla="*/ 27234 w 408306"/>
                  <a:gd name="connsiteY1" fmla="*/ 519553 h 519552"/>
                  <a:gd name="connsiteX2" fmla="*/ 0 w 408306"/>
                  <a:gd name="connsiteY2" fmla="*/ 492318 h 519552"/>
                  <a:gd name="connsiteX3" fmla="*/ 0 w 408306"/>
                  <a:gd name="connsiteY3" fmla="*/ 27248 h 519552"/>
                  <a:gd name="connsiteX4" fmla="*/ 27234 w 408306"/>
                  <a:gd name="connsiteY4" fmla="*/ 0 h 519552"/>
                  <a:gd name="connsiteX5" fmla="*/ 381072 w 408306"/>
                  <a:gd name="connsiteY5" fmla="*/ 0 h 519552"/>
                  <a:gd name="connsiteX6" fmla="*/ 408306 w 408306"/>
                  <a:gd name="connsiteY6" fmla="*/ 27248 h 519552"/>
                  <a:gd name="connsiteX7" fmla="*/ 408306 w 408306"/>
                  <a:gd name="connsiteY7" fmla="*/ 305428 h 5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306" h="519552">
                    <a:moveTo>
                      <a:pt x="280419" y="519553"/>
                    </a:moveTo>
                    <a:lnTo>
                      <a:pt x="27234" y="519553"/>
                    </a:lnTo>
                    <a:cubicBezTo>
                      <a:pt x="12204" y="519553"/>
                      <a:pt x="0" y="507363"/>
                      <a:pt x="0" y="492318"/>
                    </a:cubicBezTo>
                    <a:lnTo>
                      <a:pt x="0" y="27248"/>
                    </a:lnTo>
                    <a:cubicBezTo>
                      <a:pt x="0" y="12204"/>
                      <a:pt x="12204" y="0"/>
                      <a:pt x="27234" y="0"/>
                    </a:cubicBezTo>
                    <a:lnTo>
                      <a:pt x="381072" y="0"/>
                    </a:lnTo>
                    <a:cubicBezTo>
                      <a:pt x="396102" y="0"/>
                      <a:pt x="408306" y="12204"/>
                      <a:pt x="408306" y="27248"/>
                    </a:cubicBezTo>
                    <a:lnTo>
                      <a:pt x="408306" y="305428"/>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FB9A2B2C-AC50-76B2-27D1-6B0A71FEBF58}"/>
                  </a:ext>
                </a:extLst>
              </p:cNvPr>
              <p:cNvSpPr/>
              <p:nvPr/>
            </p:nvSpPr>
            <p:spPr>
              <a:xfrm>
                <a:off x="3903269" y="2147400"/>
                <a:ext cx="152954" cy="130444"/>
              </a:xfrm>
              <a:custGeom>
                <a:avLst/>
                <a:gdLst>
                  <a:gd name="connsiteX0" fmla="*/ 209646 w 266788"/>
                  <a:gd name="connsiteY0" fmla="*/ 263695 h 263695"/>
                  <a:gd name="connsiteX1" fmla="*/ 13029 w 266788"/>
                  <a:gd name="connsiteY1" fmla="*/ 263695 h 263695"/>
                  <a:gd name="connsiteX2" fmla="*/ 0 w 266788"/>
                  <a:gd name="connsiteY2" fmla="*/ 250652 h 263695"/>
                  <a:gd name="connsiteX3" fmla="*/ 0 w 266788"/>
                  <a:gd name="connsiteY3" fmla="*/ 13043 h 263695"/>
                  <a:gd name="connsiteX4" fmla="*/ 13029 w 266788"/>
                  <a:gd name="connsiteY4" fmla="*/ 0 h 263695"/>
                  <a:gd name="connsiteX5" fmla="*/ 253745 w 266788"/>
                  <a:gd name="connsiteY5" fmla="*/ 0 h 263695"/>
                  <a:gd name="connsiteX6" fmla="*/ 266788 w 266788"/>
                  <a:gd name="connsiteY6" fmla="*/ 13043 h 263695"/>
                  <a:gd name="connsiteX7" fmla="*/ 266788 w 266788"/>
                  <a:gd name="connsiteY7" fmla="*/ 155177 h 26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88" h="263695">
                    <a:moveTo>
                      <a:pt x="209646" y="263695"/>
                    </a:moveTo>
                    <a:lnTo>
                      <a:pt x="13029" y="263695"/>
                    </a:lnTo>
                    <a:cubicBezTo>
                      <a:pt x="5836" y="263695"/>
                      <a:pt x="0" y="257859"/>
                      <a:pt x="0" y="250652"/>
                    </a:cubicBezTo>
                    <a:lnTo>
                      <a:pt x="0" y="13043"/>
                    </a:lnTo>
                    <a:cubicBezTo>
                      <a:pt x="0" y="5850"/>
                      <a:pt x="5836" y="0"/>
                      <a:pt x="13029" y="0"/>
                    </a:cubicBezTo>
                    <a:lnTo>
                      <a:pt x="253745" y="0"/>
                    </a:lnTo>
                    <a:cubicBezTo>
                      <a:pt x="260952" y="0"/>
                      <a:pt x="266788" y="5850"/>
                      <a:pt x="266788" y="13043"/>
                    </a:cubicBezTo>
                    <a:lnTo>
                      <a:pt x="266788"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40F8EF0-40CD-DDF3-3254-1A2784EFAA72}"/>
                  </a:ext>
                </a:extLst>
              </p:cNvPr>
              <p:cNvSpPr/>
              <p:nvPr/>
            </p:nvSpPr>
            <p:spPr>
              <a:xfrm>
                <a:off x="3883138"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1F3004C-82F3-649E-324C-41789C27A6E0}"/>
                  </a:ext>
                </a:extLst>
              </p:cNvPr>
              <p:cNvSpPr/>
              <p:nvPr/>
            </p:nvSpPr>
            <p:spPr>
              <a:xfrm>
                <a:off x="4067295" y="2089122"/>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37DFE793-9860-0DE1-F006-02A31E91EA5D}"/>
                  </a:ext>
                </a:extLst>
              </p:cNvPr>
              <p:cNvSpPr/>
              <p:nvPr/>
            </p:nvSpPr>
            <p:spPr>
              <a:xfrm>
                <a:off x="3883138" y="2302385"/>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D5821CB-0A17-97C2-CFBC-6A8D00EC9124}"/>
                  </a:ext>
                </a:extLst>
              </p:cNvPr>
              <p:cNvSpPr/>
              <p:nvPr/>
            </p:nvSpPr>
            <p:spPr>
              <a:xfrm>
                <a:off x="392392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033003CF-6282-4877-4908-344503A76BF1}"/>
                  </a:ext>
                </a:extLst>
              </p:cNvPr>
              <p:cNvSpPr/>
              <p:nvPr/>
            </p:nvSpPr>
            <p:spPr>
              <a:xfrm>
                <a:off x="395120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C4094A6F-B969-C2CF-0461-476D7D027A88}"/>
                  </a:ext>
                </a:extLst>
              </p:cNvPr>
              <p:cNvSpPr/>
              <p:nvPr/>
            </p:nvSpPr>
            <p:spPr>
              <a:xfrm>
                <a:off x="3978482"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8FB229A-7C99-6BD3-B126-159D716E59E1}"/>
                  </a:ext>
                </a:extLst>
              </p:cNvPr>
              <p:cNvSpPr/>
              <p:nvPr/>
            </p:nvSpPr>
            <p:spPr>
              <a:xfrm>
                <a:off x="400576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D410E99-E3E4-6FD6-2880-80D9FCC0E074}"/>
                  </a:ext>
                </a:extLst>
              </p:cNvPr>
              <p:cNvSpPr/>
              <p:nvPr/>
            </p:nvSpPr>
            <p:spPr>
              <a:xfrm>
                <a:off x="4033043" y="213108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C2486CD0-A3A5-2001-EC2F-42B3F50E5FFF}"/>
                  </a:ext>
                </a:extLst>
              </p:cNvPr>
              <p:cNvSpPr/>
              <p:nvPr/>
            </p:nvSpPr>
            <p:spPr>
              <a:xfrm>
                <a:off x="392392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846A1EF8-A68D-B04B-A9B8-0BF0B7D460D4}"/>
                  </a:ext>
                </a:extLst>
              </p:cNvPr>
              <p:cNvSpPr/>
              <p:nvPr/>
            </p:nvSpPr>
            <p:spPr>
              <a:xfrm>
                <a:off x="395120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E046675F-ED23-DE55-3C27-BDA1651B38C8}"/>
                  </a:ext>
                </a:extLst>
              </p:cNvPr>
              <p:cNvSpPr/>
              <p:nvPr/>
            </p:nvSpPr>
            <p:spPr>
              <a:xfrm>
                <a:off x="3978482"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5E70E26-363E-7EE4-2310-B71DCA0348B3}"/>
                  </a:ext>
                </a:extLst>
              </p:cNvPr>
              <p:cNvSpPr/>
              <p:nvPr/>
            </p:nvSpPr>
            <p:spPr>
              <a:xfrm>
                <a:off x="4005763" y="2277373"/>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386C1E88-306A-FBCD-C5BB-5310875D6F10}"/>
                  </a:ext>
                </a:extLst>
              </p:cNvPr>
              <p:cNvSpPr/>
              <p:nvPr/>
            </p:nvSpPr>
            <p:spPr>
              <a:xfrm>
                <a:off x="3923922" y="2070928"/>
                <a:ext cx="109112" cy="24390"/>
              </a:xfrm>
              <a:custGeom>
                <a:avLst/>
                <a:gdLst>
                  <a:gd name="connsiteX0" fmla="*/ 0 w 190318"/>
                  <a:gd name="connsiteY0" fmla="*/ 0 h 49304"/>
                  <a:gd name="connsiteX1" fmla="*/ 0 w 190318"/>
                  <a:gd name="connsiteY1" fmla="*/ 38794 h 49304"/>
                  <a:gd name="connsiteX2" fmla="*/ 10510 w 190318"/>
                  <a:gd name="connsiteY2" fmla="*/ 49305 h 49304"/>
                  <a:gd name="connsiteX3" fmla="*/ 179809 w 190318"/>
                  <a:gd name="connsiteY3" fmla="*/ 49305 h 49304"/>
                  <a:gd name="connsiteX4" fmla="*/ 190319 w 190318"/>
                  <a:gd name="connsiteY4" fmla="*/ 38794 h 49304"/>
                  <a:gd name="connsiteX5" fmla="*/ 190319 w 190318"/>
                  <a:gd name="connsiteY5" fmla="*/ 0 h 4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318" h="49304">
                    <a:moveTo>
                      <a:pt x="0" y="0"/>
                    </a:moveTo>
                    <a:lnTo>
                      <a:pt x="0" y="38794"/>
                    </a:lnTo>
                    <a:cubicBezTo>
                      <a:pt x="0" y="44602"/>
                      <a:pt x="4702" y="49305"/>
                      <a:pt x="10510" y="49305"/>
                    </a:cubicBezTo>
                    <a:lnTo>
                      <a:pt x="179809" y="49305"/>
                    </a:lnTo>
                    <a:cubicBezTo>
                      <a:pt x="185617" y="49305"/>
                      <a:pt x="190319" y="44602"/>
                      <a:pt x="190319" y="38794"/>
                    </a:cubicBezTo>
                    <a:lnTo>
                      <a:pt x="190319"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338B12E-83DA-D5C4-54EF-6B14151E2292}"/>
                  </a:ext>
                </a:extLst>
              </p:cNvPr>
              <p:cNvSpPr/>
              <p:nvPr/>
            </p:nvSpPr>
            <p:spPr>
              <a:xfrm>
                <a:off x="4005763" y="2070928"/>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E51EC6B2-BDD5-881A-C431-6DDB1BC0E489}"/>
                  </a:ext>
                </a:extLst>
              </p:cNvPr>
              <p:cNvSpPr/>
              <p:nvPr/>
            </p:nvSpPr>
            <p:spPr>
              <a:xfrm>
                <a:off x="3914254"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6E1C38A9-27AC-1C1C-D953-ECC86BE2A909}"/>
                  </a:ext>
                </a:extLst>
              </p:cNvPr>
              <p:cNvSpPr/>
              <p:nvPr/>
            </p:nvSpPr>
            <p:spPr>
              <a:xfrm>
                <a:off x="4007464" y="219041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5B36512E-40ED-F8A1-5D37-F797FDA54E26}"/>
                  </a:ext>
                </a:extLst>
              </p:cNvPr>
              <p:cNvSpPr/>
              <p:nvPr/>
            </p:nvSpPr>
            <p:spPr>
              <a:xfrm>
                <a:off x="3959932" y="2190176"/>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9F058AEC-C65C-6453-992E-802D1C6BF46E}"/>
                </a:ext>
              </a:extLst>
            </p:cNvPr>
            <p:cNvGrpSpPr/>
            <p:nvPr/>
          </p:nvGrpSpPr>
          <p:grpSpPr>
            <a:xfrm>
              <a:off x="5392906" y="2051343"/>
              <a:ext cx="232732" cy="257702"/>
              <a:chOff x="4037552" y="2051343"/>
              <a:chExt cx="232732" cy="257702"/>
            </a:xfrm>
          </p:grpSpPr>
          <p:sp>
            <p:nvSpPr>
              <p:cNvPr id="115" name="Freeform: Shape 114">
                <a:extLst>
                  <a:ext uri="{FF2B5EF4-FFF2-40B4-BE49-F238E27FC236}">
                    <a16:creationId xmlns:a16="http://schemas.microsoft.com/office/drawing/2014/main" id="{51C397C2-2909-42B4-40A4-D2D17098C265}"/>
                  </a:ext>
                </a:extLst>
              </p:cNvPr>
              <p:cNvSpPr/>
              <p:nvPr/>
            </p:nvSpPr>
            <p:spPr>
              <a:xfrm>
                <a:off x="4037552" y="2051343"/>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EDDC405F-2775-ADA5-4782-858D8CDE9EC2}"/>
                  </a:ext>
                </a:extLst>
              </p:cNvPr>
              <p:cNvSpPr/>
              <p:nvPr/>
            </p:nvSpPr>
            <p:spPr>
              <a:xfrm>
                <a:off x="4144988" y="2308353"/>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1D478E1-9871-ADA0-0397-42FDBD416F62}"/>
                  </a:ext>
                </a:extLst>
              </p:cNvPr>
              <p:cNvSpPr/>
              <p:nvPr/>
            </p:nvSpPr>
            <p:spPr>
              <a:xfrm>
                <a:off x="4146697" y="2258266"/>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58CE115-5A27-437C-B65A-AF9EB575856B}"/>
                  </a:ext>
                </a:extLst>
              </p:cNvPr>
              <p:cNvSpPr/>
              <p:nvPr/>
            </p:nvSpPr>
            <p:spPr>
              <a:xfrm>
                <a:off x="4107357" y="2127822"/>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30EC8F9D-D8CC-50BB-6B8D-A2E779C8D400}"/>
                  </a:ext>
                </a:extLst>
              </p:cNvPr>
              <p:cNvSpPr/>
              <p:nvPr/>
            </p:nvSpPr>
            <p:spPr>
              <a:xfrm>
                <a:off x="4240789" y="2069544"/>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B348234-5DE3-CF1F-CA17-E91FEF4A895E}"/>
                  </a:ext>
                </a:extLst>
              </p:cNvPr>
              <p:cNvSpPr/>
              <p:nvPr/>
            </p:nvSpPr>
            <p:spPr>
              <a:xfrm>
                <a:off x="412469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55EC1901-1C51-8F94-9AB3-BDC31A45BB0A}"/>
                  </a:ext>
                </a:extLst>
              </p:cNvPr>
              <p:cNvSpPr/>
              <p:nvPr/>
            </p:nvSpPr>
            <p:spPr>
              <a:xfrm>
                <a:off x="4151976"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64ECCC38-635E-CC3F-18E5-FF6B65D90FC9}"/>
                  </a:ext>
                </a:extLst>
              </p:cNvPr>
              <p:cNvSpPr/>
              <p:nvPr/>
            </p:nvSpPr>
            <p:spPr>
              <a:xfrm>
                <a:off x="417925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C592A3F-8ECB-804E-0D94-4F0702E76087}"/>
                  </a:ext>
                </a:extLst>
              </p:cNvPr>
              <p:cNvSpPr/>
              <p:nvPr/>
            </p:nvSpPr>
            <p:spPr>
              <a:xfrm>
                <a:off x="4206537" y="2111498"/>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7E06BBB0-AE16-89D0-4B9A-E63A16356C12}"/>
                  </a:ext>
                </a:extLst>
              </p:cNvPr>
              <p:cNvSpPr/>
              <p:nvPr/>
            </p:nvSpPr>
            <p:spPr>
              <a:xfrm>
                <a:off x="4151976"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EAAD5AD-BA6C-9FCE-B0E6-DAB27182130B}"/>
                  </a:ext>
                </a:extLst>
              </p:cNvPr>
              <p:cNvSpPr/>
              <p:nvPr/>
            </p:nvSpPr>
            <p:spPr>
              <a:xfrm>
                <a:off x="4179257" y="2257788"/>
                <a:ext cx="802" cy="16331"/>
              </a:xfrm>
              <a:custGeom>
                <a:avLst/>
                <a:gdLst>
                  <a:gd name="connsiteX0" fmla="*/ 0 w 1399"/>
                  <a:gd name="connsiteY0" fmla="*/ 33014 h 33014"/>
                  <a:gd name="connsiteX1" fmla="*/ 0 w 1399"/>
                  <a:gd name="connsiteY1" fmla="*/ 0 h 33014"/>
                </a:gdLst>
                <a:ahLst/>
                <a:cxnLst>
                  <a:cxn ang="0">
                    <a:pos x="connsiteX0" y="connsiteY0"/>
                  </a:cxn>
                  <a:cxn ang="0">
                    <a:pos x="connsiteX1" y="connsiteY1"/>
                  </a:cxn>
                </a:cxnLst>
                <a:rect l="l" t="t" r="r" b="b"/>
                <a:pathLst>
                  <a:path w="1399" h="33014">
                    <a:moveTo>
                      <a:pt x="0" y="33014"/>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ED6F2EA0-11D1-3804-76F8-1527A0C52B90}"/>
                  </a:ext>
                </a:extLst>
              </p:cNvPr>
              <p:cNvSpPr/>
              <p:nvPr/>
            </p:nvSpPr>
            <p:spPr>
              <a:xfrm>
                <a:off x="4097416" y="2051343"/>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6F75F09-7426-8CCE-71EC-AECFB9A102B7}"/>
                  </a:ext>
                </a:extLst>
              </p:cNvPr>
              <p:cNvSpPr/>
              <p:nvPr/>
            </p:nvSpPr>
            <p:spPr>
              <a:xfrm>
                <a:off x="4107357" y="2051343"/>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D6969D5A-470F-AC16-F059-F787A992F6AD}"/>
                  </a:ext>
                </a:extLst>
              </p:cNvPr>
              <p:cNvSpPr/>
              <p:nvPr/>
            </p:nvSpPr>
            <p:spPr>
              <a:xfrm>
                <a:off x="4179257" y="2051343"/>
                <a:ext cx="802" cy="24396"/>
              </a:xfrm>
              <a:custGeom>
                <a:avLst/>
                <a:gdLst>
                  <a:gd name="connsiteX0" fmla="*/ 0 w 1399"/>
                  <a:gd name="connsiteY0" fmla="*/ 0 h 49318"/>
                  <a:gd name="connsiteX1" fmla="*/ 0 w 1399"/>
                  <a:gd name="connsiteY1" fmla="*/ 49319 h 49318"/>
                </a:gdLst>
                <a:ahLst/>
                <a:cxnLst>
                  <a:cxn ang="0">
                    <a:pos x="connsiteX0" y="connsiteY0"/>
                  </a:cxn>
                  <a:cxn ang="0">
                    <a:pos x="connsiteX1" y="connsiteY1"/>
                  </a:cxn>
                </a:cxnLst>
                <a:rect l="l" t="t" r="r" b="b"/>
                <a:pathLst>
                  <a:path w="1399" h="49318">
                    <a:moveTo>
                      <a:pt x="0" y="0"/>
                    </a:moveTo>
                    <a:lnTo>
                      <a:pt x="0" y="49319"/>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D8C690E-4EB1-9184-FEBC-70ABFDCBD255}"/>
                  </a:ext>
                </a:extLst>
              </p:cNvPr>
              <p:cNvSpPr/>
              <p:nvPr/>
            </p:nvSpPr>
            <p:spPr>
              <a:xfrm>
                <a:off x="4107357" y="2196471"/>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19"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6DB18DC9-C586-77A4-8D06-B6BB8EDF2078}"/>
                  </a:ext>
                </a:extLst>
              </p:cNvPr>
              <p:cNvSpPr/>
              <p:nvPr/>
            </p:nvSpPr>
            <p:spPr>
              <a:xfrm>
                <a:off x="4107357" y="2170828"/>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FE49045D-FF33-7F56-EEAA-2F013FA5E68F}"/>
                  </a:ext>
                </a:extLst>
              </p:cNvPr>
              <p:cNvSpPr/>
              <p:nvPr/>
            </p:nvSpPr>
            <p:spPr>
              <a:xfrm>
                <a:off x="4180958" y="2170831"/>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F61FD3EE-BFD4-AF62-6C1D-024D8CF90A3D}"/>
                  </a:ext>
                </a:extLst>
              </p:cNvPr>
              <p:cNvSpPr/>
              <p:nvPr/>
            </p:nvSpPr>
            <p:spPr>
              <a:xfrm>
                <a:off x="4134929" y="2171270"/>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02B91293-068A-78B1-9367-08B6011B88E8}"/>
                </a:ext>
              </a:extLst>
            </p:cNvPr>
            <p:cNvGrpSpPr/>
            <p:nvPr/>
          </p:nvGrpSpPr>
          <p:grpSpPr>
            <a:xfrm>
              <a:off x="5573180" y="2030567"/>
              <a:ext cx="232732" cy="257702"/>
              <a:chOff x="4217826" y="2030567"/>
              <a:chExt cx="232732" cy="257702"/>
            </a:xfrm>
          </p:grpSpPr>
          <p:sp>
            <p:nvSpPr>
              <p:cNvPr id="97" name="Freeform: Shape 96">
                <a:extLst>
                  <a:ext uri="{FF2B5EF4-FFF2-40B4-BE49-F238E27FC236}">
                    <a16:creationId xmlns:a16="http://schemas.microsoft.com/office/drawing/2014/main" id="{E691079B-4E9E-B389-1597-EA29CC7F2747}"/>
                  </a:ext>
                </a:extLst>
              </p:cNvPr>
              <p:cNvSpPr/>
              <p:nvPr/>
            </p:nvSpPr>
            <p:spPr>
              <a:xfrm>
                <a:off x="4217826" y="2030567"/>
                <a:ext cx="232732" cy="151088"/>
              </a:xfrm>
              <a:custGeom>
                <a:avLst/>
                <a:gdLst>
                  <a:gd name="connsiteX0" fmla="*/ 405941 w 405940"/>
                  <a:gd name="connsiteY0" fmla="*/ 305428 h 305428"/>
                  <a:gd name="connsiteX1" fmla="*/ 405941 w 405940"/>
                  <a:gd name="connsiteY1" fmla="*/ 27248 h 305428"/>
                  <a:gd name="connsiteX2" fmla="*/ 378707 w 405940"/>
                  <a:gd name="connsiteY2" fmla="*/ 0 h 305428"/>
                  <a:gd name="connsiteX3" fmla="*/ 24869 w 405940"/>
                  <a:gd name="connsiteY3" fmla="*/ 0 h 305428"/>
                  <a:gd name="connsiteX4" fmla="*/ 0 w 405940"/>
                  <a:gd name="connsiteY4" fmla="*/ 16136 h 30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940" h="305428">
                    <a:moveTo>
                      <a:pt x="405941" y="305428"/>
                    </a:moveTo>
                    <a:lnTo>
                      <a:pt x="405941" y="27248"/>
                    </a:lnTo>
                    <a:cubicBezTo>
                      <a:pt x="405941" y="12204"/>
                      <a:pt x="393737" y="0"/>
                      <a:pt x="378707" y="0"/>
                    </a:cubicBezTo>
                    <a:lnTo>
                      <a:pt x="24869" y="0"/>
                    </a:lnTo>
                    <a:cubicBezTo>
                      <a:pt x="13799" y="0"/>
                      <a:pt x="4254" y="6634"/>
                      <a:pt x="0" y="16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552BF2B-6958-3AB0-6DEE-42F766B238C2}"/>
                  </a:ext>
                </a:extLst>
              </p:cNvPr>
              <p:cNvSpPr/>
              <p:nvPr/>
            </p:nvSpPr>
            <p:spPr>
              <a:xfrm>
                <a:off x="4325262" y="2287577"/>
                <a:ext cx="51969" cy="692"/>
              </a:xfrm>
              <a:custGeom>
                <a:avLst/>
                <a:gdLst>
                  <a:gd name="connsiteX0" fmla="*/ 90646 w 90646"/>
                  <a:gd name="connsiteY0" fmla="*/ 0 h 1399"/>
                  <a:gd name="connsiteX1" fmla="*/ 0 w 90646"/>
                  <a:gd name="connsiteY1" fmla="*/ 0 h 1399"/>
                </a:gdLst>
                <a:ahLst/>
                <a:cxnLst>
                  <a:cxn ang="0">
                    <a:pos x="connsiteX0" y="connsiteY0"/>
                  </a:cxn>
                  <a:cxn ang="0">
                    <a:pos x="connsiteX1" y="connsiteY1"/>
                  </a:cxn>
                </a:cxnLst>
                <a:rect l="l" t="t" r="r" b="b"/>
                <a:pathLst>
                  <a:path w="90646" h="1399">
                    <a:moveTo>
                      <a:pt x="90646" y="0"/>
                    </a:moveTo>
                    <a:lnTo>
                      <a:pt x="0"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85D68C0-ED0D-BC6B-83C9-91E262475FF5}"/>
                  </a:ext>
                </a:extLst>
              </p:cNvPr>
              <p:cNvSpPr/>
              <p:nvPr/>
            </p:nvSpPr>
            <p:spPr>
              <a:xfrm>
                <a:off x="4326971" y="2237490"/>
                <a:ext cx="50260" cy="692"/>
              </a:xfrm>
              <a:custGeom>
                <a:avLst/>
                <a:gdLst>
                  <a:gd name="connsiteX0" fmla="*/ 87665 w 87665"/>
                  <a:gd name="connsiteY0" fmla="*/ 0 h 1399"/>
                  <a:gd name="connsiteX1" fmla="*/ 56792 w 87665"/>
                  <a:gd name="connsiteY1" fmla="*/ 0 h 1399"/>
                  <a:gd name="connsiteX2" fmla="*/ 9209 w 87665"/>
                  <a:gd name="connsiteY2" fmla="*/ 0 h 1399"/>
                  <a:gd name="connsiteX3" fmla="*/ 0 w 87665"/>
                  <a:gd name="connsiteY3" fmla="*/ 0 h 1399"/>
                  <a:gd name="connsiteX4" fmla="*/ 0 w 87665"/>
                  <a:gd name="connsiteY4" fmla="*/ 0 h 1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65" h="1399">
                    <a:moveTo>
                      <a:pt x="87665" y="0"/>
                    </a:moveTo>
                    <a:lnTo>
                      <a:pt x="56792" y="0"/>
                    </a:lnTo>
                    <a:lnTo>
                      <a:pt x="9209" y="0"/>
                    </a:lnTo>
                    <a:lnTo>
                      <a:pt x="0" y="0"/>
                    </a:ln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226DDFEB-04BC-8C59-836D-1B9826BA262B}"/>
                  </a:ext>
                </a:extLst>
              </p:cNvPr>
              <p:cNvSpPr/>
              <p:nvPr/>
            </p:nvSpPr>
            <p:spPr>
              <a:xfrm>
                <a:off x="4287631" y="2107046"/>
                <a:ext cx="122359" cy="76762"/>
              </a:xfrm>
              <a:custGeom>
                <a:avLst/>
                <a:gdLst>
                  <a:gd name="connsiteX0" fmla="*/ 0 w 213424"/>
                  <a:gd name="connsiteY0" fmla="*/ 0 h 155177"/>
                  <a:gd name="connsiteX1" fmla="*/ 200381 w 213424"/>
                  <a:gd name="connsiteY1" fmla="*/ 0 h 155177"/>
                  <a:gd name="connsiteX2" fmla="*/ 213425 w 213424"/>
                  <a:gd name="connsiteY2" fmla="*/ 13043 h 155177"/>
                  <a:gd name="connsiteX3" fmla="*/ 213425 w 213424"/>
                  <a:gd name="connsiteY3" fmla="*/ 155177 h 155177"/>
                </a:gdLst>
                <a:ahLst/>
                <a:cxnLst>
                  <a:cxn ang="0">
                    <a:pos x="connsiteX0" y="connsiteY0"/>
                  </a:cxn>
                  <a:cxn ang="0">
                    <a:pos x="connsiteX1" y="connsiteY1"/>
                  </a:cxn>
                  <a:cxn ang="0">
                    <a:pos x="connsiteX2" y="connsiteY2"/>
                  </a:cxn>
                  <a:cxn ang="0">
                    <a:pos x="connsiteX3" y="connsiteY3"/>
                  </a:cxn>
                </a:cxnLst>
                <a:rect l="l" t="t" r="r" b="b"/>
                <a:pathLst>
                  <a:path w="213424" h="155177">
                    <a:moveTo>
                      <a:pt x="0" y="0"/>
                    </a:moveTo>
                    <a:lnTo>
                      <a:pt x="200381" y="0"/>
                    </a:lnTo>
                    <a:cubicBezTo>
                      <a:pt x="207589" y="0"/>
                      <a:pt x="213425" y="5850"/>
                      <a:pt x="213425" y="13043"/>
                    </a:cubicBezTo>
                    <a:lnTo>
                      <a:pt x="213425" y="15517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77BB8B44-CE57-D1E1-9C99-F0E2F6CCFEC2}"/>
                  </a:ext>
                </a:extLst>
              </p:cNvPr>
              <p:cNvSpPr/>
              <p:nvPr/>
            </p:nvSpPr>
            <p:spPr>
              <a:xfrm>
                <a:off x="4421063" y="2048768"/>
                <a:ext cx="11281" cy="9734"/>
              </a:xfrm>
              <a:custGeom>
                <a:avLst/>
                <a:gdLst>
                  <a:gd name="connsiteX0" fmla="*/ 19677 w 19677"/>
                  <a:gd name="connsiteY0" fmla="*/ 9839 h 19677"/>
                  <a:gd name="connsiteX1" fmla="*/ 9839 w 19677"/>
                  <a:gd name="connsiteY1" fmla="*/ 19677 h 19677"/>
                  <a:gd name="connsiteX2" fmla="*/ 0 w 19677"/>
                  <a:gd name="connsiteY2" fmla="*/ 9839 h 19677"/>
                  <a:gd name="connsiteX3" fmla="*/ 9839 w 19677"/>
                  <a:gd name="connsiteY3" fmla="*/ 0 h 19677"/>
                  <a:gd name="connsiteX4" fmla="*/ 19677 w 19677"/>
                  <a:gd name="connsiteY4" fmla="*/ 9839 h 1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7" h="19677">
                    <a:moveTo>
                      <a:pt x="19677" y="9839"/>
                    </a:moveTo>
                    <a:cubicBezTo>
                      <a:pt x="19677" y="15272"/>
                      <a:pt x="15272" y="19677"/>
                      <a:pt x="9839" y="19677"/>
                    </a:cubicBezTo>
                    <a:cubicBezTo>
                      <a:pt x="4405" y="19677"/>
                      <a:pt x="0" y="15272"/>
                      <a:pt x="0" y="9839"/>
                    </a:cubicBezTo>
                    <a:cubicBezTo>
                      <a:pt x="0" y="4405"/>
                      <a:pt x="4405" y="0"/>
                      <a:pt x="9839" y="0"/>
                    </a:cubicBezTo>
                    <a:cubicBezTo>
                      <a:pt x="15272" y="0"/>
                      <a:pt x="19677" y="4405"/>
                      <a:pt x="19677" y="983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02339BE-6C0B-8556-C814-6CF4ED22E102}"/>
                  </a:ext>
                </a:extLst>
              </p:cNvPr>
              <p:cNvSpPr/>
              <p:nvPr/>
            </p:nvSpPr>
            <p:spPr>
              <a:xfrm>
                <a:off x="4304970"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6BFAE4A0-2309-85A4-486C-D7EA460526CA}"/>
                  </a:ext>
                </a:extLst>
              </p:cNvPr>
              <p:cNvSpPr/>
              <p:nvPr/>
            </p:nvSpPr>
            <p:spPr>
              <a:xfrm>
                <a:off x="433225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FB081EC-88A1-B8B9-D9E2-B5C9212297F1}"/>
                  </a:ext>
                </a:extLst>
              </p:cNvPr>
              <p:cNvSpPr/>
              <p:nvPr/>
            </p:nvSpPr>
            <p:spPr>
              <a:xfrm>
                <a:off x="435953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928340-9362-655E-568B-3E3EAC3AB864}"/>
                  </a:ext>
                </a:extLst>
              </p:cNvPr>
              <p:cNvSpPr/>
              <p:nvPr/>
            </p:nvSpPr>
            <p:spPr>
              <a:xfrm>
                <a:off x="4386811" y="2090721"/>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ACBAC5D-DF4B-1D99-88E1-2F9AD008FA3E}"/>
                  </a:ext>
                </a:extLst>
              </p:cNvPr>
              <p:cNvSpPr/>
              <p:nvPr/>
            </p:nvSpPr>
            <p:spPr>
              <a:xfrm>
                <a:off x="433225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F07BCCF-A505-68B3-585E-44858AD7D7D3}"/>
                  </a:ext>
                </a:extLst>
              </p:cNvPr>
              <p:cNvSpPr/>
              <p:nvPr/>
            </p:nvSpPr>
            <p:spPr>
              <a:xfrm>
                <a:off x="4359531" y="2237019"/>
                <a:ext cx="802" cy="16324"/>
              </a:xfrm>
              <a:custGeom>
                <a:avLst/>
                <a:gdLst>
                  <a:gd name="connsiteX0" fmla="*/ 0 w 1399"/>
                  <a:gd name="connsiteY0" fmla="*/ 33000 h 33000"/>
                  <a:gd name="connsiteX1" fmla="*/ 0 w 1399"/>
                  <a:gd name="connsiteY1" fmla="*/ 0 h 33000"/>
                </a:gdLst>
                <a:ahLst/>
                <a:cxnLst>
                  <a:cxn ang="0">
                    <a:pos x="connsiteX0" y="connsiteY0"/>
                  </a:cxn>
                  <a:cxn ang="0">
                    <a:pos x="connsiteX1" y="connsiteY1"/>
                  </a:cxn>
                </a:cxnLst>
                <a:rect l="l" t="t" r="r" b="b"/>
                <a:pathLst>
                  <a:path w="1399" h="33000">
                    <a:moveTo>
                      <a:pt x="0" y="33000"/>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57009F7B-4627-11F9-989B-66C8F409E589}"/>
                  </a:ext>
                </a:extLst>
              </p:cNvPr>
              <p:cNvSpPr/>
              <p:nvPr/>
            </p:nvSpPr>
            <p:spPr>
              <a:xfrm>
                <a:off x="4277690" y="2030567"/>
                <a:ext cx="802" cy="8910"/>
              </a:xfrm>
              <a:custGeom>
                <a:avLst/>
                <a:gdLst>
                  <a:gd name="connsiteX0" fmla="*/ 0 w 1399"/>
                  <a:gd name="connsiteY0" fmla="*/ 18012 h 18011"/>
                  <a:gd name="connsiteX1" fmla="*/ 0 w 1399"/>
                  <a:gd name="connsiteY1" fmla="*/ 0 h 18011"/>
                </a:gdLst>
                <a:ahLst/>
                <a:cxnLst>
                  <a:cxn ang="0">
                    <a:pos x="connsiteX0" y="connsiteY0"/>
                  </a:cxn>
                  <a:cxn ang="0">
                    <a:pos x="connsiteX1" y="connsiteY1"/>
                  </a:cxn>
                </a:cxnLst>
                <a:rect l="l" t="t" r="r" b="b"/>
                <a:pathLst>
                  <a:path w="1399" h="18011">
                    <a:moveTo>
                      <a:pt x="0" y="18012"/>
                    </a:moveTo>
                    <a:lnTo>
                      <a:pt x="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95C71F4-C2DC-9282-C117-D81180D8CBD3}"/>
                  </a:ext>
                </a:extLst>
              </p:cNvPr>
              <p:cNvSpPr/>
              <p:nvPr/>
            </p:nvSpPr>
            <p:spPr>
              <a:xfrm>
                <a:off x="4287631" y="2030567"/>
                <a:ext cx="99179" cy="24396"/>
              </a:xfrm>
              <a:custGeom>
                <a:avLst/>
                <a:gdLst>
                  <a:gd name="connsiteX0" fmla="*/ 0 w 172993"/>
                  <a:gd name="connsiteY0" fmla="*/ 49319 h 49318"/>
                  <a:gd name="connsiteX1" fmla="*/ 162483 w 172993"/>
                  <a:gd name="connsiteY1" fmla="*/ 49319 h 49318"/>
                  <a:gd name="connsiteX2" fmla="*/ 172993 w 172993"/>
                  <a:gd name="connsiteY2" fmla="*/ 38794 h 49318"/>
                  <a:gd name="connsiteX3" fmla="*/ 172993 w 172993"/>
                  <a:gd name="connsiteY3" fmla="*/ 0 h 49318"/>
                </a:gdLst>
                <a:ahLst/>
                <a:cxnLst>
                  <a:cxn ang="0">
                    <a:pos x="connsiteX0" y="connsiteY0"/>
                  </a:cxn>
                  <a:cxn ang="0">
                    <a:pos x="connsiteX1" y="connsiteY1"/>
                  </a:cxn>
                  <a:cxn ang="0">
                    <a:pos x="connsiteX2" y="connsiteY2"/>
                  </a:cxn>
                  <a:cxn ang="0">
                    <a:pos x="connsiteX3" y="connsiteY3"/>
                  </a:cxn>
                </a:cxnLst>
                <a:rect l="l" t="t" r="r" b="b"/>
                <a:pathLst>
                  <a:path w="172993" h="49318">
                    <a:moveTo>
                      <a:pt x="0" y="49319"/>
                    </a:moveTo>
                    <a:lnTo>
                      <a:pt x="162483" y="49319"/>
                    </a:lnTo>
                    <a:cubicBezTo>
                      <a:pt x="168291" y="49319"/>
                      <a:pt x="172993" y="44602"/>
                      <a:pt x="172993" y="38794"/>
                    </a:cubicBezTo>
                    <a:lnTo>
                      <a:pt x="17299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ADA46B95-C2A5-708A-F421-99208D61B511}"/>
                  </a:ext>
                </a:extLst>
              </p:cNvPr>
              <p:cNvSpPr/>
              <p:nvPr/>
            </p:nvSpPr>
            <p:spPr>
              <a:xfrm>
                <a:off x="4359531" y="2030574"/>
                <a:ext cx="802" cy="24390"/>
              </a:xfrm>
              <a:custGeom>
                <a:avLst/>
                <a:gdLst>
                  <a:gd name="connsiteX0" fmla="*/ 0 w 1399"/>
                  <a:gd name="connsiteY0" fmla="*/ 0 h 49304"/>
                  <a:gd name="connsiteX1" fmla="*/ 0 w 1399"/>
                  <a:gd name="connsiteY1" fmla="*/ 49305 h 49304"/>
                </a:gdLst>
                <a:ahLst/>
                <a:cxnLst>
                  <a:cxn ang="0">
                    <a:pos x="connsiteX0" y="connsiteY0"/>
                  </a:cxn>
                  <a:cxn ang="0">
                    <a:pos x="connsiteX1" y="connsiteY1"/>
                  </a:cxn>
                </a:cxnLst>
                <a:rect l="l" t="t" r="r" b="b"/>
                <a:pathLst>
                  <a:path w="1399" h="49304">
                    <a:moveTo>
                      <a:pt x="0" y="0"/>
                    </a:moveTo>
                    <a:lnTo>
                      <a:pt x="0" y="4930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A97B2171-C4BA-F20E-AF81-66C207BD817F}"/>
                  </a:ext>
                </a:extLst>
              </p:cNvPr>
              <p:cNvSpPr/>
              <p:nvPr/>
            </p:nvSpPr>
            <p:spPr>
              <a:xfrm>
                <a:off x="4287631" y="2175695"/>
                <a:ext cx="5560" cy="17300"/>
              </a:xfrm>
              <a:custGeom>
                <a:avLst/>
                <a:gdLst>
                  <a:gd name="connsiteX0" fmla="*/ 0 w 9698"/>
                  <a:gd name="connsiteY0" fmla="*/ 0 h 34973"/>
                  <a:gd name="connsiteX1" fmla="*/ 7963 w 9698"/>
                  <a:gd name="connsiteY1" fmla="*/ 25933 h 34973"/>
                  <a:gd name="connsiteX2" fmla="*/ 0 w 9698"/>
                  <a:gd name="connsiteY2" fmla="*/ 34974 h 34973"/>
                </a:gdLst>
                <a:ahLst/>
                <a:cxnLst>
                  <a:cxn ang="0">
                    <a:pos x="connsiteX0" y="connsiteY0"/>
                  </a:cxn>
                  <a:cxn ang="0">
                    <a:pos x="connsiteX1" y="connsiteY1"/>
                  </a:cxn>
                  <a:cxn ang="0">
                    <a:pos x="connsiteX2" y="connsiteY2"/>
                  </a:cxn>
                </a:cxnLst>
                <a:rect l="l" t="t" r="r" b="b"/>
                <a:pathLst>
                  <a:path w="9698" h="34973">
                    <a:moveTo>
                      <a:pt x="0" y="0"/>
                    </a:moveTo>
                    <a:cubicBezTo>
                      <a:pt x="6620" y="5416"/>
                      <a:pt x="12820" y="14149"/>
                      <a:pt x="7963" y="25933"/>
                    </a:cubicBezTo>
                    <a:cubicBezTo>
                      <a:pt x="6298" y="29977"/>
                      <a:pt x="3485" y="32944"/>
                      <a:pt x="0" y="3497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61D2F8CB-8BCA-2ED0-A275-1D7418B8A752}"/>
                  </a:ext>
                </a:extLst>
              </p:cNvPr>
              <p:cNvSpPr/>
              <p:nvPr/>
            </p:nvSpPr>
            <p:spPr>
              <a:xfrm>
                <a:off x="4287631" y="2150052"/>
                <a:ext cx="3642" cy="560"/>
              </a:xfrm>
              <a:custGeom>
                <a:avLst/>
                <a:gdLst>
                  <a:gd name="connsiteX0" fmla="*/ 6354 w 6353"/>
                  <a:gd name="connsiteY0" fmla="*/ 1134 h 1133"/>
                  <a:gd name="connsiteX1" fmla="*/ 0 w 6353"/>
                  <a:gd name="connsiteY1" fmla="*/ 0 h 1133"/>
                </a:gdLst>
                <a:ahLst/>
                <a:cxnLst>
                  <a:cxn ang="0">
                    <a:pos x="connsiteX0" y="connsiteY0"/>
                  </a:cxn>
                  <a:cxn ang="0">
                    <a:pos x="connsiteX1" y="connsiteY1"/>
                  </a:cxn>
                </a:cxnLst>
                <a:rect l="l" t="t" r="r" b="b"/>
                <a:pathLst>
                  <a:path w="6353" h="1133">
                    <a:moveTo>
                      <a:pt x="6354" y="1134"/>
                    </a:moveTo>
                    <a:cubicBezTo>
                      <a:pt x="6354" y="1134"/>
                      <a:pt x="3807" y="49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526D6C06-3825-D4DE-C0CF-64A9FE39B9F7}"/>
                  </a:ext>
                </a:extLst>
              </p:cNvPr>
              <p:cNvSpPr/>
              <p:nvPr/>
            </p:nvSpPr>
            <p:spPr>
              <a:xfrm>
                <a:off x="4361232" y="2150055"/>
                <a:ext cx="36563" cy="43971"/>
              </a:xfrm>
              <a:custGeom>
                <a:avLst/>
                <a:gdLst>
                  <a:gd name="connsiteX0" fmla="*/ 0 w 63775"/>
                  <a:gd name="connsiteY0" fmla="*/ 1128 h 88889"/>
                  <a:gd name="connsiteX1" fmla="*/ 0 w 63775"/>
                  <a:gd name="connsiteY1" fmla="*/ 87771 h 88889"/>
                  <a:gd name="connsiteX2" fmla="*/ 63776 w 63775"/>
                  <a:gd name="connsiteY2" fmla="*/ 44428 h 88889"/>
                  <a:gd name="connsiteX3" fmla="*/ 0 w 63775"/>
                  <a:gd name="connsiteY3" fmla="*/ 1128 h 88889"/>
                </a:gdLst>
                <a:ahLst/>
                <a:cxnLst>
                  <a:cxn ang="0">
                    <a:pos x="connsiteX0" y="connsiteY0"/>
                  </a:cxn>
                  <a:cxn ang="0">
                    <a:pos x="connsiteX1" y="connsiteY1"/>
                  </a:cxn>
                  <a:cxn ang="0">
                    <a:pos x="connsiteX2" y="connsiteY2"/>
                  </a:cxn>
                  <a:cxn ang="0">
                    <a:pos x="connsiteX3" y="connsiteY3"/>
                  </a:cxn>
                </a:cxnLst>
                <a:rect l="l" t="t" r="r" b="b"/>
                <a:pathLst>
                  <a:path w="63775" h="88889">
                    <a:moveTo>
                      <a:pt x="0" y="1128"/>
                    </a:moveTo>
                    <a:lnTo>
                      <a:pt x="0" y="87771"/>
                    </a:lnTo>
                    <a:cubicBezTo>
                      <a:pt x="0" y="87771"/>
                      <a:pt x="63776" y="99877"/>
                      <a:pt x="63776" y="44428"/>
                    </a:cubicBezTo>
                    <a:cubicBezTo>
                      <a:pt x="63776" y="-11020"/>
                      <a:pt x="0" y="1128"/>
                      <a:pt x="0" y="112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52F45811-97DA-40A4-B857-C3136EDC8A22}"/>
                  </a:ext>
                </a:extLst>
              </p:cNvPr>
              <p:cNvSpPr/>
              <p:nvPr/>
            </p:nvSpPr>
            <p:spPr>
              <a:xfrm>
                <a:off x="4314018" y="2150048"/>
                <a:ext cx="25173" cy="44961"/>
              </a:xfrm>
              <a:custGeom>
                <a:avLst/>
                <a:gdLst>
                  <a:gd name="connsiteX0" fmla="*/ 40558 w 43907"/>
                  <a:gd name="connsiteY0" fmla="*/ 1612 h 90890"/>
                  <a:gd name="connsiteX1" fmla="*/ 1078 w 43907"/>
                  <a:gd name="connsiteY1" fmla="*/ 21205 h 90890"/>
                  <a:gd name="connsiteX2" fmla="*/ 29488 w 43907"/>
                  <a:gd name="connsiteY2" fmla="*/ 48957 h 90890"/>
                  <a:gd name="connsiteX3" fmla="*/ 42167 w 43907"/>
                  <a:gd name="connsiteY3" fmla="*/ 78263 h 90890"/>
                  <a:gd name="connsiteX4" fmla="*/ 0 w 43907"/>
                  <a:gd name="connsiteY4" fmla="*/ 86716 h 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 h="90890">
                    <a:moveTo>
                      <a:pt x="40558" y="1612"/>
                    </a:moveTo>
                    <a:cubicBezTo>
                      <a:pt x="40558" y="1612"/>
                      <a:pt x="1609" y="-8339"/>
                      <a:pt x="1078" y="21205"/>
                    </a:cubicBezTo>
                    <a:cubicBezTo>
                      <a:pt x="1078" y="37635"/>
                      <a:pt x="18362" y="42100"/>
                      <a:pt x="29488" y="48957"/>
                    </a:cubicBezTo>
                    <a:cubicBezTo>
                      <a:pt x="37171" y="53688"/>
                      <a:pt x="48213" y="63624"/>
                      <a:pt x="42167" y="78263"/>
                    </a:cubicBezTo>
                    <a:cubicBezTo>
                      <a:pt x="35967" y="93266"/>
                      <a:pt x="14177" y="93266"/>
                      <a:pt x="0" y="8671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marL="0" marR="0" lvl="0" indent="0" algn="ctr" defTabSz="896354" rtl="0" eaLnBrk="1" fontAlgn="base" latinLnBrk="0" hangingPunct="1">
                  <a:lnSpc>
                    <a:spcPct val="100000"/>
                  </a:lnSpc>
                  <a:spcBef>
                    <a:spcPts val="0"/>
                  </a:spcBef>
                  <a:spcAft>
                    <a:spcPts val="0"/>
                  </a:spcAft>
                  <a:buClrTx/>
                  <a:buSzTx/>
                  <a:buFontTx/>
                  <a:buNone/>
                  <a:tabLst/>
                  <a:defRPr/>
                </a:pPr>
                <a:endParaRPr kumimoji="0" lang="en-IN" sz="1634" b="0" i="0" u="none" strike="noStrike" kern="1200" cap="none" spc="0" normalizeH="0" baseline="0" noProof="0">
                  <a:ln>
                    <a:noFill/>
                  </a:ln>
                  <a:solidFill>
                    <a:srgbClr val="000000"/>
                  </a:solidFill>
                  <a:effectLst/>
                  <a:uLnTx/>
                  <a:uFillTx/>
                  <a:latin typeface="Segoe UI"/>
                  <a:ea typeface="+mn-ea"/>
                  <a:cs typeface="+mn-cs"/>
                </a:endParaRPr>
              </a:p>
            </p:txBody>
          </p:sp>
        </p:grpSp>
      </p:grpSp>
      <p:graphicFrame>
        <p:nvGraphicFramePr>
          <p:cNvPr id="241" name="Table 240">
            <a:extLst>
              <a:ext uri="{FF2B5EF4-FFF2-40B4-BE49-F238E27FC236}">
                <a16:creationId xmlns:a16="http://schemas.microsoft.com/office/drawing/2014/main" id="{5BC8994C-5E4E-8283-37E5-3579AA7800DC}"/>
              </a:ext>
            </a:extLst>
          </p:cNvPr>
          <p:cNvGraphicFramePr>
            <a:graphicFrameLocks noGrp="1"/>
          </p:cNvGraphicFramePr>
          <p:nvPr>
            <p:extLst>
              <p:ext uri="{D42A27DB-BD31-4B8C-83A1-F6EECF244321}">
                <p14:modId xmlns:p14="http://schemas.microsoft.com/office/powerpoint/2010/main" val="3378946948"/>
              </p:ext>
            </p:extLst>
          </p:nvPr>
        </p:nvGraphicFramePr>
        <p:xfrm>
          <a:off x="6273494" y="4052344"/>
          <a:ext cx="1352388" cy="731520"/>
        </p:xfrm>
        <a:graphic>
          <a:graphicData uri="http://schemas.openxmlformats.org/drawingml/2006/table">
            <a:tbl>
              <a:tblPr firstRow="1" bandRow="1">
                <a:tableStyleId>{5C22544A-7EE6-4342-B048-85BDC9FD1C3A}</a:tableStyleId>
              </a:tblPr>
              <a:tblGrid>
                <a:gridCol w="1352388">
                  <a:extLst>
                    <a:ext uri="{9D8B030D-6E8A-4147-A177-3AD203B41FA5}">
                      <a16:colId xmlns:a16="http://schemas.microsoft.com/office/drawing/2014/main" val="3886575498"/>
                    </a:ext>
                  </a:extLst>
                </a:gridCol>
              </a:tblGrid>
              <a:tr h="7315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rPr>
                        <a:t>Ultra Disk </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schemeClr val="bg1"/>
                        </a:solidFill>
                        <a:effectLst/>
                        <a:uLnTx/>
                        <a:uFillTx/>
                        <a:latin typeface="+mj-lt"/>
                        <a:ea typeface="+mn-ea"/>
                        <a:cs typeface="Segoe UI Semibold" panose="020B0702040204020203" pitchFamily="34" charset="0"/>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78D4"/>
                    </a:solidFill>
                  </a:tcPr>
                </a:tc>
                <a:extLst>
                  <a:ext uri="{0D108BD9-81ED-4DB2-BD59-A6C34878D82A}">
                    <a16:rowId xmlns:a16="http://schemas.microsoft.com/office/drawing/2014/main" val="3680289204"/>
                  </a:ext>
                </a:extLst>
              </a:tr>
            </a:tbl>
          </a:graphicData>
        </a:graphic>
      </p:graphicFrame>
      <p:grpSp>
        <p:nvGrpSpPr>
          <p:cNvPr id="242" name="Graphic 296">
            <a:extLst>
              <a:ext uri="{FF2B5EF4-FFF2-40B4-BE49-F238E27FC236}">
                <a16:creationId xmlns:a16="http://schemas.microsoft.com/office/drawing/2014/main" id="{827A6C59-9948-FD39-DE31-32DBC6F81330}"/>
              </a:ext>
              <a:ext uri="{C183D7F6-B498-43B3-948B-1728B52AA6E4}">
                <adec:decorative xmlns:adec="http://schemas.microsoft.com/office/drawing/2017/decorative" val="1"/>
              </a:ext>
            </a:extLst>
          </p:cNvPr>
          <p:cNvGrpSpPr/>
          <p:nvPr/>
        </p:nvGrpSpPr>
        <p:grpSpPr>
          <a:xfrm>
            <a:off x="6840832" y="4369196"/>
            <a:ext cx="233704" cy="322896"/>
            <a:chOff x="5770561" y="2878136"/>
            <a:chExt cx="898207" cy="1241011"/>
          </a:xfrm>
          <a:noFill/>
        </p:grpSpPr>
        <p:sp>
          <p:nvSpPr>
            <p:cNvPr id="243" name="Freeform: Shape 242">
              <a:extLst>
                <a:ext uri="{FF2B5EF4-FFF2-40B4-BE49-F238E27FC236}">
                  <a16:creationId xmlns:a16="http://schemas.microsoft.com/office/drawing/2014/main" id="{35464727-2AB4-24DB-3F2E-034811C43D16}"/>
                </a:ext>
              </a:extLst>
            </p:cNvPr>
            <p:cNvSpPr/>
            <p:nvPr/>
          </p:nvSpPr>
          <p:spPr>
            <a:xfrm>
              <a:off x="5770561" y="2878136"/>
              <a:ext cx="898207" cy="324231"/>
            </a:xfrm>
            <a:custGeom>
              <a:avLst/>
              <a:gdLst>
                <a:gd name="connsiteX0" fmla="*/ 0 w 898207"/>
                <a:gd name="connsiteY0" fmla="*/ 0 h 324231"/>
                <a:gd name="connsiteX1" fmla="*/ 898208 w 898207"/>
                <a:gd name="connsiteY1" fmla="*/ 0 h 324231"/>
                <a:gd name="connsiteX2" fmla="*/ 898208 w 898207"/>
                <a:gd name="connsiteY2" fmla="*/ 324231 h 324231"/>
                <a:gd name="connsiteX3" fmla="*/ 0 w 898207"/>
                <a:gd name="connsiteY3" fmla="*/ 324231 h 324231"/>
              </a:gdLst>
              <a:ahLst/>
              <a:cxnLst>
                <a:cxn ang="0">
                  <a:pos x="connsiteX0" y="connsiteY0"/>
                </a:cxn>
                <a:cxn ang="0">
                  <a:pos x="connsiteX1" y="connsiteY1"/>
                </a:cxn>
                <a:cxn ang="0">
                  <a:pos x="connsiteX2" y="connsiteY2"/>
                </a:cxn>
                <a:cxn ang="0">
                  <a:pos x="connsiteX3" y="connsiteY3"/>
                </a:cxn>
              </a:cxnLst>
              <a:rect l="l" t="t" r="r" b="b"/>
              <a:pathLst>
                <a:path w="898207" h="324231">
                  <a:moveTo>
                    <a:pt x="0" y="0"/>
                  </a:moveTo>
                  <a:lnTo>
                    <a:pt x="898208" y="0"/>
                  </a:lnTo>
                  <a:lnTo>
                    <a:pt x="898208" y="324231"/>
                  </a:lnTo>
                  <a:lnTo>
                    <a:pt x="0" y="32423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401A1D02-E92D-054E-8544-9617792EC2C7}"/>
                </a:ext>
              </a:extLst>
            </p:cNvPr>
            <p:cNvSpPr/>
            <p:nvPr/>
          </p:nvSpPr>
          <p:spPr>
            <a:xfrm>
              <a:off x="5770561" y="3336574"/>
              <a:ext cx="898207" cy="324231"/>
            </a:xfrm>
            <a:custGeom>
              <a:avLst/>
              <a:gdLst>
                <a:gd name="connsiteX0" fmla="*/ 0 w 898207"/>
                <a:gd name="connsiteY0" fmla="*/ 0 h 324231"/>
                <a:gd name="connsiteX1" fmla="*/ 898208 w 898207"/>
                <a:gd name="connsiteY1" fmla="*/ 0 h 324231"/>
                <a:gd name="connsiteX2" fmla="*/ 898208 w 898207"/>
                <a:gd name="connsiteY2" fmla="*/ 324231 h 324231"/>
                <a:gd name="connsiteX3" fmla="*/ 0 w 898207"/>
                <a:gd name="connsiteY3" fmla="*/ 324231 h 324231"/>
              </a:gdLst>
              <a:ahLst/>
              <a:cxnLst>
                <a:cxn ang="0">
                  <a:pos x="connsiteX0" y="connsiteY0"/>
                </a:cxn>
                <a:cxn ang="0">
                  <a:pos x="connsiteX1" y="connsiteY1"/>
                </a:cxn>
                <a:cxn ang="0">
                  <a:pos x="connsiteX2" y="connsiteY2"/>
                </a:cxn>
                <a:cxn ang="0">
                  <a:pos x="connsiteX3" y="connsiteY3"/>
                </a:cxn>
              </a:cxnLst>
              <a:rect l="l" t="t" r="r" b="b"/>
              <a:pathLst>
                <a:path w="898207" h="324231">
                  <a:moveTo>
                    <a:pt x="0" y="0"/>
                  </a:moveTo>
                  <a:lnTo>
                    <a:pt x="898208" y="0"/>
                  </a:lnTo>
                  <a:lnTo>
                    <a:pt x="898208" y="324231"/>
                  </a:lnTo>
                  <a:lnTo>
                    <a:pt x="0" y="32423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5CB3CBEE-7364-5A16-F2CB-E75B6B0AB869}"/>
                </a:ext>
              </a:extLst>
            </p:cNvPr>
            <p:cNvSpPr/>
            <p:nvPr/>
          </p:nvSpPr>
          <p:spPr>
            <a:xfrm>
              <a:off x="5770561" y="3794917"/>
              <a:ext cx="898207" cy="324230"/>
            </a:xfrm>
            <a:custGeom>
              <a:avLst/>
              <a:gdLst>
                <a:gd name="connsiteX0" fmla="*/ 0 w 898207"/>
                <a:gd name="connsiteY0" fmla="*/ 0 h 324230"/>
                <a:gd name="connsiteX1" fmla="*/ 898208 w 898207"/>
                <a:gd name="connsiteY1" fmla="*/ 0 h 324230"/>
                <a:gd name="connsiteX2" fmla="*/ 898208 w 898207"/>
                <a:gd name="connsiteY2" fmla="*/ 324231 h 324230"/>
                <a:gd name="connsiteX3" fmla="*/ 0 w 898207"/>
                <a:gd name="connsiteY3" fmla="*/ 324231 h 324230"/>
              </a:gdLst>
              <a:ahLst/>
              <a:cxnLst>
                <a:cxn ang="0">
                  <a:pos x="connsiteX0" y="connsiteY0"/>
                </a:cxn>
                <a:cxn ang="0">
                  <a:pos x="connsiteX1" y="connsiteY1"/>
                </a:cxn>
                <a:cxn ang="0">
                  <a:pos x="connsiteX2" y="connsiteY2"/>
                </a:cxn>
                <a:cxn ang="0">
                  <a:pos x="connsiteX3" y="connsiteY3"/>
                </a:cxn>
              </a:cxnLst>
              <a:rect l="l" t="t" r="r" b="b"/>
              <a:pathLst>
                <a:path w="898207" h="324230">
                  <a:moveTo>
                    <a:pt x="0" y="0"/>
                  </a:moveTo>
                  <a:lnTo>
                    <a:pt x="898208" y="0"/>
                  </a:lnTo>
                  <a:lnTo>
                    <a:pt x="898208" y="324231"/>
                  </a:lnTo>
                  <a:lnTo>
                    <a:pt x="0" y="32423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A5C1BA8A-1DCF-512F-7772-0A9E7E191236}"/>
                </a:ext>
              </a:extLst>
            </p:cNvPr>
            <p:cNvSpPr/>
            <p:nvPr/>
          </p:nvSpPr>
          <p:spPr>
            <a:xfrm>
              <a:off x="5856477" y="3870355"/>
              <a:ext cx="736854" cy="74580"/>
            </a:xfrm>
            <a:custGeom>
              <a:avLst/>
              <a:gdLst>
                <a:gd name="connsiteX0" fmla="*/ 0 w 736854"/>
                <a:gd name="connsiteY0" fmla="*/ 0 h 74580"/>
                <a:gd name="connsiteX1" fmla="*/ 736854 w 736854"/>
                <a:gd name="connsiteY1" fmla="*/ 0 h 74580"/>
                <a:gd name="connsiteX2" fmla="*/ 736854 w 736854"/>
                <a:gd name="connsiteY2" fmla="*/ 74581 h 74580"/>
                <a:gd name="connsiteX3" fmla="*/ 0 w 736854"/>
                <a:gd name="connsiteY3" fmla="*/ 74581 h 74580"/>
              </a:gdLst>
              <a:ahLst/>
              <a:cxnLst>
                <a:cxn ang="0">
                  <a:pos x="connsiteX0" y="connsiteY0"/>
                </a:cxn>
                <a:cxn ang="0">
                  <a:pos x="connsiteX1" y="connsiteY1"/>
                </a:cxn>
                <a:cxn ang="0">
                  <a:pos x="connsiteX2" y="connsiteY2"/>
                </a:cxn>
                <a:cxn ang="0">
                  <a:pos x="connsiteX3" y="connsiteY3"/>
                </a:cxn>
              </a:cxnLst>
              <a:rect l="l" t="t" r="r" b="b"/>
              <a:pathLst>
                <a:path w="736854" h="74580">
                  <a:moveTo>
                    <a:pt x="0" y="0"/>
                  </a:moveTo>
                  <a:lnTo>
                    <a:pt x="736854" y="0"/>
                  </a:lnTo>
                  <a:lnTo>
                    <a:pt x="736854" y="74581"/>
                  </a:lnTo>
                  <a:lnTo>
                    <a:pt x="0" y="7458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F87E5EA-F121-1149-5ACC-A12132613990}"/>
                </a:ext>
              </a:extLst>
            </p:cNvPr>
            <p:cNvSpPr/>
            <p:nvPr/>
          </p:nvSpPr>
          <p:spPr>
            <a:xfrm>
              <a:off x="5856477" y="3993609"/>
              <a:ext cx="736854" cy="74580"/>
            </a:xfrm>
            <a:custGeom>
              <a:avLst/>
              <a:gdLst>
                <a:gd name="connsiteX0" fmla="*/ 0 w 736854"/>
                <a:gd name="connsiteY0" fmla="*/ 0 h 74580"/>
                <a:gd name="connsiteX1" fmla="*/ 736854 w 736854"/>
                <a:gd name="connsiteY1" fmla="*/ 0 h 74580"/>
                <a:gd name="connsiteX2" fmla="*/ 736854 w 736854"/>
                <a:gd name="connsiteY2" fmla="*/ 74581 h 74580"/>
                <a:gd name="connsiteX3" fmla="*/ 0 w 736854"/>
                <a:gd name="connsiteY3" fmla="*/ 74581 h 74580"/>
              </a:gdLst>
              <a:ahLst/>
              <a:cxnLst>
                <a:cxn ang="0">
                  <a:pos x="connsiteX0" y="connsiteY0"/>
                </a:cxn>
                <a:cxn ang="0">
                  <a:pos x="connsiteX1" y="connsiteY1"/>
                </a:cxn>
                <a:cxn ang="0">
                  <a:pos x="connsiteX2" y="connsiteY2"/>
                </a:cxn>
                <a:cxn ang="0">
                  <a:pos x="connsiteX3" y="connsiteY3"/>
                </a:cxn>
              </a:cxnLst>
              <a:rect l="l" t="t" r="r" b="b"/>
              <a:pathLst>
                <a:path w="736854" h="74580">
                  <a:moveTo>
                    <a:pt x="0" y="0"/>
                  </a:moveTo>
                  <a:lnTo>
                    <a:pt x="736854" y="0"/>
                  </a:lnTo>
                  <a:lnTo>
                    <a:pt x="736854" y="74581"/>
                  </a:lnTo>
                  <a:lnTo>
                    <a:pt x="0" y="74581"/>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5F0BE6F5-0E9C-6580-A12C-BE81041FACFA}"/>
                </a:ext>
              </a:extLst>
            </p:cNvPr>
            <p:cNvSpPr/>
            <p:nvPr/>
          </p:nvSpPr>
          <p:spPr>
            <a:xfrm>
              <a:off x="5856477" y="3202367"/>
              <a:ext cx="9525" cy="130682"/>
            </a:xfrm>
            <a:custGeom>
              <a:avLst/>
              <a:gdLst>
                <a:gd name="connsiteX0" fmla="*/ 0 w 9525"/>
                <a:gd name="connsiteY0" fmla="*/ 0 h 130682"/>
                <a:gd name="connsiteX1" fmla="*/ 0 w 9525"/>
                <a:gd name="connsiteY1" fmla="*/ 130683 h 130682"/>
              </a:gdLst>
              <a:ahLst/>
              <a:cxnLst>
                <a:cxn ang="0">
                  <a:pos x="connsiteX0" y="connsiteY0"/>
                </a:cxn>
                <a:cxn ang="0">
                  <a:pos x="connsiteX1" y="connsiteY1"/>
                </a:cxn>
              </a:cxnLst>
              <a:rect l="l" t="t" r="r" b="b"/>
              <a:pathLst>
                <a:path w="9525" h="130682">
                  <a:moveTo>
                    <a:pt x="0" y="0"/>
                  </a:moveTo>
                  <a:lnTo>
                    <a:pt x="0" y="13068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18B9C62E-864F-6D06-9790-2001EC6F02C7}"/>
                </a:ext>
              </a:extLst>
            </p:cNvPr>
            <p:cNvSpPr/>
            <p:nvPr/>
          </p:nvSpPr>
          <p:spPr>
            <a:xfrm>
              <a:off x="6590949" y="3202367"/>
              <a:ext cx="9525" cy="130682"/>
            </a:xfrm>
            <a:custGeom>
              <a:avLst/>
              <a:gdLst>
                <a:gd name="connsiteX0" fmla="*/ 0 w 9525"/>
                <a:gd name="connsiteY0" fmla="*/ 0 h 130682"/>
                <a:gd name="connsiteX1" fmla="*/ 0 w 9525"/>
                <a:gd name="connsiteY1" fmla="*/ 130683 h 130682"/>
              </a:gdLst>
              <a:ahLst/>
              <a:cxnLst>
                <a:cxn ang="0">
                  <a:pos x="connsiteX0" y="connsiteY0"/>
                </a:cxn>
                <a:cxn ang="0">
                  <a:pos x="connsiteX1" y="connsiteY1"/>
                </a:cxn>
              </a:cxnLst>
              <a:rect l="l" t="t" r="r" b="b"/>
              <a:pathLst>
                <a:path w="9525" h="130682">
                  <a:moveTo>
                    <a:pt x="0" y="0"/>
                  </a:moveTo>
                  <a:lnTo>
                    <a:pt x="0" y="13068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2D25EFE2-89E8-133B-5B95-03FA35B9A7B9}"/>
                </a:ext>
              </a:extLst>
            </p:cNvPr>
            <p:cNvSpPr/>
            <p:nvPr/>
          </p:nvSpPr>
          <p:spPr>
            <a:xfrm>
              <a:off x="5856477" y="3664425"/>
              <a:ext cx="9525" cy="130682"/>
            </a:xfrm>
            <a:custGeom>
              <a:avLst/>
              <a:gdLst>
                <a:gd name="connsiteX0" fmla="*/ 0 w 9525"/>
                <a:gd name="connsiteY0" fmla="*/ 0 h 130682"/>
                <a:gd name="connsiteX1" fmla="*/ 0 w 9525"/>
                <a:gd name="connsiteY1" fmla="*/ 130683 h 130682"/>
              </a:gdLst>
              <a:ahLst/>
              <a:cxnLst>
                <a:cxn ang="0">
                  <a:pos x="connsiteX0" y="connsiteY0"/>
                </a:cxn>
                <a:cxn ang="0">
                  <a:pos x="connsiteX1" y="connsiteY1"/>
                </a:cxn>
              </a:cxnLst>
              <a:rect l="l" t="t" r="r" b="b"/>
              <a:pathLst>
                <a:path w="9525" h="130682">
                  <a:moveTo>
                    <a:pt x="0" y="0"/>
                  </a:moveTo>
                  <a:lnTo>
                    <a:pt x="0" y="13068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058EDD1A-3503-9B0D-3B72-B9807EABAA22}"/>
                </a:ext>
              </a:extLst>
            </p:cNvPr>
            <p:cNvSpPr/>
            <p:nvPr/>
          </p:nvSpPr>
          <p:spPr>
            <a:xfrm>
              <a:off x="6590949" y="3664425"/>
              <a:ext cx="9525" cy="130682"/>
            </a:xfrm>
            <a:custGeom>
              <a:avLst/>
              <a:gdLst>
                <a:gd name="connsiteX0" fmla="*/ 0 w 9525"/>
                <a:gd name="connsiteY0" fmla="*/ 0 h 130682"/>
                <a:gd name="connsiteX1" fmla="*/ 0 w 9525"/>
                <a:gd name="connsiteY1" fmla="*/ 130683 h 130682"/>
              </a:gdLst>
              <a:ahLst/>
              <a:cxnLst>
                <a:cxn ang="0">
                  <a:pos x="connsiteX0" y="connsiteY0"/>
                </a:cxn>
                <a:cxn ang="0">
                  <a:pos x="connsiteX1" y="connsiteY1"/>
                </a:cxn>
              </a:cxnLst>
              <a:rect l="l" t="t" r="r" b="b"/>
              <a:pathLst>
                <a:path w="9525" h="130682">
                  <a:moveTo>
                    <a:pt x="0" y="0"/>
                  </a:moveTo>
                  <a:lnTo>
                    <a:pt x="0" y="13068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C33618C2-6F21-F36D-D9EF-98E782515451}"/>
                </a:ext>
              </a:extLst>
            </p:cNvPr>
            <p:cNvSpPr/>
            <p:nvPr/>
          </p:nvSpPr>
          <p:spPr>
            <a:xfrm>
              <a:off x="6457980" y="2976148"/>
              <a:ext cx="135445" cy="135445"/>
            </a:xfrm>
            <a:custGeom>
              <a:avLst/>
              <a:gdLst>
                <a:gd name="connsiteX0" fmla="*/ 135446 w 135445"/>
                <a:gd name="connsiteY0" fmla="*/ 67723 h 135445"/>
                <a:gd name="connsiteX1" fmla="*/ 67723 w 135445"/>
                <a:gd name="connsiteY1" fmla="*/ 135446 h 135445"/>
                <a:gd name="connsiteX2" fmla="*/ 0 w 135445"/>
                <a:gd name="connsiteY2" fmla="*/ 67723 h 135445"/>
                <a:gd name="connsiteX3" fmla="*/ 67723 w 135445"/>
                <a:gd name="connsiteY3" fmla="*/ 0 h 135445"/>
                <a:gd name="connsiteX4" fmla="*/ 135446 w 135445"/>
                <a:gd name="connsiteY4" fmla="*/ 67723 h 13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45" h="135445">
                  <a:moveTo>
                    <a:pt x="135446" y="67723"/>
                  </a:moveTo>
                  <a:cubicBezTo>
                    <a:pt x="135446" y="105125"/>
                    <a:pt x="105125" y="135446"/>
                    <a:pt x="67723" y="135446"/>
                  </a:cubicBezTo>
                  <a:cubicBezTo>
                    <a:pt x="30321" y="135446"/>
                    <a:pt x="0" y="105125"/>
                    <a:pt x="0" y="67723"/>
                  </a:cubicBezTo>
                  <a:cubicBezTo>
                    <a:pt x="0" y="30321"/>
                    <a:pt x="30321" y="0"/>
                    <a:pt x="67723" y="0"/>
                  </a:cubicBezTo>
                  <a:cubicBezTo>
                    <a:pt x="105125" y="0"/>
                    <a:pt x="135446" y="30321"/>
                    <a:pt x="135446" y="67723"/>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C72CFAC4-2711-0FEC-D63B-8DF002024620}"/>
                </a:ext>
              </a:extLst>
            </p:cNvPr>
            <p:cNvSpPr/>
            <p:nvPr/>
          </p:nvSpPr>
          <p:spPr>
            <a:xfrm>
              <a:off x="5887338" y="2878136"/>
              <a:ext cx="489585" cy="113442"/>
            </a:xfrm>
            <a:custGeom>
              <a:avLst/>
              <a:gdLst>
                <a:gd name="connsiteX0" fmla="*/ 0 w 489585"/>
                <a:gd name="connsiteY0" fmla="*/ 0 h 113442"/>
                <a:gd name="connsiteX1" fmla="*/ 0 w 489585"/>
                <a:gd name="connsiteY1" fmla="*/ 113443 h 113442"/>
                <a:gd name="connsiteX2" fmla="*/ 489585 w 489585"/>
                <a:gd name="connsiteY2" fmla="*/ 113443 h 113442"/>
                <a:gd name="connsiteX3" fmla="*/ 489585 w 489585"/>
                <a:gd name="connsiteY3" fmla="*/ 0 h 113442"/>
              </a:gdLst>
              <a:ahLst/>
              <a:cxnLst>
                <a:cxn ang="0">
                  <a:pos x="connsiteX0" y="connsiteY0"/>
                </a:cxn>
                <a:cxn ang="0">
                  <a:pos x="connsiteX1" y="connsiteY1"/>
                </a:cxn>
                <a:cxn ang="0">
                  <a:pos x="connsiteX2" y="connsiteY2"/>
                </a:cxn>
                <a:cxn ang="0">
                  <a:pos x="connsiteX3" y="connsiteY3"/>
                </a:cxn>
              </a:cxnLst>
              <a:rect l="l" t="t" r="r" b="b"/>
              <a:pathLst>
                <a:path w="489585" h="113442">
                  <a:moveTo>
                    <a:pt x="0" y="0"/>
                  </a:moveTo>
                  <a:lnTo>
                    <a:pt x="0" y="113443"/>
                  </a:lnTo>
                  <a:lnTo>
                    <a:pt x="489585" y="113443"/>
                  </a:lnTo>
                  <a:lnTo>
                    <a:pt x="48958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8FE914F6-A6A1-9EFF-2898-EF25DB437F4B}"/>
                </a:ext>
              </a:extLst>
            </p:cNvPr>
            <p:cNvSpPr/>
            <p:nvPr/>
          </p:nvSpPr>
          <p:spPr>
            <a:xfrm>
              <a:off x="5887338" y="3095401"/>
              <a:ext cx="489585" cy="9525"/>
            </a:xfrm>
            <a:custGeom>
              <a:avLst/>
              <a:gdLst>
                <a:gd name="connsiteX0" fmla="*/ 0 w 489585"/>
                <a:gd name="connsiteY0" fmla="*/ 0 h 9525"/>
                <a:gd name="connsiteX1" fmla="*/ 489585 w 489585"/>
                <a:gd name="connsiteY1" fmla="*/ 0 h 9525"/>
              </a:gdLst>
              <a:ahLst/>
              <a:cxnLst>
                <a:cxn ang="0">
                  <a:pos x="connsiteX0" y="connsiteY0"/>
                </a:cxn>
                <a:cxn ang="0">
                  <a:pos x="connsiteX1" y="connsiteY1"/>
                </a:cxn>
              </a:cxnLst>
              <a:rect l="l" t="t" r="r" b="b"/>
              <a:pathLst>
                <a:path w="489585" h="9525">
                  <a:moveTo>
                    <a:pt x="0" y="0"/>
                  </a:moveTo>
                  <a:lnTo>
                    <a:pt x="48958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5273CF72-6E3A-834E-D364-560B572B39B0}"/>
                </a:ext>
              </a:extLst>
            </p:cNvPr>
            <p:cNvSpPr/>
            <p:nvPr/>
          </p:nvSpPr>
          <p:spPr>
            <a:xfrm>
              <a:off x="5887338" y="3406678"/>
              <a:ext cx="674370" cy="9525"/>
            </a:xfrm>
            <a:custGeom>
              <a:avLst/>
              <a:gdLst>
                <a:gd name="connsiteX0" fmla="*/ 0 w 674370"/>
                <a:gd name="connsiteY0" fmla="*/ 0 h 9525"/>
                <a:gd name="connsiteX1" fmla="*/ 674370 w 674370"/>
                <a:gd name="connsiteY1" fmla="*/ 0 h 9525"/>
              </a:gdLst>
              <a:ahLst/>
              <a:cxnLst>
                <a:cxn ang="0">
                  <a:pos x="connsiteX0" y="connsiteY0"/>
                </a:cxn>
                <a:cxn ang="0">
                  <a:pos x="connsiteX1" y="connsiteY1"/>
                </a:cxn>
              </a:cxnLst>
              <a:rect l="l" t="t" r="r" b="b"/>
              <a:pathLst>
                <a:path w="674370" h="9525">
                  <a:moveTo>
                    <a:pt x="0" y="0"/>
                  </a:moveTo>
                  <a:lnTo>
                    <a:pt x="67437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D5DE2490-0132-B099-BE18-296AE0D8C7A5}"/>
                </a:ext>
              </a:extLst>
            </p:cNvPr>
            <p:cNvSpPr/>
            <p:nvPr/>
          </p:nvSpPr>
          <p:spPr>
            <a:xfrm>
              <a:off x="5887338" y="3495832"/>
              <a:ext cx="674370" cy="9525"/>
            </a:xfrm>
            <a:custGeom>
              <a:avLst/>
              <a:gdLst>
                <a:gd name="connsiteX0" fmla="*/ 0 w 674370"/>
                <a:gd name="connsiteY0" fmla="*/ 0 h 9525"/>
                <a:gd name="connsiteX1" fmla="*/ 674370 w 674370"/>
                <a:gd name="connsiteY1" fmla="*/ 0 h 9525"/>
              </a:gdLst>
              <a:ahLst/>
              <a:cxnLst>
                <a:cxn ang="0">
                  <a:pos x="connsiteX0" y="connsiteY0"/>
                </a:cxn>
                <a:cxn ang="0">
                  <a:pos x="connsiteX1" y="connsiteY1"/>
                </a:cxn>
              </a:cxnLst>
              <a:rect l="l" t="t" r="r" b="b"/>
              <a:pathLst>
                <a:path w="674370" h="9525">
                  <a:moveTo>
                    <a:pt x="0" y="0"/>
                  </a:moveTo>
                  <a:lnTo>
                    <a:pt x="674370"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49CD166B-0685-AE4C-A6CE-F1E25FB1759F}"/>
                </a:ext>
              </a:extLst>
            </p:cNvPr>
            <p:cNvSpPr/>
            <p:nvPr/>
          </p:nvSpPr>
          <p:spPr>
            <a:xfrm>
              <a:off x="5887338" y="3584986"/>
              <a:ext cx="512254" cy="9525"/>
            </a:xfrm>
            <a:custGeom>
              <a:avLst/>
              <a:gdLst>
                <a:gd name="connsiteX0" fmla="*/ 0 w 512254"/>
                <a:gd name="connsiteY0" fmla="*/ 0 h 9525"/>
                <a:gd name="connsiteX1" fmla="*/ 512255 w 512254"/>
                <a:gd name="connsiteY1" fmla="*/ 0 h 9525"/>
              </a:gdLst>
              <a:ahLst/>
              <a:cxnLst>
                <a:cxn ang="0">
                  <a:pos x="connsiteX0" y="connsiteY0"/>
                </a:cxn>
                <a:cxn ang="0">
                  <a:pos x="connsiteX1" y="connsiteY1"/>
                </a:cxn>
              </a:cxnLst>
              <a:rect l="l" t="t" r="r" b="b"/>
              <a:pathLst>
                <a:path w="512254" h="9525">
                  <a:moveTo>
                    <a:pt x="0" y="0"/>
                  </a:moveTo>
                  <a:lnTo>
                    <a:pt x="51225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A892F7DC-F609-2F04-7CF4-68885579BF13}"/>
                </a:ext>
              </a:extLst>
            </p:cNvPr>
            <p:cNvSpPr/>
            <p:nvPr/>
          </p:nvSpPr>
          <p:spPr>
            <a:xfrm>
              <a:off x="6041357" y="2878136"/>
              <a:ext cx="9525" cy="113442"/>
            </a:xfrm>
            <a:custGeom>
              <a:avLst/>
              <a:gdLst>
                <a:gd name="connsiteX0" fmla="*/ 0 w 9525"/>
                <a:gd name="connsiteY0" fmla="*/ 0 h 113442"/>
                <a:gd name="connsiteX1" fmla="*/ 0 w 9525"/>
                <a:gd name="connsiteY1" fmla="*/ 113443 h 113442"/>
              </a:gdLst>
              <a:ahLst/>
              <a:cxnLst>
                <a:cxn ang="0">
                  <a:pos x="connsiteX0" y="connsiteY0"/>
                </a:cxn>
                <a:cxn ang="0">
                  <a:pos x="connsiteX1" y="connsiteY1"/>
                </a:cxn>
              </a:cxnLst>
              <a:rect l="l" t="t" r="r" b="b"/>
              <a:pathLst>
                <a:path w="9525" h="113442">
                  <a:moveTo>
                    <a:pt x="0" y="0"/>
                  </a:moveTo>
                  <a:lnTo>
                    <a:pt x="0" y="11344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1D8B6AD2-1AA2-3200-D9BC-7B224ED17ECA}"/>
                </a:ext>
              </a:extLst>
            </p:cNvPr>
            <p:cNvSpPr/>
            <p:nvPr/>
          </p:nvSpPr>
          <p:spPr>
            <a:xfrm>
              <a:off x="6219665" y="2878136"/>
              <a:ext cx="9525" cy="113442"/>
            </a:xfrm>
            <a:custGeom>
              <a:avLst/>
              <a:gdLst>
                <a:gd name="connsiteX0" fmla="*/ 0 w 9525"/>
                <a:gd name="connsiteY0" fmla="*/ 0 h 113442"/>
                <a:gd name="connsiteX1" fmla="*/ 0 w 9525"/>
                <a:gd name="connsiteY1" fmla="*/ 113443 h 113442"/>
              </a:gdLst>
              <a:ahLst/>
              <a:cxnLst>
                <a:cxn ang="0">
                  <a:pos x="connsiteX0" y="connsiteY0"/>
                </a:cxn>
                <a:cxn ang="0">
                  <a:pos x="connsiteX1" y="connsiteY1"/>
                </a:cxn>
              </a:cxnLst>
              <a:rect l="l" t="t" r="r" b="b"/>
              <a:pathLst>
                <a:path w="9525" h="113442">
                  <a:moveTo>
                    <a:pt x="0" y="0"/>
                  </a:moveTo>
                  <a:lnTo>
                    <a:pt x="0" y="11344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61" name="TextBox 260">
            <a:extLst>
              <a:ext uri="{FF2B5EF4-FFF2-40B4-BE49-F238E27FC236}">
                <a16:creationId xmlns:a16="http://schemas.microsoft.com/office/drawing/2014/main" id="{7BDC60B2-FEBE-0C40-5725-EF388A12904E}"/>
              </a:ext>
            </a:extLst>
          </p:cNvPr>
          <p:cNvSpPr txBox="1"/>
          <p:nvPr/>
        </p:nvSpPr>
        <p:spPr>
          <a:xfrm>
            <a:off x="7791652" y="6372265"/>
            <a:ext cx="4458744" cy="430887"/>
          </a:xfrm>
          <a:prstGeom prst="rect">
            <a:avLst/>
          </a:prstGeom>
          <a:noFill/>
        </p:spPr>
        <p:txBody>
          <a:bodyPr wrap="square">
            <a:spAutoFit/>
          </a:bodyPr>
          <a:lstStyle/>
          <a:p>
            <a:r>
              <a:rPr lang="en-US" sz="1100"/>
              <a:t>For more information on disk configuration and pricing please visit: https://azure.microsoft.com/en-us/pricing/details/managed-disks/</a:t>
            </a:r>
          </a:p>
        </p:txBody>
      </p:sp>
    </p:spTree>
    <p:extLst>
      <p:ext uri="{BB962C8B-B14F-4D97-AF65-F5344CB8AC3E}">
        <p14:creationId xmlns:p14="http://schemas.microsoft.com/office/powerpoint/2010/main" val="514032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Understand disk performance characteristics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t>Disk performance characteristics</a:t>
            </a:r>
          </a:p>
        </p:txBody>
      </p:sp>
      <p:sp>
        <p:nvSpPr>
          <p:cNvPr id="3" name="Subtitle"/>
          <p:cNvSpPr>
            <a:spLocks noGrp="1"/>
          </p:cNvSpPr>
          <p:nvPr>
            <p:ph sz="quarter" idx="10" hasCustomPrompt="1"/>
          </p:nvPr>
        </p:nvSpPr>
        <p:spPr>
          <a:xfrm>
            <a:off x="584200" y="1435100"/>
            <a:ext cx="11018838" cy="85344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To choose the right disk type, it's important that you understand the performance indicators.</a:t>
            </a:r>
          </a:p>
        </p:txBody>
      </p:sp>
      <p:sp>
        <p:nvSpPr>
          <p:cNvPr id="4" name="New shape"/>
          <p:cNvSpPr/>
          <p:nvPr/>
        </p:nvSpPr>
        <p:spPr>
          <a:xfrm>
            <a:off x="609600" y="2551943"/>
            <a:ext cx="10972800" cy="3807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lang="en-US" sz="1700" b="1">
                <a:solidFill>
                  <a:srgbClr val="2A446F"/>
                </a:solidFill>
              </a:rPr>
              <a:t>IOPS</a:t>
            </a:r>
            <a:r>
              <a:rPr lang="en-US" sz="1700">
                <a:solidFill>
                  <a:srgbClr val="2A446F"/>
                </a:solidFill>
              </a:rPr>
              <a:t>: IOPS is the number of requests that your application sends to the disks in one second. IOPS directly affects your application performance. Some applications, like retail websites, need high IOPS to manage all the small and random input/output (I/O) requests that must be processed quickly to keep the site responsive. Higher performance disks have higher IOPS values.</a:t>
            </a:r>
          </a:p>
          <a:p>
            <a:pPr marL="635000" indent="-365760">
              <a:spcBef>
                <a:spcPct val="20000"/>
              </a:spcBef>
              <a:spcAft>
                <a:spcPct val="20000"/>
              </a:spcAft>
              <a:buChar char="•"/>
            </a:pPr>
            <a:r>
              <a:rPr lang="en-US" sz="1700" b="1">
                <a:solidFill>
                  <a:srgbClr val="2A446F"/>
                </a:solidFill>
              </a:rPr>
              <a:t>Throughput</a:t>
            </a:r>
            <a:r>
              <a:rPr lang="en-US" sz="1700">
                <a:solidFill>
                  <a:srgbClr val="2A446F"/>
                </a:solidFill>
              </a:rPr>
              <a:t>: Throughput is the amount of data that your application sends to the disks in a specified interval. Throughput is also called </a:t>
            </a:r>
            <a:r>
              <a:rPr lang="en-US" sz="1700" i="1">
                <a:solidFill>
                  <a:srgbClr val="2A446F"/>
                </a:solidFill>
              </a:rPr>
              <a:t>data transfer rate</a:t>
            </a:r>
            <a:r>
              <a:rPr lang="en-US" sz="1700">
                <a:solidFill>
                  <a:srgbClr val="2A446F"/>
                </a:solidFill>
              </a:rPr>
              <a:t> and is measured in MB/s. If your application is performing I/O with large blocks of data, it requires high throughput. Higher performance disks have higher throughput.</a:t>
            </a:r>
          </a:p>
          <a:p>
            <a:pPr marL="726440" lvl="1" algn="ctr">
              <a:spcBef>
                <a:spcPct val="20000"/>
              </a:spcBef>
              <a:spcAft>
                <a:spcPct val="20000"/>
              </a:spcAft>
            </a:pPr>
            <a:r>
              <a:rPr lang="en-US" sz="1700">
                <a:solidFill>
                  <a:srgbClr val="2A446F"/>
                </a:solidFill>
              </a:rPr>
              <a:t>To get a theoretical limit of throughput, you can use formula: IOPS × I/O size = throughput.</a:t>
            </a:r>
          </a:p>
          <a:p>
            <a:pPr marL="635000" indent="-365760">
              <a:spcBef>
                <a:spcPct val="20000"/>
              </a:spcBef>
              <a:spcAft>
                <a:spcPct val="20000"/>
              </a:spcAft>
              <a:buChar char="•"/>
            </a:pPr>
            <a:r>
              <a:rPr lang="en-US" sz="1700" b="1">
                <a:solidFill>
                  <a:srgbClr val="2A446F"/>
                </a:solidFill>
              </a:rPr>
              <a:t>Latency</a:t>
            </a:r>
            <a:r>
              <a:rPr lang="en-US" sz="1700">
                <a:solidFill>
                  <a:srgbClr val="2A446F"/>
                </a:solidFill>
              </a:rPr>
              <a:t>: Latency expresses the time it takes your app to send a request to the disk and receive a response. Latency puts a limit on effective IOPS. For example, (with a queue depth of 1) if your disk can handle 5,000 IOPS but each operation takes 10 </a:t>
            </a:r>
            <a:r>
              <a:rPr lang="en-US" sz="1700" err="1">
                <a:solidFill>
                  <a:srgbClr val="2A446F"/>
                </a:solidFill>
              </a:rPr>
              <a:t>ms</a:t>
            </a:r>
            <a:r>
              <a:rPr lang="en-US" sz="1700">
                <a:solidFill>
                  <a:srgbClr val="2A446F"/>
                </a:solidFill>
              </a:rPr>
              <a:t> to process, your app will be capped at 100 operations per second because of the processing time. The latency is significantly improved if you enable </a:t>
            </a:r>
            <a:r>
              <a:rPr lang="en-US" sz="1700" err="1">
                <a:solidFill>
                  <a:srgbClr val="2A446F"/>
                </a:solidFill>
              </a:rPr>
              <a:t>ReadOnly</a:t>
            </a:r>
            <a:r>
              <a:rPr lang="en-US" sz="1700">
                <a:solidFill>
                  <a:srgbClr val="2A446F"/>
                </a:solidFill>
              </a:rPr>
              <a:t> host caching.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6.0.11"/>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potx" id="{B7347073-9417-4B2F-AFCC-1D95CC1E3428}" vid="{85EF3DF4-6823-4418-9125-5D5CFB04C553}"/>
    </a:ext>
  </a:extLst>
</a:theme>
</file>

<file path=ppt/theme/theme2.xml><?xml version="1.0" encoding="utf-8"?>
<a:theme xmlns:a="http://schemas.openxmlformats.org/drawingml/2006/main" name="Dark Template">
  <a:themeElements>
    <a:clrScheme name="Windows for IoT 1">
      <a:dk1>
        <a:srgbClr val="000000"/>
      </a:dk1>
      <a:lt1>
        <a:srgbClr val="FFFFFF"/>
      </a:lt1>
      <a:dk2>
        <a:srgbClr val="000000"/>
      </a:dk2>
      <a:lt2>
        <a:srgbClr val="FFFFFF"/>
      </a:lt2>
      <a:accent1>
        <a:srgbClr val="0078D4"/>
      </a:accent1>
      <a:accent2>
        <a:srgbClr val="50E6FF"/>
      </a:accent2>
      <a:accent3>
        <a:srgbClr val="000000"/>
      </a:accent3>
      <a:accent4>
        <a:srgbClr val="2F2F2F"/>
      </a:accent4>
      <a:accent5>
        <a:srgbClr val="D2D2D2"/>
      </a:accent5>
      <a:accent6>
        <a:srgbClr val="F2F2F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C7D0EB2-074A-443B-B62A-68B43693BE6A}" vid="{A1E0BFA0-4D46-4216-BBFF-A08500D6B598}"/>
    </a:ext>
  </a:extLst>
</a:theme>
</file>

<file path=ppt/theme/theme3.xml><?xml version="1.0" encoding="utf-8"?>
<a:theme xmlns:a="http://schemas.openxmlformats.org/drawingml/2006/main" name="Azure Core White Template">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817E55E-D29B-45CD-87F0-49C0FF97CFA6}" vid="{ED4BDB6E-A45C-4EB5-94E3-FB6C6492C5C0}"/>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6653539641D547B5510D4B8A1E2FEF" ma:contentTypeVersion="9" ma:contentTypeDescription="Create a new document." ma:contentTypeScope="" ma:versionID="2f16e60467617cb0830edadfe64d050f">
  <xsd:schema xmlns:xsd="http://www.w3.org/2001/XMLSchema" xmlns:xs="http://www.w3.org/2001/XMLSchema" xmlns:p="http://schemas.microsoft.com/office/2006/metadata/properties" xmlns:ns1="http://schemas.microsoft.com/sharepoint/v3" xmlns:ns2="ffb95619-3609-4c7f-804f-39e664a324a7" xmlns:ns3="9cf95064-df12-4ea3-a5b8-319b1e8198a2" targetNamespace="http://schemas.microsoft.com/office/2006/metadata/properties" ma:root="true" ma:fieldsID="937379aa9ed63a5ad84e89347320c9ed" ns1:_="" ns2:_="" ns3:_="">
    <xsd:import namespace="http://schemas.microsoft.com/sharepoint/v3"/>
    <xsd:import namespace="ffb95619-3609-4c7f-804f-39e664a324a7"/>
    <xsd:import namespace="9cf95064-df12-4ea3-a5b8-319b1e8198a2"/>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b95619-3609-4c7f-804f-39e664a324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f95064-df12-4ea3-a5b8-319b1e8198a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809C00-B1BD-4A48-B569-FB30F79151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fb95619-3609-4c7f-804f-39e664a324a7"/>
    <ds:schemaRef ds:uri="9cf95064-df12-4ea3-a5b8-319b1e8198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9FBCE3-1CA2-499D-8FFF-1D7D03FBDCEC}">
  <ds:schemaRefs>
    <ds:schemaRef ds:uri="ffb95619-3609-4c7f-804f-39e664a324a7"/>
    <ds:schemaRef ds:uri="http://purl.org/dc/elements/1.1/"/>
    <ds:schemaRef ds:uri="http://schemas.microsoft.com/office/2006/documentManagement/types"/>
    <ds:schemaRef ds:uri="http://schemas.microsoft.com/office/2006/metadata/properties"/>
    <ds:schemaRef ds:uri="http://purl.org/dc/terms/"/>
    <ds:schemaRef ds:uri="http://schemas.microsoft.com/sharepoint/v3"/>
    <ds:schemaRef ds:uri="http://purl.org/dc/dcmitype/"/>
    <ds:schemaRef ds:uri="http://www.w3.org/XML/1998/namespace"/>
    <ds:schemaRef ds:uri="http://schemas.microsoft.com/office/infopath/2007/PartnerControls"/>
    <ds:schemaRef ds:uri="http://schemas.openxmlformats.org/package/2006/metadata/core-properties"/>
    <ds:schemaRef ds:uri="9cf95064-df12-4ea3-a5b8-319b1e8198a2"/>
  </ds:schemaRefs>
</ds:datastoreItem>
</file>

<file path=customXml/itemProps3.xml><?xml version="1.0" encoding="utf-8"?>
<ds:datastoreItem xmlns:ds="http://schemas.openxmlformats.org/officeDocument/2006/customXml" ds:itemID="{06D8DFA9-5377-40EE-A71F-5BED8268955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181</TotalTime>
  <Words>6149</Words>
  <Application>Microsoft Office PowerPoint</Application>
  <PresentationFormat>Widescreen</PresentationFormat>
  <Paragraphs>876</Paragraphs>
  <Slides>36</Slides>
  <Notes>26</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36</vt:i4>
      </vt:variant>
    </vt:vector>
  </HeadingPairs>
  <TitlesOfParts>
    <vt:vector size="51" baseType="lpstr">
      <vt:lpstr>Arial</vt:lpstr>
      <vt:lpstr>Calibri</vt:lpstr>
      <vt:lpstr>Cambria Math</vt:lpstr>
      <vt:lpstr>Consolas</vt:lpstr>
      <vt:lpstr>Segoe UI</vt:lpstr>
      <vt:lpstr>Segoe UI Black</vt:lpstr>
      <vt:lpstr>Segoe UI Bold</vt:lpstr>
      <vt:lpstr>Segoe UI Semibold</vt:lpstr>
      <vt:lpstr>Segoe UI Semilight</vt:lpstr>
      <vt:lpstr>Times New Roman</vt:lpstr>
      <vt:lpstr>Wingdings</vt:lpstr>
      <vt:lpstr>Microsoft Learn_Off-White Template</vt:lpstr>
      <vt:lpstr>Dark Template</vt:lpstr>
      <vt:lpstr>Azure Core White Template</vt:lpstr>
      <vt:lpstr>1_White Template</vt:lpstr>
      <vt:lpstr>Optimize performance and costs by using Azure Disk Storage</vt:lpstr>
      <vt:lpstr>Learning objectives</vt:lpstr>
      <vt:lpstr>Introduction</vt:lpstr>
      <vt:lpstr>Choose the right Azure Disk Storage option</vt:lpstr>
      <vt:lpstr>Azure Block Storage for every workload</vt:lpstr>
      <vt:lpstr>Choose Azure Disk type for performance</vt:lpstr>
      <vt:lpstr>Demo: how to flexibly config your Premium SSD V2 and Ultra SSD disks</vt:lpstr>
      <vt:lpstr>Understand disk performance characteristics</vt:lpstr>
      <vt:lpstr>Disk performance characteristics</vt:lpstr>
      <vt:lpstr>Virtual machine/Disk I/O capping</vt:lpstr>
      <vt:lpstr>VM + disk combination mismatch – VM Bandwidth Capped</vt:lpstr>
      <vt:lpstr>VM + disk combination mismatch – Disk Bandwidth Capped</vt:lpstr>
      <vt:lpstr>IO Utilization Metrics</vt:lpstr>
      <vt:lpstr>Host/Disk caching</vt:lpstr>
      <vt:lpstr>Host/Disk caching</vt:lpstr>
      <vt:lpstr>Host/Disk caching</vt:lpstr>
      <vt:lpstr>Host/Disk caching</vt:lpstr>
      <vt:lpstr>Host/Disk caching</vt:lpstr>
      <vt:lpstr>Host/Disk caching</vt:lpstr>
      <vt:lpstr>Optimize performance and costs using performance-scaling options</vt:lpstr>
      <vt:lpstr>Performance tiers </vt:lpstr>
      <vt:lpstr>Change the performance tier on Premium SSD disks while they are in use</vt:lpstr>
      <vt:lpstr>Credit-based bursting</vt:lpstr>
      <vt:lpstr>On-demand bursting on Premium SSD</vt:lpstr>
      <vt:lpstr>Performance Plus</vt:lpstr>
      <vt:lpstr>Performance Plus – new IO and throughput limits</vt:lpstr>
      <vt:lpstr>Costs</vt:lpstr>
      <vt:lpstr>Standard SSD Billed Transaction Limits</vt:lpstr>
      <vt:lpstr>Standard SSD and HDD TCO comparison</vt:lpstr>
      <vt:lpstr>Optimize performance and costs with the optimal option</vt:lpstr>
      <vt:lpstr>Knowledge check</vt:lpstr>
      <vt:lpstr>Question 1</vt:lpstr>
      <vt:lpstr>Question 2</vt:lpstr>
      <vt:lpstr>Question 3</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dc:creator>
  <cp:lastModifiedBy>Maheshkumar Rajarathinavel</cp:lastModifiedBy>
  <cp:revision>6</cp:revision>
  <cp:lastPrinted>2023-01-23T19:39:02Z</cp:lastPrinted>
  <dcterms:created xsi:type="dcterms:W3CDTF">2023-01-23T19:39:02Z</dcterms:created>
  <dcterms:modified xsi:type="dcterms:W3CDTF">2024-03-27T07:15:44Z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0x010100F16653539641D547B5510D4B8A1E2FEF</vt:lpwstr>
  </property>
</Properties>
</file>